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302" r:id="rId4"/>
    <p:sldId id="303" r:id="rId5"/>
    <p:sldId id="304" r:id="rId6"/>
    <p:sldId id="305" r:id="rId7"/>
    <p:sldId id="306" r:id="rId8"/>
    <p:sldId id="310" r:id="rId9"/>
    <p:sldId id="311" r:id="rId10"/>
    <p:sldId id="301" r:id="rId11"/>
    <p:sldId id="300" r:id="rId12"/>
    <p:sldId id="282" r:id="rId13"/>
    <p:sldId id="293" r:id="rId14"/>
    <p:sldId id="297" r:id="rId15"/>
    <p:sldId id="298" r:id="rId16"/>
    <p:sldId id="299" r:id="rId17"/>
    <p:sldId id="307" r:id="rId18"/>
    <p:sldId id="309" r:id="rId19"/>
    <p:sldId id="291" r:id="rId20"/>
    <p:sldId id="272" r:id="rId21"/>
    <p:sldId id="268" r:id="rId22"/>
    <p:sldId id="308" r:id="rId23"/>
    <p:sldId id="27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eurat_Modella_in_piedi.jpg" TargetMode="External"/><Relationship Id="rId3" Type="http://schemas.openxmlformats.org/officeDocument/2006/relationships/hyperlink" Target="http://commons.wikimedia.org/wiki/File:Vincent_Willem_van_Gogh_107.jpg" TargetMode="External"/><Relationship Id="rId7" Type="http://schemas.openxmlformats.org/officeDocument/2006/relationships/hyperlink" Target="http://commons.wikimedia.org/wiki/File:Rousseau09.jpg" TargetMode="External"/><Relationship Id="rId12" Type="http://schemas.openxmlformats.org/officeDocument/2006/relationships/hyperlink" Target="http://commons.wikimedia.org/wiki/File:Paul_C%C3%A9zanne_090.jpg?uselang=cs" TargetMode="External"/><Relationship Id="rId2" Type="http://schemas.openxmlformats.org/officeDocument/2006/relationships/hyperlink" Target="http://commons.wikimedia.org/wiki/File:Claude_Monet,_Impression,_soleil_leva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Vincent_van_Gogh_(1853-1890)_-_Wheat_Field_with_Crows_(1890).jpg" TargetMode="External"/><Relationship Id="rId11" Type="http://schemas.openxmlformats.org/officeDocument/2006/relationships/hyperlink" Target="http://commons.wikimedia.org/wiki/File:Georges_Seurat_-_Un_dimanche_apr%C3%A8s-midi_%C3%A0_l'%C3%8Ele_de_la_Grande_Jatte.jpg" TargetMode="External"/><Relationship Id="rId5" Type="http://schemas.openxmlformats.org/officeDocument/2006/relationships/hyperlink" Target="http://commons.wikimedia.org/wiki/File:Edouard_Manet_024.jpg" TargetMode="External"/><Relationship Id="rId10" Type="http://schemas.openxmlformats.org/officeDocument/2006/relationships/hyperlink" Target="http://commons.wikimedia.org/wiki/File:Henri_Rousseau_010.jpg" TargetMode="External"/><Relationship Id="rId4" Type="http://schemas.openxmlformats.org/officeDocument/2006/relationships/hyperlink" Target="http://commons.wikimedia.org/wiki/File:Queene_IMG_6945.JPG?uselang=cs" TargetMode="External"/><Relationship Id="rId9" Type="http://schemas.openxmlformats.org/officeDocument/2006/relationships/hyperlink" Target="http://commons.wikimedia.org/wiki/File:Gauguin_Racconti_barbari.jpg?uselang=cs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incent_Willem_van_Gogh_128.jpg" TargetMode="External"/><Relationship Id="rId2" Type="http://schemas.openxmlformats.org/officeDocument/2006/relationships/hyperlink" Target="http://commons.wikimedia.org/wiki/File:Rousseau_-_Zur_Feier_des_Kindes.jpe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Monet_-_Haystacks_in_the_late_summer.jp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60648"/>
            <a:ext cx="61926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</a:p>
          <a:p>
            <a:pPr algn="ctr"/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Impresionismus a postimpresionismus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4932747"/>
              </p:ext>
            </p:extLst>
          </p:nvPr>
        </p:nvGraphicFramePr>
        <p:xfrm>
          <a:off x="971600" y="1340772"/>
          <a:ext cx="7272808" cy="422672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89777"/>
                <a:gridCol w="5183031"/>
              </a:tblGrid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smtClean="0">
                          <a:latin typeface="Calibri"/>
                          <a:ea typeface="Calibri"/>
                          <a:cs typeface="Times New Roman"/>
                        </a:rPr>
                        <a:t>VY_32_INOVACE_HANA_MERVARTOVA_TEST_IMPRESIONISMUS_A_POSTIMPRESIONISMUS_PREZENTACE_14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Estetická a výtvarná výchova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Kosmetické služby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Periodizace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charakteristika vývojových etap výtvarného umění. 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Umění  konce 19. a 1. poloviny 20. století.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TEST  Impresionismus a postimpresionismus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11.5.2013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9892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 slouží k testování znalostí žáků po  probrání dané látky.  Navazuje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na probrané učivo „Impresionismus – pracovní list“  a „Postimpresionismus – pracovní list“  a k nim patřící prezentace.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Vyučující může prezentaci využít i k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0"/>
            <a:ext cx="7772400" cy="4176463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  <a:b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6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impresionismus </a:t>
            </a:r>
            <a:br>
              <a:rPr lang="cs-CZ" sz="66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6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 postimpresionismus</a:t>
            </a:r>
            <a:endParaRPr lang="cs-CZ" sz="66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4365104"/>
            <a:ext cx="8712968" cy="1273696"/>
          </a:xfrm>
        </p:spPr>
        <p:txBody>
          <a:bodyPr/>
          <a:lstStyle/>
          <a:p>
            <a:pPr lvl="0"/>
            <a:endParaRPr lang="cs-CZ" sz="2800" dirty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Uveďte jméno autora a výtvarný směr </a:t>
            </a:r>
            <a:r>
              <a:rPr lang="cs-CZ" sz="2800" b="1" smtClean="0">
                <a:solidFill>
                  <a:schemeClr val="tx2"/>
                </a:solidFill>
              </a:rPr>
              <a:t>následujících děl.</a:t>
            </a:r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1/A  						1/B 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		</a:t>
            </a:r>
            <a:r>
              <a:rPr lang="cs-CZ" sz="2200" dirty="0" smtClean="0">
                <a:solidFill>
                  <a:schemeClr val="tx2"/>
                </a:solidFill>
              </a:rPr>
              <a:t>(obr. 1)					(obr. 2)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772816"/>
            <a:ext cx="4811574" cy="3744416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508104" y="1700808"/>
            <a:ext cx="3115577" cy="381642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2/A 					2/B 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		</a:t>
            </a:r>
            <a:r>
              <a:rPr lang="cs-CZ" sz="2200" dirty="0" smtClean="0">
                <a:solidFill>
                  <a:schemeClr val="tx2"/>
                </a:solidFill>
              </a:rPr>
              <a:t>(obr. 3)					(obr. 4)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839113"/>
            <a:ext cx="4148727" cy="3095987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16016" y="1772816"/>
            <a:ext cx="4125937" cy="3219196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3/A  						3/B 	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200" dirty="0" smtClean="0">
                <a:solidFill>
                  <a:schemeClr val="tx2"/>
                </a:solidFill>
              </a:rPr>
              <a:t>(obr. 5) 						(obr. 6)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276872"/>
            <a:ext cx="5236948" cy="2448272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700351" y="2276872"/>
            <a:ext cx="3063044" cy="403244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>4/A 						4/B 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		</a:t>
            </a:r>
            <a:r>
              <a:rPr lang="cs-CZ" sz="2200" dirty="0" smtClean="0">
                <a:solidFill>
                  <a:schemeClr val="tx2"/>
                </a:solidFill>
              </a:rPr>
              <a:t>(obr. 7)					(obr. 8)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772816"/>
            <a:ext cx="2808312" cy="4387988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20072" y="1772816"/>
            <a:ext cx="3096344" cy="441284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3100" b="1" dirty="0" smtClean="0">
                <a:solidFill>
                  <a:schemeClr val="tx2"/>
                </a:solidFill>
              </a:rPr>
              <a:t>5/A</a:t>
            </a:r>
            <a:r>
              <a:rPr lang="cs-CZ" sz="2800" b="1" dirty="0" smtClean="0">
                <a:solidFill>
                  <a:schemeClr val="tx2"/>
                </a:solidFill>
              </a:rPr>
              <a:t>					 </a:t>
            </a:r>
            <a:r>
              <a:rPr lang="cs-CZ" sz="3100" b="1" dirty="0" smtClean="0">
                <a:solidFill>
                  <a:schemeClr val="tx2"/>
                </a:solidFill>
              </a:rPr>
              <a:t>5/B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		</a:t>
            </a:r>
            <a:r>
              <a:rPr lang="cs-CZ" sz="2200" dirty="0" smtClean="0">
                <a:solidFill>
                  <a:schemeClr val="tx2"/>
                </a:solidFill>
              </a:rPr>
              <a:t>(obr. 9)					(obr. 10)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988840"/>
            <a:ext cx="4148727" cy="2707044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572000" y="1988840"/>
            <a:ext cx="4288636" cy="286480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6/A 						 6/B 	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200" dirty="0" smtClean="0">
                <a:solidFill>
                  <a:schemeClr val="tx2"/>
                </a:solidFill>
              </a:rPr>
              <a:t>(obr. 11) 						(obr. 12)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276872"/>
            <a:ext cx="4209281" cy="3384376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436096" y="2276872"/>
            <a:ext cx="3063044" cy="3798681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7/A 					 7/B 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200" dirty="0" smtClean="0">
                <a:solidFill>
                  <a:schemeClr val="tx2"/>
                </a:solidFill>
              </a:rPr>
              <a:t>(obr. 13) 						(obr. 14)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204864"/>
            <a:ext cx="3136977" cy="3922860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283968" y="2204864"/>
            <a:ext cx="4566362" cy="2808312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8000" b="1" dirty="0" smtClean="0">
                <a:solidFill>
                  <a:schemeClr val="tx2"/>
                </a:solidFill>
              </a:rPr>
              <a:t>KONEC</a:t>
            </a:r>
            <a:endParaRPr lang="cs-CZ" sz="8000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SPRÁVNÉ  ŘEŠENÍ: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tx2"/>
                </a:solidFill>
              </a:rPr>
              <a:t>A	obrázky vlevo </a:t>
            </a:r>
          </a:p>
          <a:p>
            <a:pPr>
              <a:buNone/>
            </a:pPr>
            <a:r>
              <a:rPr lang="cs-CZ" b="1" dirty="0" smtClean="0">
                <a:solidFill>
                  <a:schemeClr val="tx2"/>
                </a:solidFill>
              </a:rPr>
              <a:t>B obrázky vpravo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1/A  </a:t>
            </a:r>
            <a:r>
              <a:rPr lang="cs-CZ" sz="2800" b="1" dirty="0" err="1" smtClean="0">
                <a:solidFill>
                  <a:schemeClr val="tx2"/>
                </a:solidFill>
              </a:rPr>
              <a:t>Claude</a:t>
            </a:r>
            <a:r>
              <a:rPr lang="cs-CZ" sz="2800" b="1" dirty="0" smtClean="0">
                <a:solidFill>
                  <a:schemeClr val="tx2"/>
                </a:solidFill>
              </a:rPr>
              <a:t> Monet, Imprese, impresionismus 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1/B Vincent  van </a:t>
            </a:r>
            <a:r>
              <a:rPr lang="cs-CZ" sz="2800" b="1" dirty="0" err="1" smtClean="0">
                <a:solidFill>
                  <a:schemeClr val="tx2"/>
                </a:solidFill>
              </a:rPr>
              <a:t>Gogh</a:t>
            </a:r>
            <a:r>
              <a:rPr lang="cs-CZ" sz="2800" b="1" dirty="0" smtClean="0">
                <a:solidFill>
                  <a:schemeClr val="tx2"/>
                </a:solidFill>
              </a:rPr>
              <a:t>, Autoportrét, expresionismus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		</a:t>
            </a:r>
            <a:r>
              <a:rPr lang="cs-CZ" sz="2200" dirty="0" smtClean="0">
                <a:solidFill>
                  <a:schemeClr val="tx2"/>
                </a:solidFill>
              </a:rPr>
              <a:t>(obr. 1)					(obr. 2)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772816"/>
            <a:ext cx="4811574" cy="3744416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508104" y="1700808"/>
            <a:ext cx="3115577" cy="3816424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2/A Paul </a:t>
            </a:r>
            <a:r>
              <a:rPr lang="cs-CZ" sz="2800" b="1" dirty="0" err="1" smtClean="0">
                <a:solidFill>
                  <a:schemeClr val="tx2"/>
                </a:solidFill>
              </a:rPr>
              <a:t>Gaugin</a:t>
            </a:r>
            <a:r>
              <a:rPr lang="cs-CZ" sz="2800" b="1" dirty="0" smtClean="0">
                <a:solidFill>
                  <a:schemeClr val="tx2"/>
                </a:solidFill>
              </a:rPr>
              <a:t>, Královna, symbolismus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2/B </a:t>
            </a:r>
            <a:r>
              <a:rPr lang="cs-CZ" sz="2800" b="1" dirty="0" err="1" smtClean="0">
                <a:solidFill>
                  <a:schemeClr val="tx2"/>
                </a:solidFill>
              </a:rPr>
              <a:t>Edouard</a:t>
            </a:r>
            <a:r>
              <a:rPr lang="cs-CZ" sz="2800" b="1" dirty="0" smtClean="0">
                <a:solidFill>
                  <a:schemeClr val="tx2"/>
                </a:solidFill>
              </a:rPr>
              <a:t> Manet, Snídaně v trávě, impresionismus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		</a:t>
            </a:r>
            <a:r>
              <a:rPr lang="cs-CZ" sz="2200" dirty="0" smtClean="0">
                <a:solidFill>
                  <a:schemeClr val="tx2"/>
                </a:solidFill>
              </a:rPr>
              <a:t>(obr. 3)					(obr. 4)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839113"/>
            <a:ext cx="4148727" cy="3095987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16016" y="1772816"/>
            <a:ext cx="4125937" cy="3219196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3/A </a:t>
            </a:r>
            <a:r>
              <a:rPr lang="en-US" sz="2800" b="1" dirty="0" smtClean="0">
                <a:solidFill>
                  <a:schemeClr val="tx2"/>
                </a:solidFill>
              </a:rPr>
              <a:t>Vincent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en-US" sz="2800" b="1" dirty="0" smtClean="0">
                <a:solidFill>
                  <a:schemeClr val="tx2"/>
                </a:solidFill>
              </a:rPr>
              <a:t>van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en-US" sz="2800" b="1" dirty="0" smtClean="0">
                <a:solidFill>
                  <a:schemeClr val="tx2"/>
                </a:solidFill>
              </a:rPr>
              <a:t>Gogh</a:t>
            </a:r>
            <a:r>
              <a:rPr lang="cs-CZ" sz="2800" b="1" dirty="0" smtClean="0">
                <a:solidFill>
                  <a:schemeClr val="tx2"/>
                </a:solidFill>
              </a:rPr>
              <a:t>, Obilné pole s havrany, expresionismus</a:t>
            </a:r>
            <a:r>
              <a:rPr lang="cs-CZ" sz="2800" dirty="0" smtClean="0">
                <a:solidFill>
                  <a:schemeClr val="tx2"/>
                </a:solidFill>
              </a:rPr>
              <a:t/>
            </a:r>
            <a:br>
              <a:rPr lang="cs-CZ" sz="2800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 3/B </a:t>
            </a:r>
            <a:r>
              <a:rPr lang="cs-CZ" sz="2800" b="1" dirty="0" err="1" smtClean="0">
                <a:solidFill>
                  <a:schemeClr val="tx2"/>
                </a:solidFill>
              </a:rPr>
              <a:t>Henri</a:t>
            </a:r>
            <a:r>
              <a:rPr lang="cs-CZ" sz="2800" b="1" dirty="0" smtClean="0">
                <a:solidFill>
                  <a:schemeClr val="tx2"/>
                </a:solidFill>
              </a:rPr>
              <a:t> Rousseau, Já, naivní umění	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200" dirty="0" smtClean="0">
                <a:solidFill>
                  <a:schemeClr val="tx2"/>
                </a:solidFill>
              </a:rPr>
              <a:t>(obr. 5) 						(obr. 6)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276872"/>
            <a:ext cx="5236948" cy="2448272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700351" y="2276872"/>
            <a:ext cx="3063044" cy="4032448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>4/A </a:t>
            </a:r>
            <a:r>
              <a:rPr lang="cs-CZ" sz="2800" b="1" dirty="0" err="1" smtClean="0">
                <a:solidFill>
                  <a:schemeClr val="tx2"/>
                </a:solidFill>
              </a:rPr>
              <a:t>Georges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Seurat</a:t>
            </a:r>
            <a:r>
              <a:rPr lang="cs-CZ" sz="2800" b="1" dirty="0" smtClean="0">
                <a:solidFill>
                  <a:schemeClr val="tx2"/>
                </a:solidFill>
              </a:rPr>
              <a:t>, Modelka, 	novoimpresionismus/pointilismus 	  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4/B Paul </a:t>
            </a:r>
            <a:r>
              <a:rPr lang="cs-CZ" sz="2800" b="1" dirty="0" err="1" smtClean="0">
                <a:solidFill>
                  <a:schemeClr val="tx2"/>
                </a:solidFill>
              </a:rPr>
              <a:t>Gaugin</a:t>
            </a:r>
            <a:r>
              <a:rPr lang="cs-CZ" sz="2800" b="1" dirty="0" smtClean="0">
                <a:solidFill>
                  <a:schemeClr val="tx2"/>
                </a:solidFill>
              </a:rPr>
              <a:t>, Tahiťanky, symbolismus 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		</a:t>
            </a:r>
            <a:r>
              <a:rPr lang="cs-CZ" sz="2200" dirty="0" smtClean="0">
                <a:solidFill>
                  <a:schemeClr val="tx2"/>
                </a:solidFill>
              </a:rPr>
              <a:t>(obr. 7)					(obr. 8)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916832"/>
            <a:ext cx="2808312" cy="4387988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580112" y="1844824"/>
            <a:ext cx="3096344" cy="4412842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5/A </a:t>
            </a:r>
            <a:r>
              <a:rPr lang="cs-CZ" sz="2800" b="1" dirty="0" err="1" smtClean="0">
                <a:solidFill>
                  <a:schemeClr val="tx2"/>
                </a:solidFill>
              </a:rPr>
              <a:t>Henri</a:t>
            </a:r>
            <a:r>
              <a:rPr lang="cs-CZ" sz="2800" b="1" dirty="0" smtClean="0">
                <a:solidFill>
                  <a:schemeClr val="tx2"/>
                </a:solidFill>
              </a:rPr>
              <a:t> Rousseau, Spící cikánka, naivní umění 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5/B </a:t>
            </a:r>
            <a:r>
              <a:rPr lang="cs-CZ" sz="2800" b="1" dirty="0" err="1" smtClean="0">
                <a:solidFill>
                  <a:schemeClr val="tx2"/>
                </a:solidFill>
              </a:rPr>
              <a:t>Georges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Seurat</a:t>
            </a:r>
            <a:r>
              <a:rPr lang="cs-CZ" sz="2800" b="1" dirty="0" smtClean="0">
                <a:solidFill>
                  <a:schemeClr val="tx2"/>
                </a:solidFill>
              </a:rPr>
              <a:t>, Nedělní odpoledne, 			novoimpresionismus/pointilismus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		</a:t>
            </a:r>
            <a:r>
              <a:rPr lang="cs-CZ" sz="2200" dirty="0" smtClean="0">
                <a:solidFill>
                  <a:schemeClr val="tx2"/>
                </a:solidFill>
              </a:rPr>
              <a:t>(obr. 9)					(obr. 10)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988840"/>
            <a:ext cx="4148727" cy="2707044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572000" y="1988840"/>
            <a:ext cx="4288636" cy="2864808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6/A </a:t>
            </a:r>
            <a:r>
              <a:rPr lang="en-US" sz="2800" b="1" dirty="0" smtClean="0">
                <a:solidFill>
                  <a:schemeClr val="tx2"/>
                </a:solidFill>
              </a:rPr>
              <a:t>Paul Cézanne, </a:t>
            </a:r>
            <a:r>
              <a:rPr lang="cs-CZ" sz="2800" b="1" dirty="0" smtClean="0">
                <a:solidFill>
                  <a:schemeClr val="tx2"/>
                </a:solidFill>
              </a:rPr>
              <a:t>Pohled na město, barevná modulace</a:t>
            </a:r>
            <a:r>
              <a:rPr lang="cs-CZ" sz="2800" dirty="0" smtClean="0">
                <a:solidFill>
                  <a:schemeClr val="tx2"/>
                </a:solidFill>
              </a:rPr>
              <a:t/>
            </a:r>
            <a:br>
              <a:rPr lang="cs-CZ" sz="2800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 6/B </a:t>
            </a:r>
            <a:r>
              <a:rPr lang="cs-CZ" sz="2800" b="1" dirty="0" err="1" smtClean="0">
                <a:solidFill>
                  <a:schemeClr val="tx2"/>
                </a:solidFill>
              </a:rPr>
              <a:t>Henri</a:t>
            </a:r>
            <a:r>
              <a:rPr lang="cs-CZ" sz="2800" b="1" dirty="0" smtClean="0">
                <a:solidFill>
                  <a:schemeClr val="tx2"/>
                </a:solidFill>
              </a:rPr>
              <a:t> Rousseau, Oslava dětství, naivní umění	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200" dirty="0" smtClean="0">
                <a:solidFill>
                  <a:schemeClr val="tx2"/>
                </a:solidFill>
              </a:rPr>
              <a:t>(obr. 11) 						(obr. 12)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276872"/>
            <a:ext cx="4209281" cy="3384376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436096" y="2276872"/>
            <a:ext cx="3063044" cy="3798681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7/A Vincent van </a:t>
            </a:r>
            <a:r>
              <a:rPr lang="cs-CZ" sz="2800" b="1" dirty="0" err="1" smtClean="0">
                <a:solidFill>
                  <a:schemeClr val="tx2"/>
                </a:solidFill>
              </a:rPr>
              <a:t>Gogh</a:t>
            </a:r>
            <a:r>
              <a:rPr lang="cs-CZ" sz="2800" b="1" dirty="0" smtClean="0">
                <a:solidFill>
                  <a:schemeClr val="tx2"/>
                </a:solidFill>
              </a:rPr>
              <a:t>, Slunečnice, expresionismus </a:t>
            </a:r>
            <a:r>
              <a:rPr lang="cs-CZ" sz="2800" dirty="0" smtClean="0">
                <a:solidFill>
                  <a:schemeClr val="tx2"/>
                </a:solidFill>
              </a:rPr>
              <a:t/>
            </a:r>
            <a:br>
              <a:rPr lang="cs-CZ" sz="2800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 7/B </a:t>
            </a:r>
            <a:r>
              <a:rPr lang="cs-CZ" sz="2800" b="1" dirty="0" err="1" smtClean="0">
                <a:solidFill>
                  <a:schemeClr val="tx2"/>
                </a:solidFill>
              </a:rPr>
              <a:t>Claude</a:t>
            </a:r>
            <a:r>
              <a:rPr lang="cs-CZ" sz="2800" b="1" dirty="0" smtClean="0">
                <a:solidFill>
                  <a:schemeClr val="tx2"/>
                </a:solidFill>
              </a:rPr>
              <a:t> Monet,Kupky sena, impresionismus 	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200" dirty="0" smtClean="0">
                <a:solidFill>
                  <a:schemeClr val="tx2"/>
                </a:solidFill>
              </a:rPr>
              <a:t>(obr. 13) 						(obr. 14)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204864"/>
            <a:ext cx="3136977" cy="3922860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283968" y="2204864"/>
            <a:ext cx="4566362" cy="2808312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Hodnocení: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2800" dirty="0" smtClean="0"/>
              <a:t>Maximum 14 bodů</a:t>
            </a:r>
          </a:p>
          <a:p>
            <a:pPr algn="ctr">
              <a:buNone/>
            </a:pPr>
            <a:r>
              <a:rPr lang="cs-CZ" b="1" u="sng" dirty="0" smtClean="0"/>
              <a:t>Známka	body</a:t>
            </a:r>
          </a:p>
          <a:p>
            <a:pPr algn="ctr">
              <a:buNone/>
            </a:pPr>
            <a:r>
              <a:rPr lang="cs-CZ" b="1" dirty="0" smtClean="0"/>
              <a:t>1			</a:t>
            </a:r>
            <a:r>
              <a:rPr lang="cs-CZ" b="1" dirty="0" smtClean="0">
                <a:solidFill>
                  <a:srgbClr val="00B050"/>
                </a:solidFill>
              </a:rPr>
              <a:t>14- 12</a:t>
            </a:r>
          </a:p>
          <a:p>
            <a:pPr algn="ctr">
              <a:buNone/>
            </a:pPr>
            <a:r>
              <a:rPr lang="cs-CZ" b="1" dirty="0" smtClean="0"/>
              <a:t>2			</a:t>
            </a:r>
            <a:r>
              <a:rPr lang="cs-CZ" b="1" dirty="0" smtClean="0">
                <a:solidFill>
                  <a:srgbClr val="00B050"/>
                </a:solidFill>
              </a:rPr>
              <a:t>11-9</a:t>
            </a:r>
          </a:p>
          <a:p>
            <a:pPr algn="ctr">
              <a:buNone/>
            </a:pPr>
            <a:r>
              <a:rPr lang="cs-CZ" b="1" dirty="0" smtClean="0"/>
              <a:t>3			</a:t>
            </a:r>
            <a:r>
              <a:rPr lang="cs-CZ" b="1" dirty="0" smtClean="0">
                <a:solidFill>
                  <a:srgbClr val="00B050"/>
                </a:solidFill>
              </a:rPr>
              <a:t>8-6</a:t>
            </a:r>
          </a:p>
          <a:p>
            <a:pPr algn="ctr">
              <a:buNone/>
            </a:pPr>
            <a:r>
              <a:rPr lang="cs-CZ" b="1" dirty="0" smtClean="0"/>
              <a:t>4			</a:t>
            </a:r>
            <a:r>
              <a:rPr lang="cs-CZ" b="1" dirty="0" smtClean="0">
                <a:solidFill>
                  <a:srgbClr val="00B050"/>
                </a:solidFill>
              </a:rPr>
              <a:t>5-3</a:t>
            </a:r>
          </a:p>
          <a:p>
            <a:pPr algn="ctr">
              <a:buNone/>
            </a:pPr>
            <a:r>
              <a:rPr lang="cs-CZ" b="1" dirty="0" smtClean="0"/>
              <a:t>5			</a:t>
            </a:r>
            <a:r>
              <a:rPr lang="cs-CZ" b="1" dirty="0" smtClean="0">
                <a:solidFill>
                  <a:srgbClr val="00B050"/>
                </a:solidFill>
              </a:rPr>
              <a:t>2-0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476672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84249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MRÁZ, Bohumír. </a:t>
            </a:r>
            <a:r>
              <a:rPr lang="cs-CZ" sz="2800" i="1" dirty="0" smtClean="0"/>
              <a:t>Dějiny výtvarné kultury 3)</a:t>
            </a:r>
            <a:r>
              <a:rPr lang="cs-CZ" sz="2800" dirty="0" smtClean="0"/>
              <a:t>. 2.Praha: IDEA SERVIS, konsorcium, 2003, ISBN 80-85970-47-3. 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395536" y="3105835"/>
            <a:ext cx="7920880" cy="83099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Pokud není uvedeno jinak, použitý materiál je z vlastních zdrojů autora</a:t>
            </a:r>
            <a:endParaRPr lang="cs-CZ" sz="24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6552728" cy="778098"/>
          </a:xfrm>
        </p:spPr>
        <p:txBody>
          <a:bodyPr>
            <a:normAutofit fontScale="90000"/>
          </a:bodyPr>
          <a:lstStyle/>
          <a:p>
            <a:r>
              <a:rPr lang="cs-CZ" sz="31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Obr. 1)	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20.4.2013]. Dostupný na WWW: </a:t>
            </a:r>
            <a:r>
              <a:rPr lang="cs-CZ" sz="1400" u="sng" dirty="0" smtClean="0">
                <a:hlinkClick r:id="rId2"/>
              </a:rPr>
              <a:t>http://commons.wikimedia.org/wiki/File:Claude_Monet,_Impression,_soleil_levant.jpg</a:t>
            </a:r>
            <a:r>
              <a:rPr lang="cs-CZ" sz="1400" dirty="0" smtClean="0"/>
              <a:t> </a:t>
            </a:r>
          </a:p>
          <a:p>
            <a:pPr lvl="0">
              <a:buNone/>
            </a:pPr>
            <a:r>
              <a:rPr lang="cs-CZ" sz="1400" dirty="0"/>
              <a:t>Obr. 2</a:t>
            </a:r>
            <a:r>
              <a:rPr lang="cs-CZ" sz="1400" dirty="0" smtClean="0"/>
              <a:t>)	 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22.4.2013]. Dostupný na WWW: </a:t>
            </a:r>
            <a:r>
              <a:rPr lang="cs-CZ" sz="1400" u="sng" dirty="0" smtClean="0">
                <a:hlinkClick r:id="rId3"/>
              </a:rPr>
              <a:t>http://commons.wikimedia.org/wiki/File:Vincent_Willem_van_Gogh_107.jpg</a:t>
            </a:r>
            <a:r>
              <a:rPr lang="cs-CZ" sz="1400" dirty="0" smtClean="0"/>
              <a:t> </a:t>
            </a:r>
          </a:p>
          <a:p>
            <a:pPr lvl="0">
              <a:buNone/>
            </a:pPr>
            <a:r>
              <a:rPr lang="cs-CZ" sz="1400" dirty="0"/>
              <a:t>Obr. 3</a:t>
            </a:r>
            <a:r>
              <a:rPr lang="cs-CZ" sz="1400" dirty="0" smtClean="0"/>
              <a:t>) 	DEROR AVI.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22.4.2013]. Dostupný na WWW: </a:t>
            </a:r>
            <a:r>
              <a:rPr lang="cs-CZ" sz="1400" u="sng" dirty="0" smtClean="0">
                <a:hlinkClick r:id="rId4"/>
              </a:rPr>
              <a:t>http://commons.wikimedia.org/wiki/File:Queene_IMG_6945.JPG?uselang=cs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Obr. </a:t>
            </a:r>
            <a:r>
              <a:rPr lang="cs-CZ" sz="1400" dirty="0" smtClean="0"/>
              <a:t> 4)AUTOR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21.4.2013]. Dostupný na WWW: </a:t>
            </a:r>
            <a:r>
              <a:rPr lang="cs-CZ" sz="1400" u="sng" dirty="0" smtClean="0">
                <a:hlinkClick r:id="rId5"/>
              </a:rPr>
              <a:t>http://commons.wikimedia.org/wiki/File:Edouard_Manet_024.jpg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Obr. </a:t>
            </a:r>
            <a:r>
              <a:rPr lang="cs-CZ" sz="1400" dirty="0" smtClean="0"/>
              <a:t> 5) 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22.4.2013]. Dostupný na WWW: </a:t>
            </a:r>
            <a:r>
              <a:rPr lang="cs-CZ" sz="1400" u="sng" dirty="0" smtClean="0">
                <a:hlinkClick r:id="rId6"/>
              </a:rPr>
              <a:t>http://commons.wikimedia.org/wiki/File:Vincent_van_Gogh_(1853-1890)_-_Wheat_Field_with_Crows_(1890).jpg</a:t>
            </a:r>
            <a:r>
              <a:rPr lang="cs-CZ" sz="1400" dirty="0" smtClean="0"/>
              <a:t> </a:t>
            </a:r>
          </a:p>
          <a:p>
            <a:pPr marL="0" lvl="0" indent="0">
              <a:buNone/>
            </a:pPr>
            <a:r>
              <a:rPr lang="cs-CZ" sz="1400" dirty="0"/>
              <a:t>Obr. </a:t>
            </a:r>
            <a:r>
              <a:rPr lang="cs-CZ" sz="1400" dirty="0" smtClean="0"/>
              <a:t> 6) 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22.4.2013]. Dostupný na WWW: </a:t>
            </a:r>
            <a:r>
              <a:rPr lang="cs-CZ" sz="1400" u="sng" dirty="0" smtClean="0">
                <a:hlinkClick r:id="rId7"/>
              </a:rPr>
              <a:t>http://commons.wikimedia.org/wiki/File:Rousseau09.jpg</a:t>
            </a:r>
            <a:r>
              <a:rPr lang="cs-CZ" sz="1400" dirty="0" smtClean="0"/>
              <a:t> </a:t>
            </a:r>
          </a:p>
          <a:p>
            <a:pPr>
              <a:buNone/>
            </a:pPr>
            <a:r>
              <a:rPr lang="cs-CZ" sz="1400" dirty="0"/>
              <a:t>Obr. 7</a:t>
            </a:r>
            <a:r>
              <a:rPr lang="cs-CZ" sz="1400" dirty="0" smtClean="0"/>
              <a:t>)	 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22.4.2013]. Dostupný na WWW: </a:t>
            </a:r>
            <a:r>
              <a:rPr lang="cs-CZ" sz="1400" u="sng" dirty="0" smtClean="0">
                <a:hlinkClick r:id="rId8"/>
              </a:rPr>
              <a:t>http://commons.wikimedia.org/wiki/File:Seurat_Modella_in_piedi.jpg</a:t>
            </a:r>
            <a:r>
              <a:rPr lang="cs-CZ" sz="1400" dirty="0" smtClean="0"/>
              <a:t> </a:t>
            </a:r>
          </a:p>
          <a:p>
            <a:pPr lvl="0">
              <a:buNone/>
            </a:pPr>
            <a:r>
              <a:rPr lang="cs-CZ" sz="1400" dirty="0"/>
              <a:t>Obr. 8</a:t>
            </a:r>
            <a:r>
              <a:rPr lang="cs-CZ" sz="1400" dirty="0" smtClean="0"/>
              <a:t>) 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22.4.2013]. Dostupný na WWW: </a:t>
            </a:r>
            <a:r>
              <a:rPr lang="cs-CZ" sz="1400" u="sng" dirty="0" smtClean="0">
                <a:hlinkClick r:id="rId9"/>
              </a:rPr>
              <a:t>http://commons.wikimedia.org/wiki/File:Gauguin_Racconti_barbari.jpg?uselang=cs</a:t>
            </a:r>
            <a:r>
              <a:rPr lang="cs-CZ" sz="1400" dirty="0" smtClean="0"/>
              <a:t> </a:t>
            </a:r>
          </a:p>
          <a:p>
            <a:pPr lvl="0">
              <a:buNone/>
            </a:pPr>
            <a:r>
              <a:rPr lang="cs-CZ" sz="1400" dirty="0"/>
              <a:t>Obr. 9</a:t>
            </a:r>
            <a:r>
              <a:rPr lang="cs-CZ" sz="1400" dirty="0" smtClean="0"/>
              <a:t>) 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22.4.2013]. Dostupný na WWW: </a:t>
            </a:r>
            <a:r>
              <a:rPr lang="cs-CZ" sz="1400" u="sng" dirty="0" smtClean="0">
                <a:hlinkClick r:id="rId10"/>
              </a:rPr>
              <a:t>http://commons.wikimedia.org/wiki/File:Henri_Rousseau_010.jpg</a:t>
            </a:r>
            <a:r>
              <a:rPr lang="cs-CZ" sz="1400" dirty="0" smtClean="0"/>
              <a:t> </a:t>
            </a:r>
          </a:p>
          <a:p>
            <a:pPr>
              <a:buNone/>
            </a:pPr>
            <a:r>
              <a:rPr lang="cs-CZ" sz="1400" dirty="0"/>
              <a:t>Obr. 10</a:t>
            </a:r>
            <a:r>
              <a:rPr lang="cs-CZ" sz="1400" dirty="0" smtClean="0"/>
              <a:t>) 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22.4.2013]. Dostupný na WWW: </a:t>
            </a:r>
            <a:r>
              <a:rPr lang="cs-CZ" sz="1400" u="sng" dirty="0" smtClean="0">
                <a:hlinkClick r:id="rId11"/>
              </a:rPr>
              <a:t>http://commons.wikimedia.org/wiki/File:Georges_Seurat_-_Un_dimanche_apr%C3%A8s-midi_%C3%A0_l%27%C3%8Ele_de_la_Grande_Jatte.jpg</a:t>
            </a:r>
            <a:endParaRPr lang="cs-CZ" sz="1400" u="sng" dirty="0" smtClean="0"/>
          </a:p>
          <a:p>
            <a:pPr lvl="0">
              <a:buNone/>
            </a:pPr>
            <a:r>
              <a:rPr lang="cs-CZ" sz="1400" dirty="0"/>
              <a:t>Obr. 11</a:t>
            </a:r>
            <a:r>
              <a:rPr lang="cs-CZ" sz="1400" dirty="0" smtClean="0"/>
              <a:t>) 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22.4.2013]. Dostupný na WWW: </a:t>
            </a:r>
            <a:r>
              <a:rPr lang="cs-CZ" sz="1400" u="sng" dirty="0" smtClean="0">
                <a:hlinkClick r:id="rId12"/>
              </a:rPr>
              <a:t>http://commons.wikimedia.org/wiki/File:Paul_C%C3%A9zanne_090.jpg?uselang=cs</a:t>
            </a:r>
            <a:r>
              <a:rPr lang="cs-CZ" sz="1400" dirty="0" smtClean="0"/>
              <a:t>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1400" dirty="0"/>
              <a:t>Obr. 12</a:t>
            </a:r>
            <a:r>
              <a:rPr lang="cs-CZ" sz="1400" dirty="0" smtClean="0"/>
              <a:t>) 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22.4.2013]. Dostupný na WWW: </a:t>
            </a:r>
            <a:r>
              <a:rPr lang="cs-CZ" sz="1400" u="sng" dirty="0" smtClean="0">
                <a:hlinkClick r:id="rId2"/>
              </a:rPr>
              <a:t>http://commons.wikimedia.org/wiki/File:Rousseau_-_Zur_Feier_des_Kindes.jpeg</a:t>
            </a:r>
            <a:r>
              <a:rPr lang="cs-CZ" sz="1400" dirty="0" smtClean="0"/>
              <a:t>  </a:t>
            </a:r>
          </a:p>
          <a:p>
            <a:pPr lvl="0">
              <a:buNone/>
            </a:pPr>
            <a:r>
              <a:rPr lang="cs-CZ" sz="1400" dirty="0"/>
              <a:t>Obr. 13</a:t>
            </a:r>
            <a:r>
              <a:rPr lang="cs-CZ" sz="1400" dirty="0" smtClean="0"/>
              <a:t>)   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22.4.2013]. Dostupný na WWW: </a:t>
            </a:r>
            <a:r>
              <a:rPr lang="cs-CZ" sz="1400" u="sng" dirty="0" smtClean="0">
                <a:hlinkClick r:id="rId3"/>
              </a:rPr>
              <a:t>http://commons.wikimedia.org/wiki/File:Vincent_Willem_van_Gogh_128.jpg</a:t>
            </a:r>
            <a:r>
              <a:rPr lang="cs-CZ" sz="1400" dirty="0" smtClean="0"/>
              <a:t> </a:t>
            </a:r>
          </a:p>
          <a:p>
            <a:pPr>
              <a:buNone/>
            </a:pPr>
            <a:r>
              <a:rPr lang="cs-CZ" sz="1400" dirty="0"/>
              <a:t>Obr. 14</a:t>
            </a:r>
            <a:r>
              <a:rPr lang="cs-CZ" sz="1400" dirty="0" smtClean="0"/>
              <a:t>) AUTOR NEUVEDEN.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21.4.2013]. Dostupný na WWW: </a:t>
            </a:r>
            <a:r>
              <a:rPr lang="cs-CZ" sz="1400" u="sng" dirty="0" smtClean="0">
                <a:hlinkClick r:id="rId4"/>
              </a:rPr>
              <a:t>http://commons.wikimedia.org/wiki/File:Monet_-_Haystacks_in_the_late_summer.jpg</a:t>
            </a:r>
            <a:r>
              <a:rPr lang="cs-CZ" sz="1400" dirty="0" smtClean="0"/>
              <a:t> </a:t>
            </a:r>
          </a:p>
          <a:p>
            <a:pPr>
              <a:buNone/>
            </a:pPr>
            <a:r>
              <a:rPr lang="cs-CZ" sz="1400" dirty="0" smtClean="0"/>
              <a:t> </a:t>
            </a:r>
            <a:endParaRPr lang="cs-CZ" sz="14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219</Words>
  <Application>Microsoft Office PowerPoint</Application>
  <PresentationFormat>Předvádění na obrazovce (4:3)</PresentationFormat>
  <Paragraphs>77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TEST impresionismus  a postimpresionismus</vt:lpstr>
      <vt:lpstr> Uveďte jméno autora a výtvarný směr následujících děl. 1/A        1/B    (obr. 1)     (obr. 2)</vt:lpstr>
      <vt:lpstr> 2/A      2/B    (obr. 3)     (obr. 4)</vt:lpstr>
      <vt:lpstr> 3/A        3/B    (obr. 5)       (obr. 6)</vt:lpstr>
      <vt:lpstr>4/A       4/B    (obr. 7)     (obr. 8)</vt:lpstr>
      <vt:lpstr> 5/A      5/B    (obr. 9)     (obr. 10)</vt:lpstr>
      <vt:lpstr> 6/A        6/B    (obr. 11)       (obr. 12)</vt:lpstr>
      <vt:lpstr> 7/A       7/B   (obr. 13)       (obr. 14)</vt:lpstr>
      <vt:lpstr> </vt:lpstr>
      <vt:lpstr>SPRÁVNÉ  ŘEŠENÍ:</vt:lpstr>
      <vt:lpstr> 1/A  Claude Monet, Imprese, impresionismus  1/B Vincent  van Gogh, Autoportrét, expresionismus   (obr. 1)     (obr. 2)</vt:lpstr>
      <vt:lpstr> 2/A Paul Gaugin, Královna, symbolismus 2/B Edouard Manet, Snídaně v trávě, impresionismus   (obr. 3)     (obr. 4)</vt:lpstr>
      <vt:lpstr> 3/A Vincent van Gogh, Obilné pole s havrany, expresionismus  3/B Henri Rousseau, Já, naivní umění   (obr. 5)       (obr. 6)</vt:lpstr>
      <vt:lpstr>4/A Georges Seurat, Modelka,  novoimpresionismus/pointilismus     4/B Paul Gaugin, Tahiťanky, symbolismus    (obr. 7)     (obr. 8)</vt:lpstr>
      <vt:lpstr> 5/A Henri Rousseau, Spící cikánka, naivní umění  5/B Georges Seurat, Nedělní odpoledne,    novoimpresionismus/pointilismus   (obr. 9)     (obr. 10)</vt:lpstr>
      <vt:lpstr> 6/A Paul Cézanne, Pohled na město, barevná modulace  6/B Henri Rousseau, Oslava dětství, naivní umění   (obr. 11)       (obr. 12)</vt:lpstr>
      <vt:lpstr> 7/A Vincent van Gogh, Slunečnice, expresionismus   7/B Claude Monet,Kupky sena, impresionismus    (obr. 13)       (obr. 14)</vt:lpstr>
      <vt:lpstr>Hodnocení:</vt:lpstr>
      <vt:lpstr>Prezentace aplikace PowerPoint</vt:lpstr>
      <vt:lpstr>Použité obrázky </vt:lpstr>
      <vt:lpstr> </vt:lpstr>
      <vt:lpstr>  DĚKUJI ZA POZORNOST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mervartovah</cp:lastModifiedBy>
  <cp:revision>107</cp:revision>
  <dcterms:created xsi:type="dcterms:W3CDTF">2013-04-02T20:21:13Z</dcterms:created>
  <dcterms:modified xsi:type="dcterms:W3CDTF">2013-06-27T07:21:01Z</dcterms:modified>
</cp:coreProperties>
</file>