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833D2D-70A1-462C-920C-8CAECE1605B2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D3569E-1698-4D85-8229-8F1E60164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0B8CD-C8E3-4176-B8A9-93D4AB3FC2D8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FF89C-EA47-4D37-B7AF-D12CFA0DA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32E3B-9D00-4D7C-9381-F591BB24DF4F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C0781-C068-48CC-BAFA-7BE3889C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2CDB9-9DCB-4920-8AFB-72B0D18CA69C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1167D-2DA3-473F-BA99-6EBD2103F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36A77-933C-470C-B5C5-DE90EB83A482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85F70-FF7A-4223-A558-87BF12CE2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74990-3C0F-46E4-8907-9F76FE777A59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069C11-514D-4303-A174-4E2987C7BE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01200-C3A7-48D6-B684-828FDD2AC139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5D089-1F74-4213-A066-E4C178D4F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1F4B5-3602-4070-9DD3-D6D75723643C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318E4-2BF5-4A48-8E2B-97A37679E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5369C-FB08-48CE-86DB-A47A85D64527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5322D-265A-4668-83AF-E9ADFF5A2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EA311-2319-4C80-AAE7-429C9E39D367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E4759-8984-4B8F-B63D-1F2B8717A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17270-6ADB-468B-96B8-F7DA8482D32A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93F32-E398-47B0-A565-409711BEC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0E9DE1-A896-4029-A48D-389BC06970DE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53BABA-F5EE-4F50-BF29-F2FED4160B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imountaineer.com/ROF/Beyond/Teide/TeideMap.jpg" TargetMode="External"/><Relationship Id="rId3" Type="http://schemas.openxmlformats.org/officeDocument/2006/relationships/hyperlink" Target="http://cs.wikipedia.org/wiki/Ekonomika_%C5%A0pan%C4%9Blska" TargetMode="External"/><Relationship Id="rId7" Type="http://schemas.openxmlformats.org/officeDocument/2006/relationships/hyperlink" Target="http://upload.wikimedia.org/wikipedia/commons/8/85/Escudo_de_Espa%C3%B1a_(mazonado).svg" TargetMode="External"/><Relationship Id="rId2" Type="http://schemas.openxmlformats.org/officeDocument/2006/relationships/hyperlink" Target="http://cs.wikipedia.org/wiki/%C5%A0pan%C4%9Bl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a/Flag_of_Spain.svg" TargetMode="External"/><Relationship Id="rId11" Type="http://schemas.openxmlformats.org/officeDocument/2006/relationships/hyperlink" Target="http://0.tqn.com/d/architecture/1/0/v/o/Sagradafamilia00002482731.jpg" TargetMode="External"/><Relationship Id="rId5" Type="http://schemas.openxmlformats.org/officeDocument/2006/relationships/hyperlink" Target="http://upload.wikimedia.org/wikipedia/commons/9/98/Toroencorrida.JPG" TargetMode="External"/><Relationship Id="rId10" Type="http://schemas.openxmlformats.org/officeDocument/2006/relationships/hyperlink" Target="http://www.spain-holiday.com/blog/wp-content/uploads/2010/08/alhambra-11.jpg" TargetMode="External"/><Relationship Id="rId4" Type="http://schemas.openxmlformats.org/officeDocument/2006/relationships/hyperlink" Target="http://cs.wikipedia.org/wiki/Andalusk%C3%BD_k%C5%AF%C5%88" TargetMode="External"/><Relationship Id="rId9" Type="http://schemas.openxmlformats.org/officeDocument/2006/relationships/hyperlink" Target="http://www.pirineos3000.com/servlet/DescripcionAscension/IDASCENSION--4455--VOLVER--B--ORDERBY--order%20by%20v_descmountain%20asc--ITERACION--1--PESTANA--1--V_NOMBRE--teide--ALTURA--null--zon--null--prov--null--IDIDIOMA_ASC--null--TIPO_ASC--null--V_IDDIFICULTAD--null--METEO--null--ORDEN_ANTERIOR--v_descmountain--BUSUARIO--null--PESTA--tasc--OTRO_USUARIO--null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275" y="1371600"/>
            <a:ext cx="8229600" cy="1828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684213" y="2781300"/>
            <a:ext cx="8064500" cy="3600450"/>
          </a:xfrm>
        </p:spPr>
        <p:txBody>
          <a:bodyPr/>
          <a:lstStyle/>
          <a:p>
            <a:pPr algn="l"/>
            <a:r>
              <a:rPr lang="cs-CZ" smtClean="0"/>
              <a:t>Název školy:  </a:t>
            </a:r>
            <a:r>
              <a:rPr lang="cs-CZ" i="1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 algn="l"/>
            <a:r>
              <a:rPr lang="cs-CZ" smtClean="0"/>
              <a:t>Autor: </a:t>
            </a:r>
            <a:r>
              <a:rPr lang="cs-CZ" i="1" smtClean="0"/>
              <a:t> PaedDr. Vaňková Marcela, Vaněk Tomáš</a:t>
            </a:r>
          </a:p>
          <a:p>
            <a:pPr algn="l"/>
            <a:r>
              <a:rPr lang="cs-CZ" smtClean="0"/>
              <a:t>Číslo projektu: CZ.1.07/1.4.00/21.3235</a:t>
            </a:r>
          </a:p>
          <a:p>
            <a:pPr algn="l"/>
            <a:r>
              <a:rPr lang="cs-CZ" smtClean="0"/>
              <a:t>Název:  VY_52_INOVACE_1B_28_ŠPANĚLSKO</a:t>
            </a:r>
          </a:p>
          <a:p>
            <a:pPr algn="l"/>
            <a:r>
              <a:rPr lang="cs-CZ" smtClean="0"/>
              <a:t> Téma:  Zeměpis pro 2. stupeň ZŠ</a:t>
            </a:r>
          </a:p>
          <a:p>
            <a:endParaRPr lang="cs-CZ" smtClean="0"/>
          </a:p>
        </p:txBody>
      </p:sp>
      <p:pic>
        <p:nvPicPr>
          <p:cNvPr id="1331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20713"/>
            <a:ext cx="7053263" cy="17287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Základní údaje</a:t>
            </a:r>
          </a:p>
          <a:p>
            <a:r>
              <a:rPr lang="cs-CZ" smtClean="0"/>
              <a:t>Podnebí a geografie</a:t>
            </a:r>
          </a:p>
          <a:p>
            <a:r>
              <a:rPr lang="cs-CZ" smtClean="0"/>
              <a:t>Státní rozložení</a:t>
            </a:r>
          </a:p>
          <a:p>
            <a:r>
              <a:rPr lang="cs-CZ" smtClean="0"/>
              <a:t>Ekonomika</a:t>
            </a:r>
          </a:p>
          <a:p>
            <a:r>
              <a:rPr lang="cs-CZ" smtClean="0"/>
              <a:t>Kultura</a:t>
            </a:r>
          </a:p>
          <a:p>
            <a:r>
              <a:rPr lang="cs-CZ" smtClean="0"/>
              <a:t>Materiál slouží k výkladu učiva:  Španělsko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Flag of Spain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412875"/>
            <a:ext cx="7775575" cy="51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smtClean="0">
                <a:solidFill>
                  <a:srgbClr val="002060"/>
                </a:solidFill>
              </a:rPr>
              <a:t>Hlavní město: Madrid</a:t>
            </a:r>
          </a:p>
          <a:p>
            <a:r>
              <a:rPr lang="cs-CZ" sz="3000" smtClean="0">
                <a:solidFill>
                  <a:srgbClr val="002060"/>
                </a:solidFill>
              </a:rPr>
              <a:t>Počet obyvatel: </a:t>
            </a:r>
            <a:r>
              <a:rPr lang="pl-PL" sz="3000" smtClean="0">
                <a:solidFill>
                  <a:srgbClr val="002060"/>
                </a:solidFill>
              </a:rPr>
              <a:t>46 063 511 (27. na světě, 2008)</a:t>
            </a:r>
            <a:endParaRPr lang="cs-CZ" sz="3000" smtClean="0">
              <a:solidFill>
                <a:srgbClr val="002060"/>
              </a:solidFill>
            </a:endParaRPr>
          </a:p>
          <a:p>
            <a:r>
              <a:rPr lang="cs-CZ" sz="3000" smtClean="0">
                <a:solidFill>
                  <a:srgbClr val="002060"/>
                </a:solidFill>
              </a:rPr>
              <a:t>Rozloha: 504 782 km²</a:t>
            </a:r>
          </a:p>
          <a:p>
            <a:r>
              <a:rPr lang="cs-CZ" sz="3000" smtClean="0">
                <a:solidFill>
                  <a:srgbClr val="002060"/>
                </a:solidFill>
              </a:rPr>
              <a:t>Jazyk: španělština, regionálně katalánština, baskičtina, galicijština</a:t>
            </a:r>
          </a:p>
          <a:p>
            <a:r>
              <a:rPr lang="cs-CZ" sz="3000" smtClean="0">
                <a:solidFill>
                  <a:srgbClr val="002060"/>
                </a:solidFill>
              </a:rPr>
              <a:t>Státní zřízení: konstituční monarchie</a:t>
            </a:r>
          </a:p>
          <a:p>
            <a:r>
              <a:rPr lang="cs-CZ" sz="3000" smtClean="0">
                <a:solidFill>
                  <a:srgbClr val="002060"/>
                </a:solidFill>
              </a:rPr>
              <a:t>Náboženství: převážně katolické</a:t>
            </a:r>
          </a:p>
        </p:txBody>
      </p:sp>
      <p:pic>
        <p:nvPicPr>
          <p:cNvPr id="15364" name="Picture 4" descr="Soubor:Escudo de España (mazonado)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92950" y="188913"/>
            <a:ext cx="2051050" cy="205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Podnebí a geografie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Nejvyšší hora: </a:t>
            </a:r>
            <a:r>
              <a:rPr lang="pt-BR" smtClean="0"/>
              <a:t> Pico de Teide (3718 m) na ostrově Tenerife</a:t>
            </a:r>
            <a:r>
              <a:rPr lang="cs-CZ" smtClean="0"/>
              <a:t>, na pevnině  Mulhacén (3478 m)</a:t>
            </a:r>
          </a:p>
          <a:p>
            <a:pPr>
              <a:lnSpc>
                <a:spcPct val="90000"/>
              </a:lnSpc>
            </a:pPr>
            <a:r>
              <a:rPr lang="cs-CZ" smtClean="0"/>
              <a:t>Vnitrozemí: kontinentální klima s vysokými teplotními výkyvy</a:t>
            </a:r>
          </a:p>
          <a:p>
            <a:pPr>
              <a:lnSpc>
                <a:spcPct val="90000"/>
              </a:lnSpc>
            </a:pPr>
            <a:r>
              <a:rPr lang="cs-CZ" smtClean="0"/>
              <a:t>Pobřeží: jih a východ teplé Středomořské s mírnými zimami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naopak severní je chladnější a poměrně deštivé </a:t>
            </a:r>
          </a:p>
          <a:p>
            <a:pPr>
              <a:lnSpc>
                <a:spcPct val="90000"/>
              </a:lnSpc>
            </a:pPr>
            <a:r>
              <a:rPr lang="cs-CZ" sz="2600" smtClean="0"/>
              <a:t>Pohoří: Pyreneje, Sierra Nevada a Kantaberské pohoří</a:t>
            </a:r>
          </a:p>
          <a:p>
            <a:pPr>
              <a:lnSpc>
                <a:spcPct val="90000"/>
              </a:lnSpc>
            </a:pPr>
            <a:r>
              <a:rPr lang="cs-CZ" sz="2600" smtClean="0"/>
              <a:t>Řeky: Tajo, Ebro, Duero, Guadiana</a:t>
            </a:r>
          </a:p>
        </p:txBody>
      </p:sp>
      <p:pic>
        <p:nvPicPr>
          <p:cNvPr id="17410" name="Picture 2" descr="http://www.skimountaineer.com/ROF/Beyond/Teide/TeideMa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76250"/>
            <a:ext cx="7200900" cy="575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http://www.pirineos3000.com/fotos/ascensiones/800x600/4455_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260350"/>
            <a:ext cx="8353425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rozložení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000" smtClean="0"/>
              <a:t>Nejvyššími státními orgány: král (Juan Carlos I.), parlament (Kongres poslanců a Senát) a vláda</a:t>
            </a:r>
          </a:p>
          <a:p>
            <a:r>
              <a:rPr lang="cs-CZ" sz="3000" smtClean="0"/>
              <a:t>Předseda vlády: Mariano Rajoy</a:t>
            </a:r>
          </a:p>
          <a:p>
            <a:r>
              <a:rPr lang="cs-CZ" sz="3000" smtClean="0"/>
              <a:t>Dělí se do 17 autonomních společenství (Andalusie, Aragonie…) a 2 autonomní města</a:t>
            </a:r>
          </a:p>
          <a:p>
            <a:r>
              <a:rPr lang="cs-CZ" sz="3000" smtClean="0"/>
              <a:t>Kanárské ostrovy, Baleárské ostrovy</a:t>
            </a:r>
          </a:p>
        </p:txBody>
      </p:sp>
      <p:pic>
        <p:nvPicPr>
          <p:cNvPr id="4098" name="Picture 2" descr="http://upload.wikimedia.org/wikipedia/commons/7/7e/Busto_de_Juan_Carlos_I_de_Espa%C3%B1a_%282009%2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738" y="1484313"/>
            <a:ext cx="3832225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Měna: Euro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HDP: </a:t>
            </a:r>
            <a:r>
              <a:rPr lang="pl-PL" dirty="0" smtClean="0"/>
              <a:t>29 400 USD (34. na světě, 2010)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pl-PL" dirty="0" smtClean="0"/>
              <a:t>Nezaměstnanost: </a:t>
            </a:r>
            <a:r>
              <a:rPr lang="cs-CZ" dirty="0"/>
              <a:t>9,8 </a:t>
            </a:r>
            <a:r>
              <a:rPr lang="cs-CZ" dirty="0" smtClean="0"/>
              <a:t>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Zemědělství: olivy (1. na světě), vinné révy, citrusů, zeleniny…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Průmysl: dopravní (automobily, lodě) a lehké strojírenství (kuchyňské elektrospotřebiče), chemický…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Významný cestovní ruch, množství památek (</a:t>
            </a:r>
            <a:r>
              <a:rPr lang="cs-CZ" dirty="0" err="1" smtClean="0"/>
              <a:t>Alhambra</a:t>
            </a:r>
            <a:r>
              <a:rPr lang="cs-CZ" dirty="0" smtClean="0"/>
              <a:t>, Barcelona- </a:t>
            </a:r>
            <a:r>
              <a:rPr lang="cs-CZ" dirty="0" err="1" smtClean="0"/>
              <a:t>Sagrada</a:t>
            </a:r>
            <a:r>
              <a:rPr lang="cs-CZ" dirty="0" smtClean="0"/>
              <a:t> </a:t>
            </a:r>
            <a:r>
              <a:rPr lang="cs-CZ" dirty="0" err="1" smtClean="0"/>
              <a:t>família</a:t>
            </a:r>
            <a:r>
              <a:rPr lang="cs-CZ" dirty="0" smtClean="0"/>
              <a:t>…)</a:t>
            </a:r>
            <a:endParaRPr lang="cs-CZ" dirty="0"/>
          </a:p>
        </p:txBody>
      </p:sp>
      <p:pic>
        <p:nvPicPr>
          <p:cNvPr id="15362" name="Picture 2" descr="http://www.spain-holiday.com/blog/wp-content/uploads/2010/08/alhambra-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981075"/>
            <a:ext cx="7200900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0.tqn.com/d/architecture/1/0/v/o/Sagradafamilia0000248273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476250"/>
            <a:ext cx="4441825" cy="609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.4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/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Corrida</a:t>
            </a:r>
          </a:p>
          <a:p>
            <a:r>
              <a:rPr lang="cs-CZ" smtClean="0"/>
              <a:t>Tanec flamenco</a:t>
            </a:r>
          </a:p>
          <a:p>
            <a:r>
              <a:rPr lang="cs-CZ" smtClean="0"/>
              <a:t>Andalůští koně</a:t>
            </a:r>
          </a:p>
          <a:p>
            <a:r>
              <a:rPr lang="cs-CZ" smtClean="0"/>
              <a:t>Fotbal: La Primera division</a:t>
            </a:r>
          </a:p>
        </p:txBody>
      </p:sp>
      <p:pic>
        <p:nvPicPr>
          <p:cNvPr id="2050" name="Picture 2" descr="http://upload.wikimedia.org/wikipedia/commons/9/98/Toroencorrid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3978275"/>
            <a:ext cx="3840163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2"/>
              </a:rPr>
              <a:t>http://cs.wikipedia.org/wiki/%C5%A0pan%C4%9Blsko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3"/>
              </a:rPr>
              <a:t>http://cs.wikipedia.org/wiki/Ekonomika_%C5%A0pan%C4%9Blska</a:t>
            </a:r>
            <a:endParaRPr lang="cs-CZ" dirty="0" smtClean="0">
              <a:hlinkClick r:id="rId4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4"/>
              </a:rPr>
              <a:t>http://cs.wikipedia.org/wiki/Andalusk%C3%BD_k%C5%AF%C5%88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5"/>
              </a:rPr>
              <a:t>http://upload.wikimedia.org/wikipedia/commons/9/98/Toroencorrida.JPG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6"/>
              </a:rPr>
              <a:t>http://upload.wikimedia.org/wikipedia/commons/9/9a/Flag_of_Spain.svg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7"/>
              </a:rPr>
              <a:t>http://upload.wikimedia.org/wikipedia/commons/8/85/Escudo_de_Espa%C3%B1a_%28mazonado%29.svg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skimountaineer.com</a:t>
            </a:r>
            <a:r>
              <a:rPr lang="cs-CZ" dirty="0" smtClean="0">
                <a:hlinkClick r:id="rId8"/>
              </a:rPr>
              <a:t>/ROF/</a:t>
            </a:r>
            <a:r>
              <a:rPr lang="cs-CZ" dirty="0" err="1" smtClean="0">
                <a:hlinkClick r:id="rId8"/>
              </a:rPr>
              <a:t>Beyond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Teide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TeideMap.jpg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9"/>
              </a:rPr>
              <a:t>http://www.pirineos3000.com/</a:t>
            </a:r>
            <a:r>
              <a:rPr lang="cs-CZ" dirty="0" err="1" smtClean="0">
                <a:hlinkClick r:id="rId9"/>
              </a:rPr>
              <a:t>servlet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DescripcionAscension</a:t>
            </a:r>
            <a:r>
              <a:rPr lang="cs-CZ" dirty="0" smtClean="0">
                <a:hlinkClick r:id="rId9"/>
              </a:rPr>
              <a:t>/IDASCENSION--4455--VOLVER--B--ORDERBY--</a:t>
            </a:r>
            <a:r>
              <a:rPr lang="cs-CZ" dirty="0" err="1" smtClean="0">
                <a:hlinkClick r:id="rId9"/>
              </a:rPr>
              <a:t>order</a:t>
            </a:r>
            <a:r>
              <a:rPr lang="cs-CZ" dirty="0" smtClean="0">
                <a:hlinkClick r:id="rId9"/>
              </a:rPr>
              <a:t>%20by%20v_</a:t>
            </a:r>
            <a:r>
              <a:rPr lang="cs-CZ" dirty="0" err="1" smtClean="0">
                <a:hlinkClick r:id="rId9"/>
              </a:rPr>
              <a:t>descmountain</a:t>
            </a:r>
            <a:r>
              <a:rPr lang="cs-CZ" dirty="0" smtClean="0">
                <a:hlinkClick r:id="rId9"/>
              </a:rPr>
              <a:t>%20asc--ITERACION--1--PESTANA--1--V_NOMBRE--</a:t>
            </a:r>
            <a:r>
              <a:rPr lang="cs-CZ" dirty="0" err="1" smtClean="0">
                <a:hlinkClick r:id="rId9"/>
              </a:rPr>
              <a:t>teide</a:t>
            </a:r>
            <a:r>
              <a:rPr lang="cs-CZ" dirty="0" smtClean="0">
                <a:hlinkClick r:id="rId9"/>
              </a:rPr>
              <a:t>--ALTURA--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</a:t>
            </a:r>
            <a:r>
              <a:rPr lang="cs-CZ" dirty="0" err="1" smtClean="0">
                <a:hlinkClick r:id="rId9"/>
              </a:rPr>
              <a:t>zon</a:t>
            </a:r>
            <a:r>
              <a:rPr lang="cs-CZ" dirty="0" smtClean="0">
                <a:hlinkClick r:id="rId9"/>
              </a:rPr>
              <a:t>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</a:t>
            </a:r>
            <a:r>
              <a:rPr lang="cs-CZ" dirty="0" err="1" smtClean="0">
                <a:hlinkClick r:id="rId9"/>
              </a:rPr>
              <a:t>prov</a:t>
            </a:r>
            <a:r>
              <a:rPr lang="cs-CZ" dirty="0" smtClean="0">
                <a:hlinkClick r:id="rId9"/>
              </a:rPr>
              <a:t>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--IDIDIOMA_ASC--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--TIPO_ASC--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--V_IDDIFICULTAD--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--METEO--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--ORDEN_ANTERIOR--v_</a:t>
            </a:r>
            <a:r>
              <a:rPr lang="cs-CZ" dirty="0" err="1" smtClean="0">
                <a:hlinkClick r:id="rId9"/>
              </a:rPr>
              <a:t>descmountain</a:t>
            </a:r>
            <a:r>
              <a:rPr lang="cs-CZ" dirty="0" smtClean="0">
                <a:hlinkClick r:id="rId9"/>
              </a:rPr>
              <a:t>--BUSUARIO--</a:t>
            </a:r>
            <a:r>
              <a:rPr lang="cs-CZ" dirty="0" err="1" smtClean="0">
                <a:hlinkClick r:id="rId9"/>
              </a:rPr>
              <a:t>null</a:t>
            </a:r>
            <a:r>
              <a:rPr lang="cs-CZ" dirty="0" smtClean="0">
                <a:hlinkClick r:id="rId9"/>
              </a:rPr>
              <a:t>--PESTA--</a:t>
            </a:r>
            <a:r>
              <a:rPr lang="cs-CZ" dirty="0" err="1" smtClean="0">
                <a:hlinkClick r:id="rId9"/>
              </a:rPr>
              <a:t>tasc</a:t>
            </a:r>
            <a:r>
              <a:rPr lang="cs-CZ" dirty="0" smtClean="0">
                <a:hlinkClick r:id="rId9"/>
              </a:rPr>
              <a:t>--OTRO_USUARIO--</a:t>
            </a:r>
            <a:r>
              <a:rPr lang="cs-CZ" dirty="0" err="1" smtClean="0">
                <a:hlinkClick r:id="rId9"/>
              </a:rPr>
              <a:t>null.html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spain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holiday.com</a:t>
            </a:r>
            <a:r>
              <a:rPr lang="cs-CZ" dirty="0" smtClean="0">
                <a:hlinkClick r:id="rId10"/>
              </a:rPr>
              <a:t>/blog/</a:t>
            </a:r>
            <a:r>
              <a:rPr lang="cs-CZ" dirty="0" err="1" smtClean="0">
                <a:hlinkClick r:id="rId10"/>
              </a:rPr>
              <a:t>wp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content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uploads</a:t>
            </a:r>
            <a:r>
              <a:rPr lang="cs-CZ" dirty="0" smtClean="0">
                <a:hlinkClick r:id="rId10"/>
              </a:rPr>
              <a:t>/2010/08/</a:t>
            </a:r>
            <a:r>
              <a:rPr lang="cs-CZ" dirty="0" err="1" smtClean="0">
                <a:hlinkClick r:id="rId10"/>
              </a:rPr>
              <a:t>alhambra</a:t>
            </a:r>
            <a:r>
              <a:rPr lang="cs-CZ" dirty="0" smtClean="0">
                <a:hlinkClick r:id="rId10"/>
              </a:rPr>
              <a:t>-11.jpg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hlinkClick r:id="rId11"/>
              </a:rPr>
              <a:t>http://0.tqn.com/d/</a:t>
            </a:r>
            <a:r>
              <a:rPr lang="cs-CZ" dirty="0" err="1" smtClean="0">
                <a:hlinkClick r:id="rId11"/>
              </a:rPr>
              <a:t>architecture</a:t>
            </a:r>
            <a:r>
              <a:rPr lang="cs-CZ" dirty="0" smtClean="0">
                <a:hlinkClick r:id="rId11"/>
              </a:rPr>
              <a:t>/1/0/v/o/Sagradafamilia00002482731.jpg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159</TotalTime>
  <Words>258</Words>
  <Application>Microsoft Office PowerPoint</Application>
  <PresentationFormat>On-screen Show (4:3)</PresentationFormat>
  <Paragraphs>46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7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</dc:creator>
  <cp:lastModifiedBy>DUM</cp:lastModifiedBy>
  <cp:revision>23</cp:revision>
  <dcterms:created xsi:type="dcterms:W3CDTF">2013-09-03T10:59:53Z</dcterms:created>
  <dcterms:modified xsi:type="dcterms:W3CDTF">2013-09-03T20:27:26Z</dcterms:modified>
</cp:coreProperties>
</file>