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71" r:id="rId4"/>
    <p:sldId id="270" r:id="rId5"/>
    <p:sldId id="272" r:id="rId6"/>
    <p:sldId id="258" r:id="rId7"/>
    <p:sldId id="260" r:id="rId8"/>
    <p:sldId id="262" r:id="rId9"/>
    <p:sldId id="267" r:id="rId10"/>
    <p:sldId id="269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CD242A-EA89-48F6-8FF9-CEE70BBB8A51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741EFF-CF5E-45FE-81AF-25EBBD5123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6BAB3-BBE1-4129-8143-0E1AD6AE0E30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E8E16-EB4C-4240-9E7E-423A3F6CD7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95C9DC-5D14-48E3-9792-B9D97699E258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A1C992-E138-4CDA-9A37-E112248C9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67FE1-360C-46C5-9A44-1AE7700DF6B7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5968D8-62C9-4F06-BBA8-C5D6E9CD56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50EDE4-F0C2-4CB8-8FF1-43DBC743B604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2867AB-9401-40E2-BCFB-5DE0D9A416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8A3B45-763B-4D79-BCE4-F7B46D30CD5A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F843A6-2178-4F0C-9DA3-A8375004F6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F1185C-3E56-4E0F-87C2-0345866161F6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23400-D8D9-4B39-B69D-785FFDEC6F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147F3-3817-4189-8791-2B98B879F1C6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DF309-B0BF-4996-8567-C3F246EE8A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C7A83A-C0F9-4A21-B28B-EE7AC19CF68B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D667F6-E819-4748-B2F1-09416F1A49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E37CD-45AC-4C10-A1EE-670D65E75145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5CEE3A-DCC6-4C2E-9019-28BBB6D1D4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C0BEB-CDAC-49DA-BDCC-AF7F7B6A6522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2DDB74-9612-469F-9E52-D6DC91F901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521F875-0DAC-42B7-A8F7-30D10BA06165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D56486-E39D-469A-89BF-E2F51F245B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5BD078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5BD078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A5D028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ational_Emblem_of_the_People's_Republic_of_China.svg" TargetMode="External"/><Relationship Id="rId2" Type="http://schemas.openxmlformats.org/officeDocument/2006/relationships/hyperlink" Target="http://cs.wikipedia.org/wiki/Soubor:Flag_of_the_People's_Republic_of_China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</a:t>
            </a:r>
          </a:p>
        </p:txBody>
      </p:sp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68313" y="2565400"/>
            <a:ext cx="8207375" cy="3311525"/>
          </a:xfrm>
        </p:spPr>
        <p:txBody>
          <a:bodyPr/>
          <a:lstStyle/>
          <a:p>
            <a:r>
              <a:rPr lang="cs-CZ" smtClean="0"/>
              <a:t>Název školy:  </a:t>
            </a:r>
            <a:r>
              <a:rPr lang="cs-CZ" i="1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r>
              <a:rPr lang="cs-CZ" smtClean="0"/>
              <a:t>Autor: </a:t>
            </a:r>
            <a:r>
              <a:rPr lang="cs-CZ" i="1" smtClean="0"/>
              <a:t> PaedDr. Vaňková Marcela, Vaněk Tomáš</a:t>
            </a:r>
          </a:p>
          <a:p>
            <a:r>
              <a:rPr lang="cs-CZ" smtClean="0"/>
              <a:t>Číslo projektu: CZ.1.07/1.4.00/21.3235</a:t>
            </a:r>
          </a:p>
          <a:p>
            <a:r>
              <a:rPr lang="cs-CZ" smtClean="0"/>
              <a:t>Název:  VY_52_INOVACE_1B_36_</a:t>
            </a:r>
            <a:r>
              <a:rPr lang="cs-CZ" b="1" smtClean="0"/>
              <a:t> Čínská lidová republika</a:t>
            </a:r>
            <a:r>
              <a:rPr lang="cs-CZ" smtClean="0"/>
              <a:t> </a:t>
            </a:r>
          </a:p>
          <a:p>
            <a:r>
              <a:rPr lang="cs-CZ" smtClean="0"/>
              <a:t> Téma:  Zeměpis pro 2. stupeň ZŠ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13315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92125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/>
              <a:t>Anotace: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8313" y="2492375"/>
            <a:ext cx="8218487" cy="3832225"/>
          </a:xfrm>
        </p:spPr>
        <p:txBody>
          <a:bodyPr/>
          <a:lstStyle/>
          <a:p>
            <a:r>
              <a:rPr lang="cs-CZ" smtClean="0"/>
              <a:t>Prezentace slouží k výkladu o Čínské lidové republice.</a:t>
            </a:r>
          </a:p>
          <a:p>
            <a:r>
              <a:rPr lang="cs-CZ" smtClean="0"/>
              <a:t>Úvod: poloha, znak, vlajka, mapa</a:t>
            </a:r>
          </a:p>
          <a:p>
            <a:r>
              <a:rPr lang="cs-CZ" smtClean="0"/>
              <a:t>Statistické  a základní údaje</a:t>
            </a:r>
          </a:p>
          <a:p>
            <a:r>
              <a:rPr lang="cs-CZ" smtClean="0"/>
              <a:t>Geografie</a:t>
            </a:r>
          </a:p>
          <a:p>
            <a:r>
              <a:rPr lang="cs-CZ" smtClean="0"/>
              <a:t>Podnebí                                    </a:t>
            </a:r>
          </a:p>
          <a:p>
            <a:r>
              <a:rPr lang="cs-CZ" smtClean="0"/>
              <a:t>Obrázky - města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3357563"/>
            <a:ext cx="1466850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611188" y="333375"/>
            <a:ext cx="8075612" cy="779463"/>
          </a:xfrm>
        </p:spPr>
        <p:txBody>
          <a:bodyPr/>
          <a:lstStyle/>
          <a:p>
            <a:pPr algn="ctr"/>
            <a:r>
              <a:rPr lang="cs-CZ" sz="3600" b="1" i="1" smtClean="0"/>
              <a:t>Čínská lidová republika</a:t>
            </a:r>
            <a:endParaRPr lang="cs-CZ" sz="3600" b="1" smtClean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11188" y="1412875"/>
            <a:ext cx="4392612" cy="4392613"/>
          </a:xfr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8625" y="4437063"/>
            <a:ext cx="3160713" cy="2106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5963" y="1196975"/>
            <a:ext cx="2582862" cy="2798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539750" y="404813"/>
            <a:ext cx="8147050" cy="636587"/>
          </a:xfrm>
        </p:spPr>
        <p:txBody>
          <a:bodyPr/>
          <a:lstStyle/>
          <a:p>
            <a:pPr algn="ctr"/>
            <a:r>
              <a:rPr lang="cs-CZ" sz="3600" b="1" i="1" smtClean="0"/>
              <a:t>Čínská lidová republika</a:t>
            </a:r>
            <a:endParaRPr lang="cs-CZ" sz="3600" smtClean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76375" y="1125538"/>
            <a:ext cx="6480175" cy="51990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395288" y="260350"/>
            <a:ext cx="8147050" cy="636588"/>
          </a:xfrm>
        </p:spPr>
        <p:txBody>
          <a:bodyPr/>
          <a:lstStyle/>
          <a:p>
            <a:pPr algn="ctr"/>
            <a:r>
              <a:rPr lang="cs-CZ" sz="3600" b="1" smtClean="0"/>
              <a:t>Čínská lidová republika</a:t>
            </a:r>
            <a:endParaRPr lang="cs-CZ" sz="3600" smtClean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850" y="1341438"/>
          <a:ext cx="8135938" cy="53276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8452"/>
                <a:gridCol w="4068452"/>
              </a:tblGrid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Hlavní město: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Peking</a:t>
                      </a:r>
                      <a:endParaRPr lang="cs-CZ" dirty="0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Rozloha: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r>
                        <a:rPr lang="cs-CZ" baseline="0" dirty="0" smtClean="0"/>
                        <a:t> 596 960 km2  (4. na světě)</a:t>
                      </a:r>
                      <a:endParaRPr lang="cs-CZ" dirty="0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Nejvyšší bod: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Mount Everest</a:t>
                      </a:r>
                      <a:r>
                        <a:rPr lang="cs-CZ" baseline="0" dirty="0" smtClean="0"/>
                        <a:t>  8 844 m  </a:t>
                      </a:r>
                      <a:r>
                        <a:rPr lang="cs-CZ" baseline="0" dirty="0" err="1" smtClean="0"/>
                        <a:t>n.m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Časové pásmo: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r>
                        <a:rPr lang="cs-CZ" baseline="0" dirty="0" smtClean="0"/>
                        <a:t> 8</a:t>
                      </a:r>
                      <a:endParaRPr lang="cs-CZ" dirty="0"/>
                    </a:p>
                  </a:txBody>
                  <a:tcPr/>
                </a:tc>
              </a:tr>
              <a:tr h="873735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obyvatel: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1 312 897 300  1. na světě (2006)</a:t>
                      </a:r>
                    </a:p>
                    <a:p>
                      <a:r>
                        <a:rPr lang="cs-CZ" dirty="0" smtClean="0"/>
                        <a:t>1 339 724 852  (Census 2010)</a:t>
                      </a:r>
                      <a:endParaRPr lang="cs-CZ" dirty="0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Jazyk: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čínština</a:t>
                      </a:r>
                      <a:endParaRPr lang="cs-CZ" dirty="0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Státní zřízení: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lidově demokratická</a:t>
                      </a:r>
                      <a:r>
                        <a:rPr lang="cs-CZ" baseline="0" dirty="0" smtClean="0"/>
                        <a:t> republika</a:t>
                      </a:r>
                      <a:endParaRPr lang="cs-CZ" dirty="0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Měna: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čínský </a:t>
                      </a:r>
                      <a:r>
                        <a:rPr lang="cs-CZ" dirty="0" err="1" smtClean="0"/>
                        <a:t>juan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395288" y="333375"/>
            <a:ext cx="8137525" cy="863600"/>
          </a:xfrm>
        </p:spPr>
        <p:txBody>
          <a:bodyPr/>
          <a:lstStyle/>
          <a:p>
            <a:pPr algn="ctr"/>
            <a:r>
              <a:rPr lang="cs-CZ" sz="3600" b="1" i="1" smtClean="0"/>
              <a:t>Čínská lidová republika</a:t>
            </a:r>
            <a:endParaRPr lang="cs-CZ" sz="3600" i="1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68313" y="1341438"/>
            <a:ext cx="8424862" cy="5040312"/>
          </a:xfrm>
        </p:spPr>
        <p:txBody>
          <a:bodyPr/>
          <a:lstStyle/>
          <a:p>
            <a:r>
              <a:rPr lang="cs-CZ" b="1" smtClean="0"/>
              <a:t>Čínská lidová republika</a:t>
            </a:r>
            <a:r>
              <a:rPr lang="cs-CZ" smtClean="0"/>
              <a:t> je nejlidnatější stát světa. Velmi rychle rostoucí ekonomika, vojenská síla i progresivní diplomacie dávají vzrůst nové supervelmoci. </a:t>
            </a:r>
          </a:p>
          <a:p>
            <a:r>
              <a:rPr lang="cs-CZ" smtClean="0"/>
              <a:t>Země je od roku 1949 vedena Komunistickou stranou Číny. Čínská lidová republika si dělá nárok i na ostrov Tchaj-wan a několik dalších menších území.</a:t>
            </a:r>
          </a:p>
          <a:p>
            <a:r>
              <a:rPr lang="cs-CZ" smtClean="0"/>
              <a:t>1.7. 1997 byl k Čínské lidové republice připojen </a:t>
            </a:r>
            <a:r>
              <a:rPr lang="cs-CZ" noProof="1" smtClean="0"/>
              <a:t>Hong</a:t>
            </a:r>
            <a:r>
              <a:rPr lang="cs-CZ" smtClean="0"/>
              <a:t> Kong, dříve pod správou Velké Británie, pod podmínkou „jeden stát, dva systémy“; </a:t>
            </a:r>
          </a:p>
          <a:p>
            <a:r>
              <a:rPr lang="cs-CZ" smtClean="0"/>
              <a:t>20. prosince 1999 bylo se stejnými podmínkami připojeno Macao, dříve pod správou Portugalska.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188913"/>
            <a:ext cx="8208963" cy="719137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Geografie - </a:t>
            </a:r>
            <a:r>
              <a:rPr lang="cs-CZ" sz="4000" dirty="0" smtClean="0"/>
              <a:t>pevnina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125538"/>
            <a:ext cx="8291512" cy="51990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200" noProof="1" smtClean="0"/>
              <a:t>Čínská lidová republika se nalézá ve </a:t>
            </a:r>
            <a:r>
              <a:rPr lang="cs-CZ" sz="2200" noProof="1" smtClean="0">
                <a:solidFill>
                  <a:srgbClr val="0B87D6"/>
                </a:solidFill>
              </a:rPr>
              <a:t>východní Asii</a:t>
            </a:r>
            <a:r>
              <a:rPr lang="cs-CZ" sz="2200" noProof="1" smtClean="0"/>
              <a:t> při západním pobřeží Tichého oceánu. Časový rozdíl je více než čtyři hodiny,</a:t>
            </a:r>
            <a:r>
              <a:rPr lang="cs-CZ" sz="2200" smtClean="0">
                <a:latin typeface="Arial" charset="0"/>
              </a:rPr>
              <a:t>             </a:t>
            </a:r>
            <a:r>
              <a:rPr lang="cs-CZ" sz="2200" noProof="1" smtClean="0"/>
              <a:t> v celém státě se však používá jednotný čas.</a:t>
            </a:r>
          </a:p>
          <a:p>
            <a:pPr>
              <a:lnSpc>
                <a:spcPct val="90000"/>
              </a:lnSpc>
            </a:pPr>
            <a:r>
              <a:rPr lang="cs-CZ" sz="2200" noProof="1" smtClean="0"/>
              <a:t>ČLR přímo sousedí se </a:t>
            </a:r>
            <a:r>
              <a:rPr lang="cs-CZ" sz="2200" noProof="1" smtClean="0">
                <a:solidFill>
                  <a:srgbClr val="FF0000"/>
                </a:solidFill>
              </a:rPr>
              <a:t>14 </a:t>
            </a:r>
            <a:r>
              <a:rPr lang="cs-CZ" sz="2200" noProof="1" smtClean="0"/>
              <a:t>zeměmi. Má suchozemskou hranici o délce 22 800 km a (spolu s mnohem větším Ruskem) nejvíce sousedů ze všech států světa. Po směru hodinových ručiček jimi jsou </a:t>
            </a:r>
            <a:r>
              <a:rPr lang="cs-CZ" sz="2200" noProof="1" smtClean="0">
                <a:solidFill>
                  <a:srgbClr val="FF0000"/>
                </a:solidFill>
              </a:rPr>
              <a:t>Indie </a:t>
            </a:r>
            <a:r>
              <a:rPr lang="cs-CZ" sz="2200" noProof="1" smtClean="0"/>
              <a:t>(délka hranice 3 380 km), </a:t>
            </a:r>
            <a:r>
              <a:rPr lang="cs-CZ" sz="2200" noProof="1" smtClean="0">
                <a:solidFill>
                  <a:srgbClr val="FF0000"/>
                </a:solidFill>
              </a:rPr>
              <a:t>Pákistán </a:t>
            </a:r>
            <a:r>
              <a:rPr lang="cs-CZ" sz="2200" noProof="1" smtClean="0"/>
              <a:t>(523 km), </a:t>
            </a:r>
            <a:r>
              <a:rPr lang="cs-CZ" sz="2200" noProof="1" smtClean="0">
                <a:solidFill>
                  <a:srgbClr val="FF0000"/>
                </a:solidFill>
              </a:rPr>
              <a:t>Afghánistán</a:t>
            </a:r>
            <a:r>
              <a:rPr lang="cs-CZ" sz="2200" noProof="1" smtClean="0"/>
              <a:t> (76 km), </a:t>
            </a:r>
            <a:r>
              <a:rPr lang="cs-CZ" sz="2200" noProof="1" smtClean="0">
                <a:solidFill>
                  <a:srgbClr val="FF0000"/>
                </a:solidFill>
              </a:rPr>
              <a:t>Tádžikistán</a:t>
            </a:r>
            <a:r>
              <a:rPr lang="cs-CZ" sz="2200" noProof="1" smtClean="0"/>
              <a:t> (414 km), </a:t>
            </a:r>
            <a:r>
              <a:rPr lang="cs-CZ" sz="2200" noProof="1" smtClean="0">
                <a:solidFill>
                  <a:srgbClr val="FF0000"/>
                </a:solidFill>
              </a:rPr>
              <a:t>Kyrgyzstán</a:t>
            </a:r>
            <a:r>
              <a:rPr lang="cs-CZ" sz="2200" noProof="1" smtClean="0"/>
              <a:t> (858 km), </a:t>
            </a:r>
            <a:r>
              <a:rPr lang="cs-CZ" sz="2200" noProof="1" smtClean="0">
                <a:solidFill>
                  <a:srgbClr val="FF0000"/>
                </a:solidFill>
              </a:rPr>
              <a:t>Kazachstán</a:t>
            </a:r>
            <a:r>
              <a:rPr lang="cs-CZ" sz="2200" noProof="1" smtClean="0"/>
              <a:t> (1 533 km), </a:t>
            </a:r>
            <a:r>
              <a:rPr lang="cs-CZ" sz="2200" noProof="1" smtClean="0">
                <a:solidFill>
                  <a:srgbClr val="FF0000"/>
                </a:solidFill>
              </a:rPr>
              <a:t>Rusko</a:t>
            </a:r>
            <a:r>
              <a:rPr lang="cs-CZ" sz="2200" noProof="1" smtClean="0"/>
              <a:t> (3 645 km), </a:t>
            </a:r>
            <a:r>
              <a:rPr lang="cs-CZ" sz="2200" noProof="1" smtClean="0">
                <a:solidFill>
                  <a:srgbClr val="FF0000"/>
                </a:solidFill>
              </a:rPr>
              <a:t>Mongolsko</a:t>
            </a:r>
            <a:r>
              <a:rPr lang="cs-CZ" sz="2200" noProof="1" smtClean="0"/>
              <a:t> (4 677 km), </a:t>
            </a:r>
            <a:r>
              <a:rPr lang="cs-CZ" sz="2200" noProof="1" smtClean="0">
                <a:solidFill>
                  <a:srgbClr val="FF0000"/>
                </a:solidFill>
              </a:rPr>
              <a:t>Severní Korea </a:t>
            </a:r>
            <a:r>
              <a:rPr lang="cs-CZ" sz="2200" noProof="1" smtClean="0"/>
              <a:t>(1 416 km), </a:t>
            </a:r>
            <a:r>
              <a:rPr lang="cs-CZ" sz="2200" noProof="1" smtClean="0">
                <a:solidFill>
                  <a:srgbClr val="FF0000"/>
                </a:solidFill>
              </a:rPr>
              <a:t>Vietnam</a:t>
            </a:r>
            <a:r>
              <a:rPr lang="cs-CZ" sz="2200" noProof="1" smtClean="0"/>
              <a:t> (1 281 km), </a:t>
            </a:r>
            <a:r>
              <a:rPr lang="cs-CZ" sz="2200" noProof="1" smtClean="0">
                <a:solidFill>
                  <a:srgbClr val="FF0000"/>
                </a:solidFill>
              </a:rPr>
              <a:t>Laos </a:t>
            </a:r>
            <a:r>
              <a:rPr lang="cs-CZ" sz="2200" noProof="1" smtClean="0"/>
              <a:t>(423 km), </a:t>
            </a:r>
            <a:r>
              <a:rPr lang="cs-CZ" sz="2200" noProof="1" smtClean="0">
                <a:solidFill>
                  <a:srgbClr val="FF0000"/>
                </a:solidFill>
              </a:rPr>
              <a:t>Myanmar</a:t>
            </a:r>
            <a:r>
              <a:rPr lang="cs-CZ" sz="2200" noProof="1" smtClean="0"/>
              <a:t> (2 185 km), </a:t>
            </a:r>
            <a:r>
              <a:rPr lang="cs-CZ" sz="2200" noProof="1" smtClean="0">
                <a:solidFill>
                  <a:srgbClr val="FF0000"/>
                </a:solidFill>
              </a:rPr>
              <a:t>Bhútán</a:t>
            </a:r>
            <a:r>
              <a:rPr lang="cs-CZ" sz="2200" noProof="1" smtClean="0"/>
              <a:t> (470 km) a </a:t>
            </a:r>
            <a:r>
              <a:rPr lang="cs-CZ" sz="2200" noProof="1" smtClean="0">
                <a:solidFill>
                  <a:srgbClr val="FF0000"/>
                </a:solidFill>
              </a:rPr>
              <a:t>Nepál</a:t>
            </a:r>
            <a:r>
              <a:rPr lang="cs-CZ" sz="2200" noProof="1" smtClean="0"/>
              <a:t> (1 236 km). Dále moře odděluje Čínu od Jižní Koreje, Japonska, Čínské republiky na Tchaj-wanu, Filipín, Bruneje, Malajsie a Indonésie.</a:t>
            </a:r>
          </a:p>
          <a:p>
            <a:pPr>
              <a:lnSpc>
                <a:spcPct val="90000"/>
              </a:lnSpc>
            </a:pPr>
            <a:r>
              <a:rPr lang="cs-CZ" sz="2200" noProof="1" smtClean="0"/>
              <a:t>ČLR vede spor o pozemní hranici s Indií, spor o hranici s Tádžikistánem, krátký úsek hranice s KLDR není určen. Pohraniční spory s Ruskem byly urovnány v roce 2004.</a:t>
            </a:r>
          </a:p>
          <a:p>
            <a:pPr>
              <a:lnSpc>
                <a:spcPct val="90000"/>
              </a:lnSpc>
            </a:pPr>
            <a:endParaRPr lang="cs-CZ" sz="2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188913"/>
            <a:ext cx="8301037" cy="792162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Geografie – </a:t>
            </a:r>
            <a:r>
              <a:rPr lang="cs-CZ" sz="4000" dirty="0" smtClean="0"/>
              <a:t>moře, ostrovy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125538"/>
            <a:ext cx="8362950" cy="5199062"/>
          </a:xfrm>
        </p:spPr>
        <p:txBody>
          <a:bodyPr>
            <a:normAutofit fontScale="850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noProof="1" smtClean="0"/>
              <a:t>Na východě a na jihu omývají čínské území moře. Po směru hodinových ručiček je to Pochajský záliv, který je považován za čínské kontinentální moře.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noProof="1" smtClean="0"/>
              <a:t>Dále </a:t>
            </a:r>
            <a:r>
              <a:rPr lang="cs-CZ" noProof="1" smtClean="0">
                <a:solidFill>
                  <a:srgbClr val="FF0000"/>
                </a:solidFill>
              </a:rPr>
              <a:t>Žluté</a:t>
            </a:r>
            <a:r>
              <a:rPr lang="cs-CZ" noProof="1" smtClean="0"/>
              <a:t>, </a:t>
            </a:r>
            <a:r>
              <a:rPr lang="cs-CZ" noProof="1" smtClean="0">
                <a:solidFill>
                  <a:srgbClr val="FF0000"/>
                </a:solidFill>
              </a:rPr>
              <a:t>Východočínské</a:t>
            </a:r>
            <a:r>
              <a:rPr lang="cs-CZ" noProof="1" smtClean="0"/>
              <a:t> a </a:t>
            </a:r>
            <a:r>
              <a:rPr lang="cs-CZ" noProof="1" smtClean="0">
                <a:solidFill>
                  <a:srgbClr val="FF0000"/>
                </a:solidFill>
              </a:rPr>
              <a:t>Jihočínské moře</a:t>
            </a:r>
            <a:r>
              <a:rPr lang="cs-CZ" noProof="1" smtClean="0"/>
              <a:t>, jež jsou okrajovými moři Tichého oceánu. V teritoriálních vodách Číny o celkové rozloze 4,73 milionu km² se nalézá na 5 400 ostrovů. Největší z nich o rozloze 36 000 km² je Tchaj-wan (ovládán je však Čínskou republikou), následovaný ostrovem Chaj-nan (34 000 km²).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noProof="1" smtClean="0"/>
              <a:t> Nejvýchodnějšími čínskými ostrovy je souostroví Tiao-jü nacházející se severně od Tchaj-wanu, přičemž nejvýchodněji leží ostrov Čch'-wej, ostrovy jsou ovšem pod námořní kontrolou Japonska.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noProof="1" smtClean="0"/>
              <a:t>Mnoho ostrovů, ostrůvků a skalních útesů, které se nalézají na jihu jsou označovány jako „ostrovy Jihočínského moře“, přičemž patří hlavně do čtyř větších souostroví: Tung-ša </a:t>
            </a:r>
            <a:r>
              <a:rPr lang="cs-CZ" i="1" noProof="1" smtClean="0"/>
              <a:t>(Východní písky),</a:t>
            </a:r>
            <a:r>
              <a:rPr lang="cs-CZ" noProof="1" smtClean="0"/>
              <a:t> Si-ša </a:t>
            </a:r>
            <a:r>
              <a:rPr lang="cs-CZ" i="1" noProof="1" smtClean="0"/>
              <a:t>(Západní písky),</a:t>
            </a:r>
            <a:r>
              <a:rPr lang="cs-CZ" noProof="1" smtClean="0"/>
              <a:t> Čung-ša </a:t>
            </a:r>
            <a:r>
              <a:rPr lang="cs-CZ" i="1" noProof="1" smtClean="0"/>
              <a:t>(Střední písky)</a:t>
            </a:r>
            <a:r>
              <a:rPr lang="cs-CZ" noProof="1" smtClean="0"/>
              <a:t> a Nan-ša </a:t>
            </a:r>
            <a:r>
              <a:rPr lang="cs-CZ" i="1" noProof="1" smtClean="0"/>
              <a:t>(Jižní písky)</a:t>
            </a:r>
            <a:r>
              <a:rPr lang="cs-CZ" noProof="1" smtClean="0"/>
              <a:t>; o oblast se stále vedou rozsáhlé územní spory.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333375"/>
            <a:ext cx="8435975" cy="779463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250825" y="3141663"/>
            <a:ext cx="7850188" cy="3311525"/>
          </a:xfrm>
        </p:spPr>
        <p:txBody>
          <a:bodyPr/>
          <a:lstStyle/>
          <a:p>
            <a:r>
              <a:rPr lang="cs-CZ" noProof="1" smtClean="0"/>
              <a:t>Šanghaj leží ve východní oblasti střední Číny, má mírné zimy a vysoké množství srážek. </a:t>
            </a:r>
          </a:p>
          <a:p>
            <a:r>
              <a:rPr lang="cs-CZ" noProof="1" smtClean="0"/>
              <a:t>V severovýchodní Číně bývají studené zimy a horká léta s přiměřeným množstvím srážek. </a:t>
            </a:r>
          </a:p>
          <a:p>
            <a:r>
              <a:rPr lang="cs-CZ" noProof="1" smtClean="0"/>
              <a:t>Na jihovýchodě je vlhké subtropické podnebí. </a:t>
            </a:r>
          </a:p>
          <a:p>
            <a:r>
              <a:rPr lang="cs-CZ" noProof="1" smtClean="0"/>
              <a:t>Na západě je podnebí velmi drsné. </a:t>
            </a:r>
          </a:p>
          <a:p>
            <a:r>
              <a:rPr lang="cs-CZ" noProof="1" smtClean="0"/>
              <a:t>Lhasa má velmi studené zimy a málo srážek.</a:t>
            </a:r>
          </a:p>
        </p:txBody>
      </p:sp>
      <p:pic>
        <p:nvPicPr>
          <p:cNvPr id="6146" name="Picture 2" descr="http://leccos.com/pics/pic/cina-_cinsky_dra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188913"/>
            <a:ext cx="3960813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539750" y="0"/>
            <a:ext cx="8147050" cy="708025"/>
          </a:xfrm>
        </p:spPr>
        <p:txBody>
          <a:bodyPr/>
          <a:lstStyle/>
          <a:p>
            <a:r>
              <a:rPr lang="cs-CZ" sz="3600" b="1" i="1" smtClean="0"/>
              <a:t>Čínská lidová republika</a:t>
            </a:r>
            <a:endParaRPr lang="cs-CZ" sz="3600" smtClean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42988" y="836613"/>
            <a:ext cx="3862387" cy="2897187"/>
          </a:xfrm>
        </p:spPr>
      </p:pic>
      <p:pic>
        <p:nvPicPr>
          <p:cNvPr id="3078" name="Picture 6" descr="http://dejepisec.cz/wp-content/uploads/2009/03/cina-0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3860800"/>
            <a:ext cx="3795713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 descr="http://www.kscmjablnorlici.cz/img/mid/180/cina--sanghaj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6100" y="3860800"/>
            <a:ext cx="4319588" cy="2640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2" descr="http://www.supravia.sk/slv/img/pic_sSlcDa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9700" y="260350"/>
            <a:ext cx="2927350" cy="345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18487" cy="7080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620713"/>
            <a:ext cx="8424862" cy="6048375"/>
          </a:xfrm>
        </p:spPr>
        <p:txBody>
          <a:bodyPr>
            <a:normAutofit fontScale="7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http://cs.wikipedia.org/wiki/Soubor:Spr%C3%A1vn%C3%AD_d%C4%9Blen%C3%AD_%C4%8CLR.PNG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http://cs.wikipedia.org/wiki/Soubor:People%27s_Republic_of_China_(orthographic_projection).svg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>
                <a:hlinkClick r:id="rId2"/>
              </a:rPr>
              <a:t>http://cs.wikipedia.org/wiki/Soubor:Flag_of_the_People%27s_Republic_of_China.svg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>
                <a:hlinkClick r:id="rId3"/>
              </a:rPr>
              <a:t>http://cs.wikipedia.org/wiki/Soubor:National_Emblem_of_the_People%27s_Republic_of_China.svg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google.com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</a:t>
            </a:r>
            <a:r>
              <a:rPr lang="cs-CZ" sz="1400" dirty="0" err="1" smtClean="0"/>
              <a:t>biw</a:t>
            </a:r>
            <a:r>
              <a:rPr lang="cs-CZ" sz="1400" dirty="0" smtClean="0"/>
              <a:t>=1280&amp;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=515&amp;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=FsaQ0_6DSB0xiM:&amp;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cinaweb.cz</a:t>
            </a:r>
            <a:r>
              <a:rPr lang="cs-CZ" sz="1400" dirty="0" smtClean="0"/>
              <a:t>/</a:t>
            </a:r>
            <a:r>
              <a:rPr lang="cs-CZ" sz="1400" dirty="0" err="1" smtClean="0"/>
              <a:t>peking</a:t>
            </a:r>
            <a:r>
              <a:rPr lang="cs-CZ" sz="1400" dirty="0" smtClean="0"/>
              <a:t>-22&amp;</a:t>
            </a:r>
            <a:r>
              <a:rPr lang="cs-CZ" sz="1400" dirty="0" err="1" smtClean="0"/>
              <a:t>docid</a:t>
            </a:r>
            <a:r>
              <a:rPr lang="cs-CZ" sz="1400" dirty="0" smtClean="0"/>
              <a:t>=LAhPFoVOQr6l7M&amp;</a:t>
            </a:r>
            <a:r>
              <a:rPr lang="cs-CZ" sz="1400" dirty="0" err="1" smtClean="0"/>
              <a:t>imgurl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cinaweb.cz</a:t>
            </a:r>
            <a:r>
              <a:rPr lang="cs-CZ" sz="1400" dirty="0" smtClean="0"/>
              <a:t>/</a:t>
            </a:r>
            <a:r>
              <a:rPr lang="cs-CZ" sz="1400" dirty="0" err="1" smtClean="0"/>
              <a:t>wp</a:t>
            </a:r>
            <a:r>
              <a:rPr lang="cs-CZ" sz="1400" dirty="0" smtClean="0"/>
              <a:t>-</a:t>
            </a:r>
            <a:r>
              <a:rPr lang="cs-CZ" sz="1400" dirty="0" err="1" smtClean="0"/>
              <a:t>content</a:t>
            </a:r>
            <a:r>
              <a:rPr lang="cs-CZ" sz="1400" dirty="0" smtClean="0"/>
              <a:t>/</a:t>
            </a:r>
            <a:r>
              <a:rPr lang="cs-CZ" sz="1400" dirty="0" err="1" smtClean="0"/>
              <a:t>gallery</a:t>
            </a:r>
            <a:r>
              <a:rPr lang="cs-CZ" sz="1400" dirty="0" smtClean="0"/>
              <a:t>/</a:t>
            </a:r>
            <a:r>
              <a:rPr lang="cs-CZ" sz="1400" dirty="0" err="1" smtClean="0"/>
              <a:t>peking</a:t>
            </a:r>
            <a:r>
              <a:rPr lang="cs-CZ" sz="1400" dirty="0" smtClean="0"/>
              <a:t>/</a:t>
            </a:r>
            <a:r>
              <a:rPr lang="cs-CZ" sz="1400" dirty="0" err="1" smtClean="0"/>
              <a:t>peking</a:t>
            </a:r>
            <a:r>
              <a:rPr lang="cs-CZ" sz="1400" dirty="0" smtClean="0"/>
              <a:t>-8.jpg&amp;w=640&amp;h=480&amp;</a:t>
            </a:r>
            <a:r>
              <a:rPr lang="cs-CZ" sz="1400" dirty="0" err="1" smtClean="0"/>
              <a:t>ei</a:t>
            </a:r>
            <a:r>
              <a:rPr lang="cs-CZ" sz="1400" dirty="0" smtClean="0"/>
              <a:t>=ty8mUr66JsTEswbe74GYCQ&amp;zoom=1&amp;</a:t>
            </a:r>
            <a:r>
              <a:rPr lang="cs-CZ" sz="1400" dirty="0" err="1" smtClean="0"/>
              <a:t>iact</a:t>
            </a:r>
            <a:r>
              <a:rPr lang="cs-CZ" sz="1400" dirty="0" smtClean="0"/>
              <a:t>=</a:t>
            </a:r>
            <a:r>
              <a:rPr lang="cs-CZ" sz="1400" dirty="0" err="1" smtClean="0"/>
              <a:t>hc</a:t>
            </a:r>
            <a:r>
              <a:rPr lang="cs-CZ" sz="1400" dirty="0" smtClean="0"/>
              <a:t>&amp;</a:t>
            </a:r>
            <a:r>
              <a:rPr lang="cs-CZ" sz="1400" dirty="0" err="1" smtClean="0"/>
              <a:t>vpx</a:t>
            </a:r>
            <a:r>
              <a:rPr lang="cs-CZ" sz="1400" dirty="0" smtClean="0"/>
              <a:t>=2&amp;</a:t>
            </a:r>
            <a:r>
              <a:rPr lang="cs-CZ" sz="1400" dirty="0" err="1" smtClean="0"/>
              <a:t>vpy</a:t>
            </a:r>
            <a:r>
              <a:rPr lang="cs-CZ" sz="1400" dirty="0" smtClean="0"/>
              <a:t>=87&amp;dur=1281&amp;</a:t>
            </a:r>
            <a:r>
              <a:rPr lang="cs-CZ" sz="1400" dirty="0" err="1" smtClean="0"/>
              <a:t>hovh</a:t>
            </a:r>
            <a:r>
              <a:rPr lang="cs-CZ" sz="1400" dirty="0" smtClean="0"/>
              <a:t>=194&amp;</a:t>
            </a:r>
            <a:r>
              <a:rPr lang="cs-CZ" sz="1400" dirty="0" err="1" smtClean="0"/>
              <a:t>hovw</a:t>
            </a:r>
            <a:r>
              <a:rPr lang="cs-CZ" sz="1400" dirty="0" smtClean="0"/>
              <a:t>=259&amp;</a:t>
            </a:r>
            <a:r>
              <a:rPr lang="cs-CZ" sz="1400" dirty="0" err="1" smtClean="0"/>
              <a:t>tx</a:t>
            </a:r>
            <a:r>
              <a:rPr lang="cs-CZ" sz="1400" dirty="0" smtClean="0"/>
              <a:t>=113&amp;ty=130&amp;</a:t>
            </a:r>
            <a:r>
              <a:rPr lang="cs-CZ" sz="1400" dirty="0" err="1" smtClean="0"/>
              <a:t>page</a:t>
            </a:r>
            <a:r>
              <a:rPr lang="cs-CZ" sz="1400" dirty="0" smtClean="0"/>
              <a:t>=1&amp;</a:t>
            </a:r>
            <a:r>
              <a:rPr lang="cs-CZ" sz="1400" dirty="0" err="1" smtClean="0"/>
              <a:t>tbnh</a:t>
            </a:r>
            <a:r>
              <a:rPr lang="cs-CZ" sz="1400" dirty="0" smtClean="0"/>
              <a:t>=145&amp;</a:t>
            </a:r>
            <a:r>
              <a:rPr lang="cs-CZ" sz="1400" dirty="0" err="1" smtClean="0"/>
              <a:t>tbnw</a:t>
            </a:r>
            <a:r>
              <a:rPr lang="cs-CZ" sz="1400" dirty="0" smtClean="0"/>
              <a:t>=197&amp;start=0&amp;</a:t>
            </a:r>
            <a:r>
              <a:rPr lang="cs-CZ" sz="1400" dirty="0" err="1" smtClean="0"/>
              <a:t>ndsp</a:t>
            </a:r>
            <a:r>
              <a:rPr lang="cs-CZ" sz="1400" dirty="0" smtClean="0"/>
              <a:t>=12&amp;</a:t>
            </a:r>
            <a:r>
              <a:rPr lang="cs-CZ" sz="1400" dirty="0" err="1" smtClean="0"/>
              <a:t>ved</a:t>
            </a:r>
            <a:r>
              <a:rPr lang="cs-CZ" sz="1400" dirty="0" smtClean="0"/>
              <a:t>=1t:429,r:0,s:0,i:84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google.com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</a:t>
            </a:r>
            <a:r>
              <a:rPr lang="cs-CZ" sz="1400" dirty="0" err="1" smtClean="0"/>
              <a:t>biw</a:t>
            </a:r>
            <a:r>
              <a:rPr lang="cs-CZ" sz="1400" dirty="0" smtClean="0"/>
              <a:t>=1280&amp;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=515&amp;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=YRkG17metwJoUM:&amp;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dejepisec.cz/2009/03/13/dejiny-cinske-lidove-republiky-ciny/&amp;docid=isjYD2IRQbVwYM&amp;imgurl=http://dejepisec.cz/wp-content/uploads/2009/03/cina-04.jpg&amp;w=640&amp;h=425&amp;ei=PTEmUpWRH8Xvswbl44DIBg&amp;zoom=1&amp;iact=rc&amp;page=1&amp;tbnh=152&amp;tbnw=246&amp;start=0&amp;ndsp=12&amp;ved=1t:429,r:6,s:0,i:101&amp;tx=135&amp;ty=81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google.com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</a:t>
            </a:r>
            <a:r>
              <a:rPr lang="cs-CZ" sz="1400" dirty="0" err="1" smtClean="0"/>
              <a:t>biw</a:t>
            </a:r>
            <a:r>
              <a:rPr lang="cs-CZ" sz="1400" dirty="0" smtClean="0"/>
              <a:t>=1280&amp;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=515&amp;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=E9Mf_4LwcHf_</a:t>
            </a:r>
            <a:r>
              <a:rPr lang="cs-CZ" sz="1400" dirty="0" err="1" smtClean="0"/>
              <a:t>qM</a:t>
            </a:r>
            <a:r>
              <a:rPr lang="cs-CZ" sz="1400" dirty="0" smtClean="0"/>
              <a:t>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=http://leccos.</a:t>
            </a:r>
            <a:r>
              <a:rPr lang="cs-CZ" sz="1400" dirty="0" err="1" smtClean="0"/>
              <a:t>com</a:t>
            </a:r>
            <a:r>
              <a:rPr lang="cs-CZ" sz="1400" dirty="0" smtClean="0"/>
              <a:t>/index.</a:t>
            </a:r>
            <a:r>
              <a:rPr lang="cs-CZ" sz="1400" dirty="0" err="1" smtClean="0"/>
              <a:t>php</a:t>
            </a:r>
            <a:r>
              <a:rPr lang="cs-CZ" sz="1400" dirty="0" smtClean="0"/>
              <a:t>/</a:t>
            </a:r>
            <a:r>
              <a:rPr lang="cs-CZ" sz="1400" dirty="0" err="1" smtClean="0"/>
              <a:t>clanky</a:t>
            </a:r>
            <a:r>
              <a:rPr lang="cs-CZ" sz="1400" dirty="0" smtClean="0"/>
              <a:t>/</a:t>
            </a:r>
            <a:r>
              <a:rPr lang="cs-CZ" sz="1400" dirty="0" err="1" smtClean="0"/>
              <a:t>cina</a:t>
            </a:r>
            <a:r>
              <a:rPr lang="cs-CZ" sz="1400" dirty="0" smtClean="0"/>
              <a:t>&amp;</a:t>
            </a:r>
            <a:r>
              <a:rPr lang="cs-CZ" sz="1400" dirty="0" err="1" smtClean="0"/>
              <a:t>docid</a:t>
            </a:r>
            <a:r>
              <a:rPr lang="cs-CZ" sz="1400" dirty="0" smtClean="0"/>
              <a:t>=qi8oa_Au-4mI4M&amp;</a:t>
            </a:r>
            <a:r>
              <a:rPr lang="cs-CZ" sz="1400" dirty="0" err="1" smtClean="0"/>
              <a:t>imgurl</a:t>
            </a:r>
            <a:r>
              <a:rPr lang="cs-CZ" sz="1400" dirty="0" smtClean="0"/>
              <a:t>=http://leccos.</a:t>
            </a:r>
            <a:r>
              <a:rPr lang="cs-CZ" sz="1400" dirty="0" err="1" smtClean="0"/>
              <a:t>com</a:t>
            </a:r>
            <a:r>
              <a:rPr lang="cs-CZ" sz="1400" dirty="0" smtClean="0"/>
              <a:t>/</a:t>
            </a:r>
            <a:r>
              <a:rPr lang="cs-CZ" sz="1400" dirty="0" err="1" smtClean="0"/>
              <a:t>pics</a:t>
            </a:r>
            <a:r>
              <a:rPr lang="cs-CZ" sz="1400" dirty="0" smtClean="0"/>
              <a:t>/pic/</a:t>
            </a:r>
            <a:r>
              <a:rPr lang="cs-CZ" sz="1400" dirty="0" err="1" smtClean="0"/>
              <a:t>cina</a:t>
            </a:r>
            <a:r>
              <a:rPr lang="cs-CZ" sz="1400" dirty="0" smtClean="0"/>
              <a:t>-_</a:t>
            </a:r>
            <a:r>
              <a:rPr lang="cs-CZ" sz="1400" dirty="0" err="1" smtClean="0"/>
              <a:t>cinsky</a:t>
            </a:r>
            <a:r>
              <a:rPr lang="cs-CZ" sz="1400" dirty="0" smtClean="0"/>
              <a:t>_drak.</a:t>
            </a:r>
            <a:r>
              <a:rPr lang="cs-CZ" sz="1400" dirty="0" err="1" smtClean="0"/>
              <a:t>jpg</a:t>
            </a:r>
            <a:r>
              <a:rPr lang="cs-CZ" sz="1400" dirty="0" smtClean="0"/>
              <a:t>&amp;w=488&amp;h=330&amp;</a:t>
            </a:r>
            <a:r>
              <a:rPr lang="cs-CZ" sz="1400" dirty="0" err="1" smtClean="0"/>
              <a:t>ei</a:t>
            </a:r>
            <a:r>
              <a:rPr lang="cs-CZ" sz="1400" dirty="0" smtClean="0"/>
              <a:t>=PTEmUpWRH8Xvswbl44DIBg&amp;zoom=1&amp;</a:t>
            </a:r>
            <a:r>
              <a:rPr lang="cs-CZ" sz="1400" dirty="0" err="1" smtClean="0"/>
              <a:t>iact</a:t>
            </a:r>
            <a:r>
              <a:rPr lang="cs-CZ" sz="1400" dirty="0" smtClean="0"/>
              <a:t>=</a:t>
            </a:r>
            <a:r>
              <a:rPr lang="cs-CZ" sz="1400" dirty="0" err="1" smtClean="0"/>
              <a:t>hc</a:t>
            </a:r>
            <a:r>
              <a:rPr lang="cs-CZ" sz="1400" dirty="0" smtClean="0"/>
              <a:t>&amp;</a:t>
            </a:r>
            <a:r>
              <a:rPr lang="cs-CZ" sz="1400" dirty="0" err="1" smtClean="0"/>
              <a:t>vpx</a:t>
            </a:r>
            <a:r>
              <a:rPr lang="cs-CZ" sz="1400" dirty="0" smtClean="0"/>
              <a:t>=960&amp;</a:t>
            </a:r>
            <a:r>
              <a:rPr lang="cs-CZ" sz="1400" dirty="0" err="1" smtClean="0"/>
              <a:t>vpy</a:t>
            </a:r>
            <a:r>
              <a:rPr lang="cs-CZ" sz="1400" dirty="0" smtClean="0"/>
              <a:t>=170&amp;dur=2954&amp;</a:t>
            </a:r>
            <a:r>
              <a:rPr lang="cs-CZ" sz="1400" dirty="0" err="1" smtClean="0"/>
              <a:t>hovh</a:t>
            </a:r>
            <a:r>
              <a:rPr lang="cs-CZ" sz="1400" dirty="0" smtClean="0"/>
              <a:t>=185&amp;</a:t>
            </a:r>
            <a:r>
              <a:rPr lang="cs-CZ" sz="1400" dirty="0" err="1" smtClean="0"/>
              <a:t>hovw</a:t>
            </a:r>
            <a:r>
              <a:rPr lang="cs-CZ" sz="1400" dirty="0" smtClean="0"/>
              <a:t>=273&amp;</a:t>
            </a:r>
            <a:r>
              <a:rPr lang="cs-CZ" sz="1400" dirty="0" err="1" smtClean="0"/>
              <a:t>tx</a:t>
            </a:r>
            <a:r>
              <a:rPr lang="cs-CZ" sz="1400" dirty="0" smtClean="0"/>
              <a:t>=185&amp;ty=105&amp;</a:t>
            </a:r>
            <a:r>
              <a:rPr lang="cs-CZ" sz="1400" dirty="0" err="1" smtClean="0"/>
              <a:t>page</a:t>
            </a:r>
            <a:r>
              <a:rPr lang="cs-CZ" sz="1400" dirty="0" smtClean="0"/>
              <a:t>=5&amp;</a:t>
            </a:r>
            <a:r>
              <a:rPr lang="cs-CZ" sz="1400" dirty="0" err="1" smtClean="0"/>
              <a:t>tbnh</a:t>
            </a:r>
            <a:r>
              <a:rPr lang="cs-CZ" sz="1400" dirty="0" smtClean="0"/>
              <a:t>=137&amp;</a:t>
            </a:r>
            <a:r>
              <a:rPr lang="cs-CZ" sz="1400" dirty="0" err="1" smtClean="0"/>
              <a:t>tbnw</a:t>
            </a:r>
            <a:r>
              <a:rPr lang="cs-CZ" sz="1400" dirty="0" smtClean="0"/>
              <a:t>=204&amp;start=82&amp;</a:t>
            </a:r>
            <a:r>
              <a:rPr lang="cs-CZ" sz="1400" dirty="0" err="1" smtClean="0"/>
              <a:t>ndsp</a:t>
            </a:r>
            <a:r>
              <a:rPr lang="cs-CZ" sz="1400" dirty="0" smtClean="0"/>
              <a:t>=20&amp;</a:t>
            </a:r>
            <a:r>
              <a:rPr lang="cs-CZ" sz="1400" dirty="0" err="1" smtClean="0"/>
              <a:t>ved</a:t>
            </a:r>
            <a:r>
              <a:rPr lang="cs-CZ" sz="1400" dirty="0" smtClean="0"/>
              <a:t>=1t:429,r:94,s:0,i:370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google.com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</a:t>
            </a:r>
            <a:r>
              <a:rPr lang="cs-CZ" sz="1400" dirty="0" err="1" smtClean="0"/>
              <a:t>biw</a:t>
            </a:r>
            <a:r>
              <a:rPr lang="cs-CZ" sz="1400" dirty="0" smtClean="0"/>
              <a:t>=1280&amp;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=515&amp;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</a:t>
            </a:r>
            <a:r>
              <a:rPr lang="cs-CZ" sz="1400" dirty="0" err="1" smtClean="0"/>
              <a:t>ev</a:t>
            </a:r>
            <a:r>
              <a:rPr lang="cs-CZ" sz="1400" dirty="0" smtClean="0"/>
              <a:t>-4faeiHal5iM:&amp;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kscmjablnorlici.cz</a:t>
            </a:r>
            <a:r>
              <a:rPr lang="cs-CZ" sz="1400" dirty="0" smtClean="0"/>
              <a:t>/fotoalbum/</a:t>
            </a:r>
            <a:r>
              <a:rPr lang="cs-CZ" sz="1400" dirty="0" err="1" smtClean="0"/>
              <a:t>cinska</a:t>
            </a:r>
            <a:r>
              <a:rPr lang="cs-CZ" sz="1400" dirty="0" smtClean="0"/>
              <a:t>-</a:t>
            </a:r>
            <a:r>
              <a:rPr lang="cs-CZ" sz="1400" dirty="0" err="1" smtClean="0"/>
              <a:t>lidova</a:t>
            </a:r>
            <a:r>
              <a:rPr lang="cs-CZ" sz="1400" dirty="0" smtClean="0"/>
              <a:t>-republika/</a:t>
            </a:r>
            <a:r>
              <a:rPr lang="cs-CZ" sz="1400" dirty="0" err="1" smtClean="0"/>
              <a:t>cina</a:t>
            </a:r>
            <a:r>
              <a:rPr lang="cs-CZ" sz="1400" dirty="0" smtClean="0"/>
              <a:t>--</a:t>
            </a:r>
            <a:r>
              <a:rPr lang="cs-CZ" sz="1400" dirty="0" err="1" smtClean="0"/>
              <a:t>sanghaj.html</a:t>
            </a:r>
            <a:r>
              <a:rPr lang="cs-CZ" sz="1400" dirty="0" smtClean="0"/>
              <a:t>&amp;</a:t>
            </a:r>
            <a:r>
              <a:rPr lang="cs-CZ" sz="1400" dirty="0" err="1" smtClean="0"/>
              <a:t>docid</a:t>
            </a:r>
            <a:r>
              <a:rPr lang="cs-CZ" sz="1400" dirty="0" smtClean="0"/>
              <a:t>=lZkUVXtZ4ywYuM&amp;</a:t>
            </a:r>
            <a:r>
              <a:rPr lang="cs-CZ" sz="1400" dirty="0" err="1" smtClean="0"/>
              <a:t>itg</a:t>
            </a:r>
            <a:r>
              <a:rPr lang="cs-CZ" sz="1400" dirty="0" smtClean="0"/>
              <a:t>=1&amp;</a:t>
            </a:r>
            <a:r>
              <a:rPr lang="cs-CZ" sz="1400" dirty="0" err="1" smtClean="0"/>
              <a:t>imgurl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kscmjablnorlici.cz</a:t>
            </a:r>
            <a:r>
              <a:rPr lang="cs-CZ" sz="1400" dirty="0" smtClean="0"/>
              <a:t>/</a:t>
            </a:r>
            <a:r>
              <a:rPr lang="cs-CZ" sz="1400" dirty="0" err="1" smtClean="0"/>
              <a:t>img</a:t>
            </a:r>
            <a:r>
              <a:rPr lang="cs-CZ" sz="1400" dirty="0" smtClean="0"/>
              <a:t>/</a:t>
            </a:r>
            <a:r>
              <a:rPr lang="cs-CZ" sz="1400" dirty="0" err="1" smtClean="0"/>
              <a:t>mid</a:t>
            </a:r>
            <a:r>
              <a:rPr lang="cs-CZ" sz="1400" dirty="0" smtClean="0"/>
              <a:t>/180/</a:t>
            </a:r>
            <a:r>
              <a:rPr lang="cs-CZ" sz="1400" dirty="0" err="1" smtClean="0"/>
              <a:t>cina</a:t>
            </a:r>
            <a:r>
              <a:rPr lang="cs-CZ" sz="1400" dirty="0" smtClean="0"/>
              <a:t>--</a:t>
            </a:r>
            <a:r>
              <a:rPr lang="cs-CZ" sz="1400" dirty="0" err="1" smtClean="0"/>
              <a:t>sanghaj.jpg</a:t>
            </a:r>
            <a:r>
              <a:rPr lang="cs-CZ" sz="1400" dirty="0" smtClean="0"/>
              <a:t>&amp;w=460&amp;h=281&amp;</a:t>
            </a:r>
            <a:r>
              <a:rPr lang="cs-CZ" sz="1400" dirty="0" err="1" smtClean="0"/>
              <a:t>ei</a:t>
            </a:r>
            <a:r>
              <a:rPr lang="cs-CZ" sz="1400" dirty="0" smtClean="0"/>
              <a:t>=PTEmUpWRH8Xvswbl44DIBg&amp;zoom=1&amp;</a:t>
            </a:r>
            <a:r>
              <a:rPr lang="cs-CZ" sz="1400" dirty="0" err="1" smtClean="0"/>
              <a:t>iact</a:t>
            </a:r>
            <a:r>
              <a:rPr lang="cs-CZ" sz="1400" dirty="0" smtClean="0"/>
              <a:t>=</a:t>
            </a:r>
            <a:r>
              <a:rPr lang="cs-CZ" sz="1400" dirty="0" err="1" smtClean="0"/>
              <a:t>hc</a:t>
            </a:r>
            <a:r>
              <a:rPr lang="cs-CZ" sz="1400" dirty="0" smtClean="0"/>
              <a:t>&amp;</a:t>
            </a:r>
            <a:r>
              <a:rPr lang="cs-CZ" sz="1400" dirty="0" err="1" smtClean="0"/>
              <a:t>vpx</a:t>
            </a:r>
            <a:r>
              <a:rPr lang="cs-CZ" sz="1400" dirty="0" smtClean="0"/>
              <a:t>=946&amp;</a:t>
            </a:r>
            <a:r>
              <a:rPr lang="cs-CZ" sz="1400" dirty="0" err="1" smtClean="0"/>
              <a:t>vpy</a:t>
            </a:r>
            <a:r>
              <a:rPr lang="cs-CZ" sz="1400" dirty="0" smtClean="0"/>
              <a:t>=137&amp;dur=10296&amp;</a:t>
            </a:r>
            <a:r>
              <a:rPr lang="cs-CZ" sz="1400" dirty="0" err="1" smtClean="0"/>
              <a:t>hovh</a:t>
            </a:r>
            <a:r>
              <a:rPr lang="cs-CZ" sz="1400" dirty="0" smtClean="0"/>
              <a:t>=175&amp;</a:t>
            </a:r>
            <a:r>
              <a:rPr lang="cs-CZ" sz="1400" dirty="0" err="1" smtClean="0"/>
              <a:t>hovw</a:t>
            </a:r>
            <a:r>
              <a:rPr lang="cs-CZ" sz="1400" dirty="0" smtClean="0"/>
              <a:t>=287&amp;</a:t>
            </a:r>
            <a:r>
              <a:rPr lang="cs-CZ" sz="1400" dirty="0" err="1" smtClean="0"/>
              <a:t>tx</a:t>
            </a:r>
            <a:r>
              <a:rPr lang="cs-CZ" sz="1400" dirty="0" smtClean="0"/>
              <a:t>=109&amp;ty=113&amp;</a:t>
            </a:r>
            <a:r>
              <a:rPr lang="cs-CZ" sz="1400" dirty="0" err="1" smtClean="0"/>
              <a:t>page</a:t>
            </a:r>
            <a:r>
              <a:rPr lang="cs-CZ" sz="1400" dirty="0" smtClean="0"/>
              <a:t>=3&amp;</a:t>
            </a:r>
            <a:r>
              <a:rPr lang="cs-CZ" sz="1400" dirty="0" err="1" smtClean="0"/>
              <a:t>tbnh</a:t>
            </a:r>
            <a:r>
              <a:rPr lang="cs-CZ" sz="1400" dirty="0" smtClean="0"/>
              <a:t>=144&amp;</a:t>
            </a:r>
            <a:r>
              <a:rPr lang="cs-CZ" sz="1400" dirty="0" err="1" smtClean="0"/>
              <a:t>tbnw</a:t>
            </a:r>
            <a:r>
              <a:rPr lang="cs-CZ" sz="1400" dirty="0" smtClean="0"/>
              <a:t>=230&amp;start=37&amp;</a:t>
            </a:r>
            <a:r>
              <a:rPr lang="cs-CZ" sz="1400" dirty="0" err="1" smtClean="0"/>
              <a:t>ndsp</a:t>
            </a:r>
            <a:r>
              <a:rPr lang="cs-CZ" sz="1400" dirty="0" smtClean="0"/>
              <a:t>=21&amp;</a:t>
            </a:r>
            <a:r>
              <a:rPr lang="cs-CZ" sz="1400" dirty="0" err="1" smtClean="0"/>
              <a:t>ved</a:t>
            </a:r>
            <a:r>
              <a:rPr lang="cs-CZ" sz="1400" dirty="0" smtClean="0"/>
              <a:t>=1t:429,r:57,s:0,i:259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google.com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?start=148&amp;</a:t>
            </a:r>
            <a:r>
              <a:rPr lang="cs-CZ" sz="1400" dirty="0" err="1" smtClean="0"/>
              <a:t>biw</a:t>
            </a:r>
            <a:r>
              <a:rPr lang="cs-CZ" sz="1400" dirty="0" smtClean="0"/>
              <a:t>=1280&amp;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=515&amp;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=wl25qziCi9TJoM:&amp;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dadala.hyperlinx.cz/narod/narodr007.html&amp;docid=2EXdod-vz4oUwM&amp;imgurl=http://dadala.hyperlinx.cz/narod/chinacost25.gif&amp;w=154&amp;h=276&amp;ei=_TQmUsjAF4Loswatw4HwBw&amp;zoom=1&amp;iact=hc&amp;vpx=604&amp;vpy=99&amp;dur=2797&amp;hovh=220&amp;hovw=123&amp;tx=83&amp;ty=114&amp;page=8&amp;tbnh=137&amp;tbnw=83&amp;ndsp=26&amp;ved=1t:429,r:64,s:100,i:196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google.com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</a:t>
            </a:r>
            <a:r>
              <a:rPr lang="cs-CZ" sz="1400" dirty="0" err="1" smtClean="0"/>
              <a:t>biw</a:t>
            </a:r>
            <a:r>
              <a:rPr lang="cs-CZ" sz="1400" dirty="0" smtClean="0"/>
              <a:t>=1280&amp;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=515&amp;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=g3VfX0cWivsQxM:&amp;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supravia.sk</a:t>
            </a:r>
            <a:r>
              <a:rPr lang="cs-CZ" sz="1400" dirty="0" smtClean="0"/>
              <a:t>/</a:t>
            </a:r>
            <a:r>
              <a:rPr lang="cs-CZ" sz="1400" dirty="0" err="1" smtClean="0"/>
              <a:t>slv</a:t>
            </a:r>
            <a:r>
              <a:rPr lang="cs-CZ" sz="1400" dirty="0" smtClean="0"/>
              <a:t>/level3.php%3Fpg_id%3D1%26ma_id%3D25%26pr_id%3D81&amp;</a:t>
            </a:r>
            <a:r>
              <a:rPr lang="cs-CZ" sz="1400" dirty="0" err="1" smtClean="0"/>
              <a:t>docid</a:t>
            </a:r>
            <a:r>
              <a:rPr lang="cs-CZ" sz="1400" dirty="0" smtClean="0"/>
              <a:t>=0i9JO_b7g7LvXM&amp;</a:t>
            </a:r>
            <a:r>
              <a:rPr lang="cs-CZ" sz="1400" dirty="0" err="1" smtClean="0"/>
              <a:t>imgurl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supravia.sk</a:t>
            </a:r>
            <a:r>
              <a:rPr lang="cs-CZ" sz="1400" dirty="0" smtClean="0"/>
              <a:t>/</a:t>
            </a:r>
            <a:r>
              <a:rPr lang="cs-CZ" sz="1400" dirty="0" err="1" smtClean="0"/>
              <a:t>slv</a:t>
            </a:r>
            <a:r>
              <a:rPr lang="cs-CZ" sz="1400" dirty="0" smtClean="0"/>
              <a:t>/</a:t>
            </a:r>
            <a:r>
              <a:rPr lang="cs-CZ" sz="1400" dirty="0" err="1" smtClean="0"/>
              <a:t>img</a:t>
            </a:r>
            <a:r>
              <a:rPr lang="cs-CZ" sz="1400" dirty="0" smtClean="0"/>
              <a:t>/pic_</a:t>
            </a:r>
            <a:r>
              <a:rPr lang="cs-CZ" sz="1400" dirty="0" err="1" smtClean="0"/>
              <a:t>sSlcDa.jpg</a:t>
            </a:r>
            <a:r>
              <a:rPr lang="cs-CZ" sz="1400" dirty="0" smtClean="0"/>
              <a:t>&amp;w=370&amp;h=437&amp;</a:t>
            </a:r>
            <a:r>
              <a:rPr lang="cs-CZ" sz="1400" dirty="0" err="1" smtClean="0"/>
              <a:t>ei</a:t>
            </a:r>
            <a:r>
              <a:rPr lang="cs-CZ" sz="1400" dirty="0" smtClean="0"/>
              <a:t>=TUEmUtD4MYnA7Abv54Fw&amp;zoom=1&amp;</a:t>
            </a:r>
            <a:r>
              <a:rPr lang="cs-CZ" sz="1400" dirty="0" err="1" smtClean="0"/>
              <a:t>iact</a:t>
            </a:r>
            <a:r>
              <a:rPr lang="cs-CZ" sz="1400" dirty="0" smtClean="0"/>
              <a:t>=</a:t>
            </a:r>
            <a:r>
              <a:rPr lang="cs-CZ" sz="1400" dirty="0" err="1" smtClean="0"/>
              <a:t>hc</a:t>
            </a:r>
            <a:r>
              <a:rPr lang="cs-CZ" sz="1400" dirty="0" smtClean="0"/>
              <a:t>&amp;</a:t>
            </a:r>
            <a:r>
              <a:rPr lang="cs-CZ" sz="1400" dirty="0" err="1" smtClean="0"/>
              <a:t>vpx</a:t>
            </a:r>
            <a:r>
              <a:rPr lang="cs-CZ" sz="1400" dirty="0" smtClean="0"/>
              <a:t>=819&amp;</a:t>
            </a:r>
            <a:r>
              <a:rPr lang="cs-CZ" sz="1400" dirty="0" err="1" smtClean="0"/>
              <a:t>vpy</a:t>
            </a:r>
            <a:r>
              <a:rPr lang="cs-CZ" sz="1400" dirty="0" smtClean="0"/>
              <a:t>=169&amp;dur=203&amp;</a:t>
            </a:r>
            <a:r>
              <a:rPr lang="cs-CZ" sz="1400" dirty="0" err="1" smtClean="0"/>
              <a:t>hovh</a:t>
            </a:r>
            <a:r>
              <a:rPr lang="cs-CZ" sz="1400" dirty="0" smtClean="0"/>
              <a:t>=244&amp;</a:t>
            </a:r>
            <a:r>
              <a:rPr lang="cs-CZ" sz="1400" dirty="0" err="1" smtClean="0"/>
              <a:t>hovw</a:t>
            </a:r>
            <a:r>
              <a:rPr lang="cs-CZ" sz="1400" dirty="0" smtClean="0"/>
              <a:t>=207&amp;</a:t>
            </a:r>
            <a:r>
              <a:rPr lang="cs-CZ" sz="1400" dirty="0" err="1" smtClean="0"/>
              <a:t>tx</a:t>
            </a:r>
            <a:r>
              <a:rPr lang="cs-CZ" sz="1400" dirty="0" smtClean="0"/>
              <a:t>=113&amp;ty=187&amp;</a:t>
            </a:r>
            <a:r>
              <a:rPr lang="cs-CZ" sz="1400" dirty="0" err="1" smtClean="0"/>
              <a:t>page</a:t>
            </a:r>
            <a:r>
              <a:rPr lang="cs-CZ" sz="1400" dirty="0" smtClean="0"/>
              <a:t>=5&amp;</a:t>
            </a:r>
            <a:r>
              <a:rPr lang="cs-CZ" sz="1400" dirty="0" err="1" smtClean="0"/>
              <a:t>tbnh</a:t>
            </a:r>
            <a:r>
              <a:rPr lang="cs-CZ" sz="1400" dirty="0" smtClean="0"/>
              <a:t>=150&amp;</a:t>
            </a:r>
            <a:r>
              <a:rPr lang="cs-CZ" sz="1400" dirty="0" err="1" smtClean="0"/>
              <a:t>tbnw</a:t>
            </a:r>
            <a:r>
              <a:rPr lang="cs-CZ" sz="1400" dirty="0" smtClean="0"/>
              <a:t>=131&amp;start=84&amp;</a:t>
            </a:r>
            <a:r>
              <a:rPr lang="cs-CZ" sz="1400" dirty="0" err="1" smtClean="0"/>
              <a:t>ndsp</a:t>
            </a:r>
            <a:r>
              <a:rPr lang="cs-CZ" sz="1400" dirty="0" smtClean="0"/>
              <a:t>=18&amp;</a:t>
            </a:r>
            <a:r>
              <a:rPr lang="cs-CZ" sz="1400" dirty="0" err="1" smtClean="0"/>
              <a:t>ved</a:t>
            </a:r>
            <a:r>
              <a:rPr lang="cs-CZ" sz="1400" dirty="0" smtClean="0"/>
              <a:t>=1t:429,r:94,s:0,i:371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http://cs.wikipedia.org/wiki/%C4%8C%C3%ADnsk%C3%A1_lidov%C3%A1_republika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nění">
    <a:dk1>
      <a:sysClr val="windowText" lastClr="000000"/>
    </a:dk1>
    <a:lt1>
      <a:sysClr val="window" lastClr="FFFFFF"/>
    </a:lt1>
    <a:dk2>
      <a:srgbClr val="073E87"/>
    </a:dk2>
    <a:lt2>
      <a:srgbClr val="C6E7FC"/>
    </a:lt2>
    <a:accent1>
      <a:srgbClr val="31B6FD"/>
    </a:accent1>
    <a:accent2>
      <a:srgbClr val="4584D3"/>
    </a:accent2>
    <a:accent3>
      <a:srgbClr val="5BD078"/>
    </a:accent3>
    <a:accent4>
      <a:srgbClr val="A5D028"/>
    </a:accent4>
    <a:accent5>
      <a:srgbClr val="F5C040"/>
    </a:accent5>
    <a:accent6>
      <a:srgbClr val="05E0DB"/>
    </a:accent6>
    <a:hlink>
      <a:srgbClr val="0080FF"/>
    </a:hlink>
    <a:folHlink>
      <a:srgbClr val="5EAEFF"/>
    </a:folHlink>
  </a:clrScheme>
</a:themeOverride>
</file>

<file path=ppt/theme/themeOverride2.xml><?xml version="1.0" encoding="utf-8"?>
<a:themeOverride xmlns:a="http://schemas.openxmlformats.org/drawingml/2006/main">
  <a:clrScheme name="Vlnění">
    <a:dk1>
      <a:sysClr val="windowText" lastClr="000000"/>
    </a:dk1>
    <a:lt1>
      <a:sysClr val="window" lastClr="FFFFFF"/>
    </a:lt1>
    <a:dk2>
      <a:srgbClr val="073E87"/>
    </a:dk2>
    <a:lt2>
      <a:srgbClr val="C6E7FC"/>
    </a:lt2>
    <a:accent1>
      <a:srgbClr val="31B6FD"/>
    </a:accent1>
    <a:accent2>
      <a:srgbClr val="4584D3"/>
    </a:accent2>
    <a:accent3>
      <a:srgbClr val="5BD078"/>
    </a:accent3>
    <a:accent4>
      <a:srgbClr val="A5D028"/>
    </a:accent4>
    <a:accent5>
      <a:srgbClr val="F5C040"/>
    </a:accent5>
    <a:accent6>
      <a:srgbClr val="05E0DB"/>
    </a:accent6>
    <a:hlink>
      <a:srgbClr val="0080FF"/>
    </a:hlink>
    <a:folHlink>
      <a:srgbClr val="5EAEF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257</TotalTime>
  <Words>596</Words>
  <Application>Microsoft Office PowerPoint</Application>
  <PresentationFormat>On-screen Show (4:3)</PresentationFormat>
  <Paragraphs>72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Constantia</vt:lpstr>
      <vt:lpstr>Arial</vt:lpstr>
      <vt:lpstr>Calibri</vt:lpstr>
      <vt:lpstr>Wingdings 2</vt:lpstr>
      <vt:lpstr>Tok</vt:lpstr>
      <vt:lpstr>Tok</vt:lpstr>
      <vt:lpstr>Tok</vt:lpstr>
      <vt:lpstr>Tok</vt:lpstr>
      <vt:lpstr> </vt:lpstr>
      <vt:lpstr>Anotace:</vt:lpstr>
      <vt:lpstr>Čínská lidová republika</vt:lpstr>
      <vt:lpstr>Čínská lidová republika</vt:lpstr>
      <vt:lpstr>Čínská lidová republika</vt:lpstr>
      <vt:lpstr>Čínská lidová republika</vt:lpstr>
      <vt:lpstr>Geografie - pevnina:</vt:lpstr>
      <vt:lpstr>Geografie – moře, ostrovy:</vt:lpstr>
      <vt:lpstr>Podnebí</vt:lpstr>
      <vt:lpstr>Čínská lidová republika</vt:lpstr>
      <vt:lpstr>Citace: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Kanada</dc:title>
  <dc:creator>Milan Svatoň</dc:creator>
  <cp:lastModifiedBy>DUM</cp:lastModifiedBy>
  <cp:revision>52</cp:revision>
  <dcterms:created xsi:type="dcterms:W3CDTF">2012-06-17T14:26:04Z</dcterms:created>
  <dcterms:modified xsi:type="dcterms:W3CDTF">2013-09-03T20:34:09Z</dcterms:modified>
</cp:coreProperties>
</file>