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6059BF-FFE8-46D5-907F-2FA530412729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A358CD-6CE9-422D-BC91-86BA8C1C1E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A358CD-6CE9-422D-BC91-86BA8C1C1EB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2373252-A631-4249-947E-1D0F4AB6A6C1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053A2C5-4A1E-4FAC-8429-C0C32CC224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dejepisec.cz/wp-content/uploads/2009/03/japan_fudzi_wallpaper.jpg" TargetMode="External"/><Relationship Id="rId13" Type="http://schemas.openxmlformats.org/officeDocument/2006/relationships/hyperlink" Target="http://www.puzzle-prodej.cz/gallery/c50628.jpg" TargetMode="External"/><Relationship Id="rId3" Type="http://schemas.openxmlformats.org/officeDocument/2006/relationships/hyperlink" Target="http://cs.wikipedia.org/wiki/Seznam_st%C3%A1t%C5%AF_sv%C4%9Bta_podle_HDP_na_obyvatele" TargetMode="External"/><Relationship Id="rId7" Type="http://schemas.openxmlformats.org/officeDocument/2006/relationships/hyperlink" Target="http://upload.wikimedia.org/wikipedia/commons/0/01/Japan_topo_en.jpg" TargetMode="External"/><Relationship Id="rId12" Type="http://schemas.openxmlformats.org/officeDocument/2006/relationships/hyperlink" Target="http://www.kikimikiniki13.estranky.cz/fotoalbum/kaligrafie_zanchinbudo.-.html" TargetMode="External"/><Relationship Id="rId2" Type="http://schemas.openxmlformats.org/officeDocument/2006/relationships/hyperlink" Target="http://cs.wikipedia.org/wiki/Japon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7/Japanese_Imperial_Seal.svg" TargetMode="External"/><Relationship Id="rId11" Type="http://schemas.openxmlformats.org/officeDocument/2006/relationships/hyperlink" Target="http://www.statnivlajky.cz/data/currency/jpy/1000-yen-natsume-soseki.jpg" TargetMode="External"/><Relationship Id="rId5" Type="http://schemas.openxmlformats.org/officeDocument/2006/relationships/hyperlink" Target="http://upload.wikimedia.org/wikipedia/commons/9/9e/Flag_of_Japan.svg" TargetMode="External"/><Relationship Id="rId10" Type="http://schemas.openxmlformats.org/officeDocument/2006/relationships/hyperlink" Target="http://nuclearweaponarchive.org/Usa/Med/Lbfm.jpg" TargetMode="External"/><Relationship Id="rId4" Type="http://schemas.openxmlformats.org/officeDocument/2006/relationships/hyperlink" Target="http://www.businessinfo.cz/cs/clanky/japonsko-ekonomicka-charakteristika-zeme-18634.html" TargetMode="External"/><Relationship Id="rId9" Type="http://schemas.openxmlformats.org/officeDocument/2006/relationships/hyperlink" Target="http://upload.wikimedia.org/wikipedia/commons/6/6e/Akihito_090710-1600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780928"/>
            <a:ext cx="8064896" cy="36004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algn="l">
              <a:defRPr/>
            </a:pPr>
            <a:r>
              <a:rPr lang="cs-CZ" dirty="0" smtClean="0"/>
              <a:t>Autor: </a:t>
            </a:r>
            <a:r>
              <a:rPr lang="cs-CZ" i="1" dirty="0" smtClean="0"/>
              <a:t> PaedDr. Vaňková Marcela, Vaněk Tomáš</a:t>
            </a:r>
          </a:p>
          <a:p>
            <a:pPr algn="l">
              <a:defRPr/>
            </a:pPr>
            <a:r>
              <a:rPr lang="cs-CZ" dirty="0" smtClean="0"/>
              <a:t>Číslo projektu: CZ.1.07/1.4.00/21.3235</a:t>
            </a:r>
          </a:p>
          <a:p>
            <a:pPr algn="l">
              <a:defRPr/>
            </a:pPr>
            <a:r>
              <a:rPr lang="cs-CZ" dirty="0" smtClean="0"/>
              <a:t>Název:  </a:t>
            </a:r>
            <a:r>
              <a:rPr lang="cs-CZ" dirty="0" smtClean="0"/>
              <a:t>VY_52_INOVACE_1B_29_JAPONSKO</a:t>
            </a:r>
            <a:endParaRPr lang="cs-CZ" dirty="0" smtClean="0"/>
          </a:p>
          <a:p>
            <a:pPr algn="l">
              <a:defRPr/>
            </a:pPr>
            <a:r>
              <a:rPr lang="cs-CZ" dirty="0" smtClean="0"/>
              <a:t> Téma:  Zeměpis pro 2. stupeň ZŠ</a:t>
            </a: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7052892" cy="172819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</a:p>
          <a:p>
            <a:r>
              <a:rPr lang="cs-CZ" dirty="0" smtClean="0"/>
              <a:t>Podnebí a geografie</a:t>
            </a:r>
          </a:p>
          <a:p>
            <a:r>
              <a:rPr lang="cs-CZ" dirty="0" smtClean="0"/>
              <a:t>Státní rozložení</a:t>
            </a:r>
          </a:p>
          <a:p>
            <a:r>
              <a:rPr lang="cs-CZ" dirty="0" smtClean="0"/>
              <a:t>Ekonomika</a:t>
            </a:r>
          </a:p>
          <a:p>
            <a:r>
              <a:rPr lang="cs-CZ" dirty="0" smtClean="0"/>
              <a:t>Kultura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Flag of Japan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340768"/>
            <a:ext cx="7620000" cy="507682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dirty="0" smtClean="0">
                <a:solidFill>
                  <a:schemeClr val="bg1"/>
                </a:solidFill>
              </a:rPr>
              <a:t>Hlavní město: </a:t>
            </a:r>
            <a:r>
              <a:rPr lang="cs-CZ" sz="3000" dirty="0" smtClean="0">
                <a:solidFill>
                  <a:schemeClr val="bg1"/>
                </a:solidFill>
              </a:rPr>
              <a:t>Tokio</a:t>
            </a:r>
            <a:endParaRPr lang="cs-CZ" sz="3000" dirty="0" smtClean="0">
              <a:solidFill>
                <a:schemeClr val="bg1"/>
              </a:solidFill>
            </a:endParaRPr>
          </a:p>
          <a:p>
            <a:r>
              <a:rPr lang="cs-CZ" sz="3000" dirty="0" smtClean="0">
                <a:solidFill>
                  <a:schemeClr val="bg1"/>
                </a:solidFill>
              </a:rPr>
              <a:t>Počet obyvatel</a:t>
            </a:r>
            <a:r>
              <a:rPr lang="cs-CZ" sz="3000" dirty="0" smtClean="0">
                <a:solidFill>
                  <a:schemeClr val="bg1"/>
                </a:solidFill>
              </a:rPr>
              <a:t>: </a:t>
            </a:r>
            <a:r>
              <a:rPr lang="pl-PL" sz="3000" dirty="0" smtClean="0">
                <a:solidFill>
                  <a:schemeClr val="bg1"/>
                </a:solidFill>
              </a:rPr>
              <a:t>127 417 244 (10. na světě, odhad 2005)</a:t>
            </a:r>
            <a:endParaRPr lang="cs-CZ" sz="3000" dirty="0" smtClean="0">
              <a:solidFill>
                <a:schemeClr val="bg1"/>
              </a:solidFill>
            </a:endParaRPr>
          </a:p>
          <a:p>
            <a:r>
              <a:rPr lang="cs-CZ" sz="3000" dirty="0" smtClean="0">
                <a:solidFill>
                  <a:schemeClr val="bg1"/>
                </a:solidFill>
              </a:rPr>
              <a:t>Rozloha: </a:t>
            </a:r>
            <a:r>
              <a:rPr lang="pl-PL" sz="3200" dirty="0" smtClean="0">
                <a:solidFill>
                  <a:schemeClr val="bg1"/>
                </a:solidFill>
              </a:rPr>
              <a:t>377 </a:t>
            </a:r>
            <a:r>
              <a:rPr lang="pl-PL" sz="3200" dirty="0" smtClean="0">
                <a:solidFill>
                  <a:schemeClr val="bg1"/>
                </a:solidFill>
              </a:rPr>
              <a:t>835 km² (61. na světě)</a:t>
            </a:r>
            <a:endParaRPr lang="cs-CZ" sz="3000" dirty="0" smtClean="0">
              <a:solidFill>
                <a:schemeClr val="bg1"/>
              </a:solidFill>
            </a:endParaRPr>
          </a:p>
          <a:p>
            <a:r>
              <a:rPr lang="cs-CZ" sz="3000" dirty="0" smtClean="0">
                <a:solidFill>
                  <a:schemeClr val="bg1"/>
                </a:solidFill>
              </a:rPr>
              <a:t>Jazyk: </a:t>
            </a:r>
            <a:r>
              <a:rPr lang="cs-CZ" sz="3000" dirty="0" smtClean="0">
                <a:solidFill>
                  <a:schemeClr val="bg1"/>
                </a:solidFill>
              </a:rPr>
              <a:t>japonština</a:t>
            </a:r>
            <a:endParaRPr lang="cs-CZ" sz="3000" dirty="0" smtClean="0">
              <a:solidFill>
                <a:schemeClr val="bg1"/>
              </a:solidFill>
            </a:endParaRPr>
          </a:p>
          <a:p>
            <a:r>
              <a:rPr lang="cs-CZ" sz="3000" dirty="0" smtClean="0">
                <a:solidFill>
                  <a:schemeClr val="bg1"/>
                </a:solidFill>
              </a:rPr>
              <a:t>Státní zřízení: konstituční monarchie</a:t>
            </a:r>
          </a:p>
          <a:p>
            <a:r>
              <a:rPr lang="cs-CZ" sz="3000" dirty="0" smtClean="0">
                <a:solidFill>
                  <a:schemeClr val="bg1"/>
                </a:solidFill>
              </a:rPr>
              <a:t>Náboženství: </a:t>
            </a:r>
            <a:r>
              <a:rPr lang="cs-CZ" sz="3000" dirty="0" smtClean="0">
                <a:solidFill>
                  <a:schemeClr val="bg1"/>
                </a:solidFill>
              </a:rPr>
              <a:t>šintoismus (54%), buddhismus 40%</a:t>
            </a:r>
            <a:endParaRPr lang="cs-CZ" sz="3000" dirty="0">
              <a:solidFill>
                <a:schemeClr val="bg1"/>
              </a:solidFill>
            </a:endParaRPr>
          </a:p>
        </p:txBody>
      </p:sp>
      <p:pic>
        <p:nvPicPr>
          <p:cNvPr id="8196" name="Picture 4" descr="Soubor:Japanese Imperial Seal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88640"/>
            <a:ext cx="1988840" cy="1988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 tvořeno řetězcem ostrovů v západní části Tichého oceánu</a:t>
            </a:r>
          </a:p>
          <a:p>
            <a:r>
              <a:rPr lang="cs-CZ" dirty="0" smtClean="0"/>
              <a:t>Ostrovy: Hokkaidó, Honšú, </a:t>
            </a:r>
            <a:r>
              <a:rPr lang="cs-CZ" dirty="0" err="1" smtClean="0"/>
              <a:t>Šikoku</a:t>
            </a:r>
            <a:r>
              <a:rPr lang="cs-CZ" dirty="0" smtClean="0"/>
              <a:t>, </a:t>
            </a:r>
            <a:r>
              <a:rPr lang="cs-CZ" dirty="0" err="1" smtClean="0"/>
              <a:t>Kjúšú</a:t>
            </a:r>
            <a:r>
              <a:rPr lang="cs-CZ" dirty="0" smtClean="0"/>
              <a:t>, Okinawa</a:t>
            </a:r>
          </a:p>
          <a:p>
            <a:r>
              <a:rPr lang="cs-CZ" dirty="0" smtClean="0"/>
              <a:t>Nejvyšší hora: </a:t>
            </a:r>
            <a:r>
              <a:rPr lang="cs-CZ" dirty="0" err="1" smtClean="0"/>
              <a:t>Fudži</a:t>
            </a:r>
            <a:r>
              <a:rPr lang="cs-CZ" dirty="0" smtClean="0"/>
              <a:t> (3776 m n. m</a:t>
            </a:r>
            <a:r>
              <a:rPr lang="cs-CZ" dirty="0" smtClean="0"/>
              <a:t>.), je vulkánem</a:t>
            </a:r>
          </a:p>
          <a:p>
            <a:r>
              <a:rPr lang="cs-CZ" dirty="0" smtClean="0"/>
              <a:t>Krajina převážně hornatá, pokrytá lesy, lidé spíše při pobřeží (velká urbanizace)</a:t>
            </a:r>
          </a:p>
          <a:p>
            <a:r>
              <a:rPr lang="cs-CZ" dirty="0" smtClean="0"/>
              <a:t>Časté zemětřesení (na pomezí 3 tektonických desek)</a:t>
            </a:r>
          </a:p>
          <a:p>
            <a:r>
              <a:rPr lang="cs-CZ" dirty="0" smtClean="0"/>
              <a:t>Podnebí je oceánické, vlhké a </a:t>
            </a:r>
            <a:r>
              <a:rPr lang="cs-CZ" dirty="0" err="1" smtClean="0"/>
              <a:t>monzumové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7170" name="Picture 2" descr="Soubor:Japan topo 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34034"/>
            <a:ext cx="6192688" cy="6623966"/>
          </a:xfrm>
          <a:prstGeom prst="rect">
            <a:avLst/>
          </a:prstGeom>
          <a:noFill/>
        </p:spPr>
      </p:pic>
      <p:pic>
        <p:nvPicPr>
          <p:cNvPr id="7172" name="Picture 4" descr="http://dejepisec.cz/wp-content/uploads/2009/03/japan_fudzi_wallpap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620688"/>
            <a:ext cx="7968885" cy="59766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rozložení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000" dirty="0" smtClean="0"/>
              <a:t>Císař (</a:t>
            </a:r>
            <a:r>
              <a:rPr lang="cs-CZ" sz="3000" dirty="0" err="1" smtClean="0"/>
              <a:t>Akihito</a:t>
            </a:r>
            <a:r>
              <a:rPr lang="cs-CZ" sz="3000" dirty="0" smtClean="0"/>
              <a:t>)</a:t>
            </a:r>
            <a:r>
              <a:rPr lang="cs-CZ" sz="3000" dirty="0" smtClean="0"/>
              <a:t> pouze reprezentativní činnost </a:t>
            </a:r>
          </a:p>
          <a:p>
            <a:r>
              <a:rPr lang="cs-CZ" sz="3000" dirty="0" smtClean="0"/>
              <a:t>Hlavní moc má premiér a členové národního shromáždění volení </a:t>
            </a:r>
            <a:r>
              <a:rPr lang="cs-CZ" sz="3000" dirty="0" smtClean="0"/>
              <a:t>parlamentem (Poslanecká sněmovna a </a:t>
            </a:r>
            <a:r>
              <a:rPr lang="cs-CZ" sz="3000" dirty="0" smtClean="0"/>
              <a:t>Sněmovna rádců)</a:t>
            </a:r>
          </a:p>
          <a:p>
            <a:r>
              <a:rPr lang="cs-CZ" sz="3000" dirty="0" smtClean="0"/>
              <a:t>Dělí se na 47 prefektur</a:t>
            </a:r>
          </a:p>
          <a:p>
            <a:r>
              <a:rPr lang="cs-CZ" sz="3000" dirty="0" smtClean="0"/>
              <a:t>Významná města: Tokio, Jokohama, Ósaka, Hirošima (zničena atomovou bombou v 2.WW spolu s Nagasaki)</a:t>
            </a: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 </a:t>
            </a:r>
            <a:endParaRPr lang="cs-CZ" sz="3000" dirty="0"/>
          </a:p>
        </p:txBody>
      </p:sp>
      <p:pic>
        <p:nvPicPr>
          <p:cNvPr id="6146" name="Picture 2" descr="Soubor:Akihito 090710-1600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6672"/>
            <a:ext cx="6153150" cy="5715000"/>
          </a:xfrm>
          <a:prstGeom prst="rect">
            <a:avLst/>
          </a:prstGeom>
          <a:noFill/>
        </p:spPr>
      </p:pic>
      <p:pic>
        <p:nvPicPr>
          <p:cNvPr id="6148" name="Picture 4" descr="http://nuclearweaponarchive.org/Usa/Med/Lbf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908720"/>
            <a:ext cx="7050171" cy="54726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statnivlajky.cz/data/currency/jpy/1000-yen-natsume-sosek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268760"/>
            <a:ext cx="5155357" cy="259797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Měna: </a:t>
            </a:r>
            <a:r>
              <a:rPr lang="cs-CZ" dirty="0" smtClean="0"/>
              <a:t>japonský jen</a:t>
            </a:r>
            <a:endParaRPr lang="cs-CZ" dirty="0" smtClean="0"/>
          </a:p>
          <a:p>
            <a:r>
              <a:rPr lang="cs-CZ" dirty="0" smtClean="0"/>
              <a:t>HDP: </a:t>
            </a:r>
            <a:r>
              <a:rPr lang="pl-PL" dirty="0" smtClean="0"/>
              <a:t>34 314 ( 24. na světě 2011)</a:t>
            </a:r>
            <a:endParaRPr lang="pl-PL" dirty="0" smtClean="0"/>
          </a:p>
          <a:p>
            <a:r>
              <a:rPr lang="pl-PL" dirty="0" smtClean="0"/>
              <a:t>Nezaměstnanost: </a:t>
            </a:r>
            <a:r>
              <a:rPr lang="cs-CZ" dirty="0" smtClean="0"/>
              <a:t>5%</a:t>
            </a:r>
          </a:p>
          <a:p>
            <a:r>
              <a:rPr lang="cs-CZ" dirty="0" smtClean="0"/>
              <a:t>Důležitý průmysl: automobilový ( 2. na světě), dopravní prostředky, elektronika, strojírenství</a:t>
            </a:r>
          </a:p>
          <a:p>
            <a:r>
              <a:rPr lang="cs-CZ" dirty="0" smtClean="0"/>
              <a:t>Vysoký státní dluh vůči HDP okolo 200%, v poslední době ekonomická stagnace až deflace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aligrafie_zanchinbud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836712"/>
            <a:ext cx="1656184" cy="549314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Písmo- Kaligrafie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Komiksy- manga ( čtou se zprva, doleva)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Tradiční oblečení: kimono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Japonské divadlo: </a:t>
            </a:r>
            <a:r>
              <a:rPr lang="cs-CZ" dirty="0" err="1" smtClean="0">
                <a:solidFill>
                  <a:schemeClr val="bg1"/>
                </a:solidFill>
              </a:rPr>
              <a:t>nó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kjógen</a:t>
            </a:r>
            <a:r>
              <a:rPr lang="cs-CZ" dirty="0" smtClean="0">
                <a:solidFill>
                  <a:schemeClr val="bg1"/>
                </a:solidFill>
              </a:rPr>
              <a:t> ( památky Unesco)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Tradiční architektura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Bojové umění- samurajové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0" name="Picture 4" descr="http://www.puzzle-prodej.cz/gallery/c5062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88640"/>
            <a:ext cx="4612974" cy="6669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cs.wikipedia.org/wiki/Japonsko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cs.wikipedia.org/wiki/Seznam_st%C3%A1t%C5%AF_sv%C4%9Bta_podle_HDP_na_obyvatele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businessinfo.cz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clanky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japonsko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ekonomicka</a:t>
            </a:r>
            <a:r>
              <a:rPr lang="cs-CZ" dirty="0" smtClean="0">
                <a:hlinkClick r:id="rId4"/>
              </a:rPr>
              <a:t>-charakteristika-</a:t>
            </a:r>
            <a:r>
              <a:rPr lang="cs-CZ" dirty="0" err="1" smtClean="0">
                <a:hlinkClick r:id="rId4"/>
              </a:rPr>
              <a:t>zeme</a:t>
            </a:r>
            <a:r>
              <a:rPr lang="cs-CZ" dirty="0" smtClean="0">
                <a:hlinkClick r:id="rId4"/>
              </a:rPr>
              <a:t>-18634.html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upload.wikimedia.org/wikipedia/commons/9/9e/Flag_of_Japan.svg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upload.wikimedia.org/wikipedia/commons/f/f7/Japanese_Imperial_Seal.svg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upload.wikimedia.org/wikipedia/commons/0/01/Japan_topo_en.jpg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dejepisec.cz/wp-content/uploads/2009/03/japan_fudzi_wallpaper.jpg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upload.wikimedia.org/wikipedia/commons/6/6e/Akihito_090710-1600a.jpg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nuclearweaponarchive.org/Usa/Med/Lbfm.jpg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</a:t>
            </a:r>
            <a:r>
              <a:rPr lang="cs-CZ" dirty="0" err="1" smtClean="0">
                <a:hlinkClick r:id="rId11"/>
              </a:rPr>
              <a:t>statnivlajky.cz</a:t>
            </a:r>
            <a:r>
              <a:rPr lang="cs-CZ" dirty="0" smtClean="0">
                <a:hlinkClick r:id="rId11"/>
              </a:rPr>
              <a:t>/data/</a:t>
            </a:r>
            <a:r>
              <a:rPr lang="cs-CZ" dirty="0" err="1" smtClean="0">
                <a:hlinkClick r:id="rId11"/>
              </a:rPr>
              <a:t>currency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jpy</a:t>
            </a:r>
            <a:r>
              <a:rPr lang="cs-CZ" dirty="0" smtClean="0">
                <a:hlinkClick r:id="rId11"/>
              </a:rPr>
              <a:t>/1000-</a:t>
            </a:r>
            <a:r>
              <a:rPr lang="cs-CZ" dirty="0" err="1" smtClean="0">
                <a:hlinkClick r:id="rId11"/>
              </a:rPr>
              <a:t>yen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natsume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soseki.jpg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http://www.kikimikiniki13.estranky.cz/fotoalbum/kaligrafie_</a:t>
            </a:r>
            <a:r>
              <a:rPr lang="cs-CZ" dirty="0" err="1" smtClean="0">
                <a:hlinkClick r:id="rId12"/>
              </a:rPr>
              <a:t>zanchinbudo</a:t>
            </a:r>
            <a:r>
              <a:rPr lang="cs-CZ" dirty="0" smtClean="0">
                <a:hlinkClick r:id="rId12"/>
              </a:rPr>
              <a:t>.-.</a:t>
            </a:r>
            <a:r>
              <a:rPr lang="cs-CZ" dirty="0" err="1" smtClean="0">
                <a:hlinkClick r:id="rId12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http://www.puzzle-prodej.</a:t>
            </a:r>
            <a:r>
              <a:rPr lang="cs-CZ" dirty="0" err="1" smtClean="0">
                <a:hlinkClick r:id="rId13"/>
              </a:rPr>
              <a:t>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gallery</a:t>
            </a:r>
            <a:r>
              <a:rPr lang="cs-CZ" smtClean="0">
                <a:hlinkClick r:id="rId13"/>
              </a:rPr>
              <a:t>/c50628.jpg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256</TotalTime>
  <Words>336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Snímek 1</vt:lpstr>
      <vt:lpstr>Anotace</vt:lpstr>
      <vt:lpstr>Základní údaje</vt:lpstr>
      <vt:lpstr>Podnebí a geografie</vt:lpstr>
      <vt:lpstr>Státní rozložení</vt:lpstr>
      <vt:lpstr>Ekonomika</vt:lpstr>
      <vt:lpstr>Kultura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</dc:creator>
  <cp:lastModifiedBy>Tomáš </cp:lastModifiedBy>
  <cp:revision>32</cp:revision>
  <dcterms:created xsi:type="dcterms:W3CDTF">2013-09-03T10:59:53Z</dcterms:created>
  <dcterms:modified xsi:type="dcterms:W3CDTF">2013-09-03T21:28:09Z</dcterms:modified>
</cp:coreProperties>
</file>