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73" r:id="rId4"/>
    <p:sldId id="274" r:id="rId5"/>
    <p:sldId id="275" r:id="rId6"/>
    <p:sldId id="272" r:id="rId7"/>
    <p:sldId id="276" r:id="rId8"/>
    <p:sldId id="277" r:id="rId9"/>
    <p:sldId id="278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B6C8D-9F9B-4BE7-9F46-FE153849C5B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B6C8D-9F9B-4BE7-9F46-FE153849C5B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B6C8D-9F9B-4BE7-9F46-FE153849C5B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B6C8D-9F9B-4BE7-9F46-FE153849C5B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B6C8D-9F9B-4BE7-9F46-FE153849C5B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B6C8D-9F9B-4BE7-9F46-FE153849C5B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B6C8D-9F9B-4BE7-9F46-FE153849C5B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B6C8D-9F9B-4BE7-9F46-FE153849C5B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B6C8D-9F9B-4BE7-9F46-FE153849C5B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B6C8D-9F9B-4BE7-9F46-FE153849C5B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B6C8D-9F9B-4BE7-9F46-FE153849C5B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58B6C8D-9F9B-4BE7-9F46-FE153849C5BE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0AC3ADD-765E-476E-A3D5-70626912F85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Indie" TargetMode="External"/><Relationship Id="rId2" Type="http://schemas.openxmlformats.org/officeDocument/2006/relationships/hyperlink" Target="http://cs.wikipedia.org/wiki/Soubor:India_(orthographic_projection)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Indie&amp;ex=2" TargetMode="External"/><Relationship Id="rId5" Type="http://schemas.openxmlformats.org/officeDocument/2006/relationships/hyperlink" Target="http://cs.wikipedia.org/wiki/Soubor:India_topo_big.jpg" TargetMode="External"/><Relationship Id="rId4" Type="http://schemas.openxmlformats.org/officeDocument/2006/relationships/hyperlink" Target="http://cs.wikipedia.org/wiki/Soubor:Flag_of_India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564904"/>
            <a:ext cx="8208912" cy="3312368"/>
          </a:xfrm>
        </p:spPr>
        <p:txBody>
          <a:bodyPr/>
          <a:lstStyle/>
          <a:p>
            <a:pPr>
              <a:defRPr/>
            </a:pPr>
            <a:r>
              <a:rPr lang="cs-CZ" dirty="0"/>
              <a:t>Název školy:  </a:t>
            </a:r>
            <a:r>
              <a:rPr lang="cs-CZ" i="1" dirty="0"/>
              <a:t>Základní škola a mateřská škola, </a:t>
            </a:r>
            <a:r>
              <a:rPr lang="cs-CZ" i="1" noProof="1"/>
              <a:t>Hlušice</a:t>
            </a:r>
            <a:endParaRPr lang="cs-CZ" noProof="1"/>
          </a:p>
          <a:p>
            <a:pPr>
              <a:defRPr/>
            </a:pPr>
            <a:r>
              <a:rPr lang="cs-CZ" dirty="0"/>
              <a:t>Autor: </a:t>
            </a:r>
            <a:r>
              <a:rPr lang="cs-CZ" i="1" dirty="0" smtClean="0"/>
              <a:t> PaedDr. Vaňková Marcela</a:t>
            </a:r>
            <a:endParaRPr lang="cs-CZ" i="1" dirty="0"/>
          </a:p>
          <a:p>
            <a:pPr>
              <a:defRPr/>
            </a:pPr>
            <a:r>
              <a:rPr lang="cs-CZ" dirty="0"/>
              <a:t>Číslo </a:t>
            </a:r>
            <a:r>
              <a:rPr lang="cs-CZ" dirty="0" smtClean="0"/>
              <a:t>projektu: CZ.1.07/1.4.00/21.3235</a:t>
            </a:r>
            <a:endParaRPr lang="cs-CZ" dirty="0"/>
          </a:p>
          <a:p>
            <a:pPr>
              <a:defRPr/>
            </a:pPr>
            <a:r>
              <a:rPr lang="cs-CZ" dirty="0"/>
              <a:t>Název: </a:t>
            </a:r>
            <a:r>
              <a:rPr lang="cs-CZ" dirty="0" smtClean="0"/>
              <a:t> VY_52_INOVACE_1B_35_</a:t>
            </a:r>
            <a:r>
              <a:rPr lang="cs-CZ" b="1" dirty="0" smtClean="0"/>
              <a:t> Indie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 Téma:  Zeměpis pro </a:t>
            </a:r>
            <a:r>
              <a:rPr lang="cs-CZ" dirty="0"/>
              <a:t>2. </a:t>
            </a:r>
            <a:r>
              <a:rPr lang="cs-CZ" dirty="0" smtClean="0"/>
              <a:t>stupeň </a:t>
            </a:r>
            <a:r>
              <a:rPr lang="cs-CZ" dirty="0"/>
              <a:t>ZŠ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91902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970991224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19256" cy="3831704"/>
          </a:xfrm>
        </p:spPr>
        <p:txBody>
          <a:bodyPr/>
          <a:lstStyle/>
          <a:p>
            <a:r>
              <a:rPr lang="cs-CZ" dirty="0" smtClean="0"/>
              <a:t>Prezentace slouží k výkladu o Indii.</a:t>
            </a:r>
          </a:p>
          <a:p>
            <a:r>
              <a:rPr lang="cs-CZ" dirty="0" smtClean="0"/>
              <a:t>Úvod: poloha, znak, vlajka, mapa</a:t>
            </a:r>
          </a:p>
          <a:p>
            <a:r>
              <a:rPr lang="cs-CZ" dirty="0" smtClean="0"/>
              <a:t>Statistické  a základní údaje</a:t>
            </a:r>
          </a:p>
          <a:p>
            <a:r>
              <a:rPr lang="cs-CZ" dirty="0" smtClean="0"/>
              <a:t>Geografie</a:t>
            </a:r>
          </a:p>
          <a:p>
            <a:r>
              <a:rPr lang="cs-CZ" dirty="0" smtClean="0"/>
              <a:t>Věda a technika                                   </a:t>
            </a:r>
          </a:p>
          <a:p>
            <a:r>
              <a:rPr lang="cs-CZ" dirty="0" smtClean="0"/>
              <a:t>Obrázky - města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8680"/>
            <a:ext cx="8003232" cy="636680"/>
          </a:xfrm>
        </p:spPr>
        <p:txBody>
          <a:bodyPr>
            <a:normAutofit/>
          </a:bodyPr>
          <a:lstStyle/>
          <a:p>
            <a:r>
              <a:rPr lang="cs-CZ" sz="3600" b="1" i="1" dirty="0" smtClean="0">
                <a:solidFill>
                  <a:schemeClr val="accent2">
                    <a:lumMod val="75000"/>
                  </a:schemeClr>
                </a:solidFill>
              </a:rPr>
              <a:t>Indie  -  Indická republika</a:t>
            </a:r>
            <a:endParaRPr lang="cs-CZ" sz="36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16832"/>
            <a:ext cx="4389437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3933056"/>
            <a:ext cx="3665984" cy="2442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980728"/>
            <a:ext cx="2376264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704088"/>
            <a:ext cx="8075240" cy="636680"/>
          </a:xfrm>
        </p:spPr>
        <p:txBody>
          <a:bodyPr>
            <a:normAutofit/>
          </a:bodyPr>
          <a:lstStyle/>
          <a:p>
            <a:pPr algn="ctr"/>
            <a:r>
              <a:rPr lang="cs-CZ" sz="3600" b="1" i="1" dirty="0" smtClean="0">
                <a:solidFill>
                  <a:schemeClr val="accent2">
                    <a:lumMod val="75000"/>
                  </a:schemeClr>
                </a:solidFill>
              </a:rPr>
              <a:t>Indie  -  Indická republika</a:t>
            </a:r>
            <a:endParaRPr lang="cs-CZ" sz="36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12776"/>
            <a:ext cx="5012585" cy="4832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348880"/>
            <a:ext cx="2808312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04088"/>
            <a:ext cx="8147248" cy="708688"/>
          </a:xfrm>
        </p:spPr>
        <p:txBody>
          <a:bodyPr>
            <a:normAutofit/>
          </a:bodyPr>
          <a:lstStyle/>
          <a:p>
            <a:pPr algn="ctr"/>
            <a:r>
              <a:rPr lang="cs-CZ" sz="3600" b="1" i="1" dirty="0" smtClean="0">
                <a:solidFill>
                  <a:schemeClr val="accent2">
                    <a:lumMod val="75000"/>
                  </a:schemeClr>
                </a:solidFill>
              </a:rPr>
              <a:t>Indie  -  Indická republika</a:t>
            </a:r>
            <a:endParaRPr lang="cs-CZ" sz="3600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Indie</a:t>
            </a:r>
            <a:r>
              <a:rPr lang="cs-CZ" dirty="0" smtClean="0"/>
              <a:t>, oficiálním názvem </a:t>
            </a:r>
            <a:r>
              <a:rPr lang="cs-CZ" b="1" dirty="0" smtClean="0"/>
              <a:t>Indická republika </a:t>
            </a:r>
            <a:r>
              <a:rPr lang="cs-CZ" dirty="0" smtClean="0"/>
              <a:t>je sedmá největší a s více než miliardou obyvatel druhá nejlidnatější země na světě, rozkládající se na Indickém subkontinentu v jižní Asii. </a:t>
            </a:r>
          </a:p>
          <a:p>
            <a:endParaRPr lang="cs-CZ" dirty="0" smtClean="0"/>
          </a:p>
          <a:p>
            <a:r>
              <a:rPr lang="cs-CZ" dirty="0" smtClean="0"/>
              <a:t>Je členem </a:t>
            </a:r>
            <a:r>
              <a:rPr lang="cs-CZ" noProof="1" smtClean="0"/>
              <a:t>Commonwealthu, má </a:t>
            </a:r>
            <a:r>
              <a:rPr lang="cs-CZ" dirty="0" smtClean="0"/>
              <a:t>jaderné zbraně a disponuje vlastním kosmickým programem.</a:t>
            </a:r>
          </a:p>
          <a:p>
            <a:endParaRPr lang="cs-CZ" dirty="0" smtClean="0"/>
          </a:p>
          <a:p>
            <a:r>
              <a:rPr lang="cs-CZ" dirty="0" smtClean="0"/>
              <a:t>Její ekonomika vykazuje po Číně největší růst na světě. Je považována za regionální mocnost a jednu z potencionálních supervelmocí.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147248" cy="63668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Indie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528" y="1340768"/>
          <a:ext cx="8136904" cy="53285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8452"/>
                <a:gridCol w="4068452"/>
              </a:tblGrid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Hlavní město: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Nové</a:t>
                      </a:r>
                      <a:r>
                        <a:rPr lang="cs-CZ" baseline="0" dirty="0" smtClean="0"/>
                        <a:t> Dillí</a:t>
                      </a:r>
                      <a:endParaRPr lang="cs-CZ" dirty="0"/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Rozloha: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3 287 590 km2  (7. na světě)</a:t>
                      </a:r>
                      <a:endParaRPr lang="cs-CZ" dirty="0"/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Nejvyšší bod: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err="1" smtClean="0"/>
                        <a:t>Kančendženga</a:t>
                      </a:r>
                      <a:r>
                        <a:rPr lang="cs-CZ" baseline="0" dirty="0" smtClean="0"/>
                        <a:t>  8 586 m  </a:t>
                      </a:r>
                      <a:r>
                        <a:rPr lang="cs-CZ" baseline="0" dirty="0" err="1" smtClean="0"/>
                        <a:t>n.m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Časové pásmo: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</a:t>
                      </a:r>
                      <a:r>
                        <a:rPr lang="cs-CZ" baseline="0" dirty="0" smtClean="0"/>
                        <a:t> 5:30</a:t>
                      </a:r>
                      <a:endParaRPr lang="cs-CZ" dirty="0"/>
                    </a:p>
                  </a:txBody>
                  <a:tcPr/>
                </a:tc>
              </a:tr>
              <a:tr h="873735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obyvatel: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1 210</a:t>
                      </a:r>
                      <a:r>
                        <a:rPr lang="cs-CZ" baseline="0" dirty="0" smtClean="0"/>
                        <a:t> 000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000</a:t>
                      </a:r>
                      <a:r>
                        <a:rPr lang="cs-CZ" dirty="0" smtClean="0"/>
                        <a:t>  2. na světě  (2011)</a:t>
                      </a:r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Jazyk: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hindština,</a:t>
                      </a:r>
                      <a:r>
                        <a:rPr lang="cs-CZ" baseline="0" dirty="0" smtClean="0"/>
                        <a:t> angličtina (úřední)</a:t>
                      </a:r>
                      <a:endParaRPr lang="cs-CZ" dirty="0"/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Státní zřízení: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parlamentní republika</a:t>
                      </a:r>
                      <a:endParaRPr lang="cs-CZ" dirty="0"/>
                    </a:p>
                  </a:txBody>
                  <a:tcPr/>
                </a:tc>
              </a:tr>
              <a:tr h="636408">
                <a:tc>
                  <a:txBody>
                    <a:bodyPr/>
                    <a:lstStyle/>
                    <a:p>
                      <a:r>
                        <a:rPr lang="cs-CZ" dirty="0" smtClean="0"/>
                        <a:t>Měna: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indická</a:t>
                      </a:r>
                      <a:r>
                        <a:rPr lang="cs-CZ" baseline="0" dirty="0" smtClean="0"/>
                        <a:t> rupie (</a:t>
                      </a:r>
                      <a:r>
                        <a:rPr lang="cs-CZ" baseline="0" dirty="0" err="1" smtClean="0"/>
                        <a:t>INR</a:t>
                      </a:r>
                      <a:r>
                        <a:rPr lang="cs-CZ" baseline="0" dirty="0" smtClean="0"/>
                        <a:t>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075240" cy="780696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Indie  -  geografie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91264" cy="4911824"/>
          </a:xfrm>
        </p:spPr>
        <p:txBody>
          <a:bodyPr>
            <a:normAutofit fontScale="70000" lnSpcReduction="20000"/>
          </a:bodyPr>
          <a:lstStyle/>
          <a:p>
            <a:r>
              <a:rPr lang="cs-CZ" noProof="1" smtClean="0"/>
              <a:t>Na východě Indie hraničí s Bangladéšem (4053 km) a Barmou (1463 km). </a:t>
            </a:r>
          </a:p>
          <a:p>
            <a:pPr>
              <a:buNone/>
            </a:pPr>
            <a:endParaRPr lang="cs-CZ" noProof="1" smtClean="0"/>
          </a:p>
          <a:p>
            <a:r>
              <a:rPr lang="cs-CZ" noProof="1" smtClean="0"/>
              <a:t>Na severu a severovýchodě hraničí s Čínou (3380 km), Bhutánem (605 km) a Nepálem (1690 km). </a:t>
            </a:r>
          </a:p>
          <a:p>
            <a:pPr>
              <a:buNone/>
            </a:pPr>
            <a:endParaRPr lang="cs-CZ" noProof="1" smtClean="0"/>
          </a:p>
          <a:p>
            <a:r>
              <a:rPr lang="cs-CZ" noProof="1" smtClean="0"/>
              <a:t>Na severozápadě sousedí s Pákistánem (2912 km). </a:t>
            </a:r>
          </a:p>
          <a:p>
            <a:pPr>
              <a:buNone/>
            </a:pPr>
            <a:endParaRPr lang="cs-CZ" noProof="1" smtClean="0"/>
          </a:p>
          <a:p>
            <a:r>
              <a:rPr lang="cs-CZ" noProof="1" smtClean="0"/>
              <a:t>Na jihovýchodě za průlivem Palk Strait leží 65 km jižně od indických břehů ostrovní stát Šrí Lanka.</a:t>
            </a:r>
          </a:p>
          <a:p>
            <a:pPr>
              <a:buNone/>
            </a:pPr>
            <a:endParaRPr lang="cs-CZ" noProof="1" smtClean="0"/>
          </a:p>
          <a:p>
            <a:r>
              <a:rPr lang="cs-CZ" noProof="1" smtClean="0"/>
              <a:t>Z jihozápadu, jihu a jihovýchodu omývá indické břehy Indický oceán.</a:t>
            </a:r>
          </a:p>
          <a:p>
            <a:endParaRPr lang="cs-CZ" noProof="1" smtClean="0"/>
          </a:p>
          <a:p>
            <a:r>
              <a:rPr lang="cs-CZ" dirty="0" smtClean="0"/>
              <a:t>Indie, zabírající velkou část indického subkontinentu, se rozkládá na jihu Asie. Na severu je od svých sousedů dělena Himálajským pohořím; indický subkontinent, který směrem na jih probíhá do špičky, je obklopen Indickým oceánem: na západě Arabským mořem, na východě Bengálským mořem. </a:t>
            </a:r>
          </a:p>
          <a:p>
            <a:endParaRPr lang="cs-CZ" dirty="0" smtClean="0"/>
          </a:p>
          <a:p>
            <a:r>
              <a:rPr lang="cs-CZ" dirty="0" smtClean="0"/>
              <a:t>Indií protékají tři velké řeky Indus, Ganga a Brahmaputra.</a:t>
            </a:r>
          </a:p>
          <a:p>
            <a:endParaRPr lang="cs-CZ" noProof="1" smtClean="0"/>
          </a:p>
          <a:p>
            <a:endParaRPr lang="cs-CZ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704088"/>
            <a:ext cx="8075240" cy="63668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Indie – věda a technika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Indický solární program plánuje výstavbu solárních zařízení o výkonu 200 gigawattů do roku 2050, zhruba o třetinu více než byla celková indická energetická výrobní kapacita v roce 2009. Projekt má přinést až 100 tisíc nových pracovních míst a po svém dokončení zabránit každoročně emisím asi 434 milionů tun oxidu uhličitého. Celkové náklady jsou odhadovány asi na 20 miliard dolarů.</a:t>
            </a:r>
          </a:p>
          <a:p>
            <a:endParaRPr lang="cs-CZ" dirty="0" smtClean="0"/>
          </a:p>
          <a:p>
            <a:r>
              <a:rPr lang="cs-CZ" dirty="0" smtClean="0"/>
              <a:t>14. listopadu 2008 dopadla na povrch Měsíce první indická sonda. Oddělila se z družice </a:t>
            </a:r>
            <a:r>
              <a:rPr lang="cs-CZ" dirty="0" err="1" smtClean="0"/>
              <a:t>Čandraján</a:t>
            </a:r>
            <a:r>
              <a:rPr lang="cs-CZ" dirty="0" smtClean="0"/>
              <a:t>-1, která byla ze Země vyslána 22. října 2008. Indie se tak stala další mocností, která dokázala přistání na Měsíci zvládnout.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04088"/>
            <a:ext cx="8147248" cy="63668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Indie</a:t>
            </a:r>
            <a:endParaRPr lang="cs-CZ" sz="36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052736"/>
            <a:ext cx="3372638" cy="28974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3212976"/>
            <a:ext cx="4963031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548680"/>
            <a:ext cx="2411908" cy="2411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4221088"/>
            <a:ext cx="2376264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19256" cy="7086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424936" cy="60486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>
                <a:hlinkClick r:id="rId2"/>
              </a:rPr>
              <a:t>http://cs.wikipedia.org/wiki/Soubor:India_(orthographic_projection).svg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3"/>
              </a:rPr>
              <a:t>http://cs.wikipedia.org/wiki/Indie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4"/>
              </a:rPr>
              <a:t>http://cs.wikipedia.org/wiki/Soubor:Flag_of_India.svg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5"/>
              </a:rPr>
              <a:t>http://cs.wikipedia.org/wiki/Soubor:India_topo_big.jpg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http://www.</a:t>
            </a:r>
            <a:r>
              <a:rPr lang="cs-CZ" sz="1400" dirty="0" err="1" smtClean="0"/>
              <a:t>google.com</a:t>
            </a:r>
            <a:r>
              <a:rPr lang="cs-CZ" sz="1400" dirty="0" smtClean="0"/>
              <a:t>/</a:t>
            </a:r>
            <a:r>
              <a:rPr lang="cs-CZ" sz="1400" dirty="0" err="1" smtClean="0"/>
              <a:t>imgres</a:t>
            </a:r>
            <a:r>
              <a:rPr lang="cs-CZ" sz="1400" dirty="0" smtClean="0"/>
              <a:t>?</a:t>
            </a:r>
            <a:r>
              <a:rPr lang="cs-CZ" sz="1400" dirty="0" err="1" smtClean="0"/>
              <a:t>biw</a:t>
            </a:r>
            <a:r>
              <a:rPr lang="cs-CZ" sz="1400" dirty="0" smtClean="0"/>
              <a:t>=1280&amp;</a:t>
            </a:r>
            <a:r>
              <a:rPr lang="cs-CZ" sz="1400" dirty="0" err="1" smtClean="0"/>
              <a:t>bih</a:t>
            </a:r>
            <a:r>
              <a:rPr lang="cs-CZ" sz="1400" dirty="0" smtClean="0"/>
              <a:t>=515&amp;</a:t>
            </a:r>
            <a:r>
              <a:rPr lang="cs-CZ" sz="1400" dirty="0" err="1" smtClean="0"/>
              <a:t>tbm</a:t>
            </a:r>
            <a:r>
              <a:rPr lang="cs-CZ" sz="1400" dirty="0" smtClean="0"/>
              <a:t>=</a:t>
            </a:r>
            <a:r>
              <a:rPr lang="cs-CZ" sz="1400" dirty="0" err="1" smtClean="0"/>
              <a:t>isch</a:t>
            </a:r>
            <a:r>
              <a:rPr lang="cs-CZ" sz="1400" dirty="0" smtClean="0"/>
              <a:t>&amp;</a:t>
            </a:r>
            <a:r>
              <a:rPr lang="cs-CZ" sz="1400" dirty="0" err="1" smtClean="0"/>
              <a:t>tbnid</a:t>
            </a:r>
            <a:r>
              <a:rPr lang="cs-CZ" sz="1400" dirty="0" smtClean="0"/>
              <a:t>=0iudZG5uUAhwKM:&amp;</a:t>
            </a:r>
            <a:r>
              <a:rPr lang="cs-CZ" sz="1400" dirty="0" err="1" smtClean="0"/>
              <a:t>imgrefurl</a:t>
            </a:r>
            <a:r>
              <a:rPr lang="cs-CZ" sz="1400" dirty="0" smtClean="0"/>
              <a:t>=http://cs.wikipedia.org/wiki/Indie&amp;docid=gnq1-Ls7Jler7M&amp;imgurl=http://upload.wikimedia.org/wikipedia/commons/thumb/4/4a/Taj1.jpg/220px-Taj1.jpg&amp;w=220&amp;h=189&amp;ei=U1QmUq2bCcrKtAaJioHoCA&amp;zoom=1&amp;iact=rc&amp;dur=125&amp;page=1&amp;tbnh=136&amp;tbnw=169&amp;start=0&amp;ndsp=12&amp;ved=1t:429,r:1,s:0,i:89&amp;tx=66&amp;ty=89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6"/>
              </a:rPr>
              <a:t>http://office.</a:t>
            </a:r>
            <a:r>
              <a:rPr lang="cs-CZ" sz="1400" dirty="0" err="1" smtClean="0">
                <a:hlinkClick r:id="rId6"/>
              </a:rPr>
              <a:t>microsoft.com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cs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images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results.aspx</a:t>
            </a:r>
            <a:r>
              <a:rPr lang="cs-CZ" sz="1400" dirty="0" smtClean="0">
                <a:hlinkClick r:id="rId6"/>
              </a:rPr>
              <a:t>?</a:t>
            </a:r>
            <a:r>
              <a:rPr lang="cs-CZ" sz="1400" dirty="0" err="1" smtClean="0">
                <a:hlinkClick r:id="rId6"/>
              </a:rPr>
              <a:t>qu</a:t>
            </a:r>
            <a:r>
              <a:rPr lang="cs-CZ" sz="1400" dirty="0" smtClean="0">
                <a:hlinkClick r:id="rId6"/>
              </a:rPr>
              <a:t>=Indie&amp;ex=2#</a:t>
            </a:r>
            <a:r>
              <a:rPr lang="cs-CZ" sz="1400" dirty="0" err="1" smtClean="0">
                <a:hlinkClick r:id="rId6"/>
              </a:rPr>
              <a:t>ai</a:t>
            </a:r>
            <a:r>
              <a:rPr lang="cs-CZ" sz="1400" dirty="0" smtClean="0">
                <a:hlinkClick r:id="rId6"/>
              </a:rPr>
              <a:t>:MC900195464|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6"/>
              </a:rPr>
              <a:t>http://office.</a:t>
            </a:r>
            <a:r>
              <a:rPr lang="cs-CZ" sz="1400" dirty="0" err="1" smtClean="0">
                <a:hlinkClick r:id="rId6"/>
              </a:rPr>
              <a:t>microsoft.com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cs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images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results.aspx</a:t>
            </a:r>
            <a:r>
              <a:rPr lang="cs-CZ" sz="1400" dirty="0" smtClean="0">
                <a:hlinkClick r:id="rId6"/>
              </a:rPr>
              <a:t>?</a:t>
            </a:r>
            <a:r>
              <a:rPr lang="cs-CZ" sz="1400" dirty="0" err="1" smtClean="0">
                <a:hlinkClick r:id="rId6"/>
              </a:rPr>
              <a:t>qu</a:t>
            </a:r>
            <a:r>
              <a:rPr lang="cs-CZ" sz="1400" dirty="0" smtClean="0">
                <a:hlinkClick r:id="rId6"/>
              </a:rPr>
              <a:t>=Indie&amp;ex=2#</a:t>
            </a:r>
            <a:r>
              <a:rPr lang="cs-CZ" sz="1400" dirty="0" err="1" smtClean="0">
                <a:hlinkClick r:id="rId6"/>
              </a:rPr>
              <a:t>ai</a:t>
            </a:r>
            <a:r>
              <a:rPr lang="cs-CZ" sz="1400" dirty="0" smtClean="0">
                <a:hlinkClick r:id="rId6"/>
              </a:rPr>
              <a:t>:MC900435308|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http://www.</a:t>
            </a:r>
            <a:r>
              <a:rPr lang="cs-CZ" sz="1400" dirty="0" err="1" smtClean="0"/>
              <a:t>google.com</a:t>
            </a:r>
            <a:r>
              <a:rPr lang="cs-CZ" sz="1400" dirty="0" smtClean="0"/>
              <a:t>/</a:t>
            </a:r>
            <a:r>
              <a:rPr lang="cs-CZ" sz="1400" dirty="0" err="1" smtClean="0"/>
              <a:t>imgres</a:t>
            </a:r>
            <a:r>
              <a:rPr lang="cs-CZ" sz="1400" dirty="0" smtClean="0"/>
              <a:t>?start=137&amp;</a:t>
            </a:r>
            <a:r>
              <a:rPr lang="cs-CZ" sz="1400" dirty="0" err="1" smtClean="0"/>
              <a:t>biw</a:t>
            </a:r>
            <a:r>
              <a:rPr lang="cs-CZ" sz="1400" dirty="0" smtClean="0"/>
              <a:t>=1280&amp;</a:t>
            </a:r>
            <a:r>
              <a:rPr lang="cs-CZ" sz="1400" dirty="0" err="1" smtClean="0"/>
              <a:t>bih</a:t>
            </a:r>
            <a:r>
              <a:rPr lang="cs-CZ" sz="1400" dirty="0" smtClean="0"/>
              <a:t>=515&amp;</a:t>
            </a:r>
            <a:r>
              <a:rPr lang="cs-CZ" sz="1400" dirty="0" err="1" smtClean="0"/>
              <a:t>tbm</a:t>
            </a:r>
            <a:r>
              <a:rPr lang="cs-CZ" sz="1400" dirty="0" smtClean="0"/>
              <a:t>=</a:t>
            </a:r>
            <a:r>
              <a:rPr lang="cs-CZ" sz="1400" dirty="0" err="1" smtClean="0"/>
              <a:t>isch</a:t>
            </a:r>
            <a:r>
              <a:rPr lang="cs-CZ" sz="1400" dirty="0" smtClean="0"/>
              <a:t>&amp;</a:t>
            </a:r>
            <a:r>
              <a:rPr lang="cs-CZ" sz="1400" dirty="0" err="1" smtClean="0"/>
              <a:t>tbnid</a:t>
            </a:r>
            <a:r>
              <a:rPr lang="cs-CZ" sz="1400" dirty="0" smtClean="0"/>
              <a:t>=lZ3DKbVNWlG4qM:&amp;</a:t>
            </a:r>
            <a:r>
              <a:rPr lang="cs-CZ" sz="1400" dirty="0" err="1" smtClean="0"/>
              <a:t>imgrefurl</a:t>
            </a:r>
            <a:r>
              <a:rPr lang="cs-CZ" sz="1400" dirty="0" smtClean="0"/>
              <a:t>=http://dromedar.topky.sk/gl/111234/1049742/Dilli&amp;docid=Liilld9LZt4zKM&amp;imgurl=http://img.topky.sk/cestovky/900px/1049742.jpg/den-metropoly-Azia-dilli-mesta.jpg&amp;w=899&amp;h=600&amp;ei=fFgmUuK2FsittAa-xYGYAg&amp;zoom=1&amp;iact=hc&amp;vpx=304&amp;vpy=189&amp;dur=5922&amp;hovh=183&amp;hovw=275&amp;tx=99&amp;ty=105&amp;page=8&amp;tbnh=138&amp;tbnw=199&amp;ndsp=23&amp;ved=1t:429,r:45,s:100,i:139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6"/>
              </a:rPr>
              <a:t>http://office.</a:t>
            </a:r>
            <a:r>
              <a:rPr lang="cs-CZ" sz="1400" dirty="0" err="1" smtClean="0">
                <a:hlinkClick r:id="rId6"/>
              </a:rPr>
              <a:t>microsoft.com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cs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images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results.aspx</a:t>
            </a:r>
            <a:r>
              <a:rPr lang="cs-CZ" sz="1400" dirty="0" smtClean="0">
                <a:hlinkClick r:id="rId6"/>
              </a:rPr>
              <a:t>?</a:t>
            </a:r>
            <a:r>
              <a:rPr lang="cs-CZ" sz="1400" dirty="0" err="1" smtClean="0">
                <a:hlinkClick r:id="rId6"/>
              </a:rPr>
              <a:t>qu</a:t>
            </a:r>
            <a:r>
              <a:rPr lang="cs-CZ" sz="1400" dirty="0" smtClean="0">
                <a:hlinkClick r:id="rId6"/>
              </a:rPr>
              <a:t>=Indie&amp;ex=2#</a:t>
            </a:r>
            <a:r>
              <a:rPr lang="cs-CZ" sz="1400" dirty="0" err="1" smtClean="0">
                <a:hlinkClick r:id="rId6"/>
              </a:rPr>
              <a:t>ai</a:t>
            </a:r>
            <a:r>
              <a:rPr lang="cs-CZ" sz="1400" dirty="0" smtClean="0">
                <a:hlinkClick r:id="rId6"/>
              </a:rPr>
              <a:t>:MC900195452|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=Indie&amp;ex=2#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:MC900435310|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</p:txBody>
      </p:sp>
    </p:spTree>
    <p:extLst>
      <p:ext uri="{BB962C8B-B14F-4D97-AF65-F5344CB8AC3E}">
        <p14:creationId xmlns="" xmlns:p14="http://schemas.microsoft.com/office/powerpoint/2010/main" val="2598227856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331</TotalTime>
  <Words>246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 </vt:lpstr>
      <vt:lpstr>Anotace:</vt:lpstr>
      <vt:lpstr>Indie  -  Indická republika</vt:lpstr>
      <vt:lpstr>Indie  -  Indická republika</vt:lpstr>
      <vt:lpstr>Indie  -  Indická republika</vt:lpstr>
      <vt:lpstr>Indie</vt:lpstr>
      <vt:lpstr>Indie  -  geografie</vt:lpstr>
      <vt:lpstr>Indie – věda a technika</vt:lpstr>
      <vt:lpstr>Indie</vt:lpstr>
      <vt:lpstr>Citace: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cp:lastModifiedBy>Sachy</cp:lastModifiedBy>
  <cp:revision>79</cp:revision>
  <dcterms:created xsi:type="dcterms:W3CDTF">2012-06-17T14:26:04Z</dcterms:created>
  <dcterms:modified xsi:type="dcterms:W3CDTF">2013-09-03T22:10:16Z</dcterms:modified>
</cp:coreProperties>
</file>