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1" r:id="rId2"/>
    <p:sldId id="272" r:id="rId3"/>
    <p:sldId id="256" r:id="rId4"/>
    <p:sldId id="258" r:id="rId5"/>
    <p:sldId id="259" r:id="rId6"/>
    <p:sldId id="265" r:id="rId7"/>
    <p:sldId id="266" r:id="rId8"/>
    <p:sldId id="264" r:id="rId9"/>
    <p:sldId id="257" r:id="rId10"/>
    <p:sldId id="261" r:id="rId11"/>
    <p:sldId id="260" r:id="rId12"/>
    <p:sldId id="263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CCE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760" autoAdjust="0"/>
    <p:restoredTop sz="92029" autoAdjust="0"/>
  </p:normalViewPr>
  <p:slideViewPr>
    <p:cSldViewPr>
      <p:cViewPr varScale="1">
        <p:scale>
          <a:sx n="64" d="100"/>
          <a:sy n="64" d="100"/>
        </p:scale>
        <p:origin x="-12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7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6D6E83-ED9C-4A0C-A3E5-5E7606A56B29}" type="doc">
      <dgm:prSet loTypeId="urn:microsoft.com/office/officeart/2005/8/layout/orgChart1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9F213466-56B2-4B25-A131-468BCB9A16EC}">
      <dgm:prSet phldrT="[Text]" custT="1"/>
      <dgm:spPr/>
      <dgm:t>
        <a:bodyPr/>
        <a:lstStyle/>
        <a:p>
          <a:r>
            <a:rPr lang="cs-CZ" sz="4800" dirty="0" smtClean="0"/>
            <a:t>hmota</a:t>
          </a:r>
          <a:endParaRPr lang="cs-CZ" sz="6300" dirty="0"/>
        </a:p>
      </dgm:t>
    </dgm:pt>
    <dgm:pt modelId="{C53D26B1-A1FC-422F-A10C-9B09E360E0DD}" type="parTrans" cxnId="{473825F9-FBC9-4525-A036-6DDB83E9FE22}">
      <dgm:prSet/>
      <dgm:spPr/>
      <dgm:t>
        <a:bodyPr/>
        <a:lstStyle/>
        <a:p>
          <a:endParaRPr lang="cs-CZ"/>
        </a:p>
      </dgm:t>
    </dgm:pt>
    <dgm:pt modelId="{27334A56-45BA-4385-8D74-9437EA475C14}" type="sibTrans" cxnId="{473825F9-FBC9-4525-A036-6DDB83E9FE22}">
      <dgm:prSet/>
      <dgm:spPr/>
      <dgm:t>
        <a:bodyPr/>
        <a:lstStyle/>
        <a:p>
          <a:endParaRPr lang="cs-CZ"/>
        </a:p>
      </dgm:t>
    </dgm:pt>
    <dgm:pt modelId="{75E07364-9A76-41CC-A930-98C76727B2E2}">
      <dgm:prSet phldrT="[Text]" custT="1"/>
      <dgm:spPr/>
      <dgm:t>
        <a:bodyPr/>
        <a:lstStyle/>
        <a:p>
          <a:r>
            <a:rPr lang="cs-CZ" sz="3200" dirty="0" smtClean="0"/>
            <a:t>fyzikální látky</a:t>
          </a:r>
          <a:endParaRPr lang="cs-CZ" sz="3200" dirty="0"/>
        </a:p>
      </dgm:t>
    </dgm:pt>
    <dgm:pt modelId="{28AE3683-C943-4EEA-BF76-C13E92269EA2}" type="parTrans" cxnId="{3CAA72A4-8584-4430-A29C-503BCB523A7C}">
      <dgm:prSet/>
      <dgm:spPr/>
      <dgm:t>
        <a:bodyPr/>
        <a:lstStyle/>
        <a:p>
          <a:endParaRPr lang="cs-CZ"/>
        </a:p>
      </dgm:t>
    </dgm:pt>
    <dgm:pt modelId="{B7456847-149B-451C-AFB9-C232BE5258F4}" type="sibTrans" cxnId="{3CAA72A4-8584-4430-A29C-503BCB523A7C}">
      <dgm:prSet/>
      <dgm:spPr/>
      <dgm:t>
        <a:bodyPr/>
        <a:lstStyle/>
        <a:p>
          <a:endParaRPr lang="cs-CZ"/>
        </a:p>
      </dgm:t>
    </dgm:pt>
    <dgm:pt modelId="{C37F9CA6-95A2-4E70-B4E8-FCA416D23FC7}">
      <dgm:prSet phldrT="[Text]" custT="1"/>
      <dgm:spPr/>
      <dgm:t>
        <a:bodyPr/>
        <a:lstStyle/>
        <a:p>
          <a:r>
            <a:rPr lang="cs-CZ" sz="3200" dirty="0" smtClean="0"/>
            <a:t>fyzikální </a:t>
          </a:r>
          <a:br>
            <a:rPr lang="cs-CZ" sz="3200" dirty="0" smtClean="0"/>
          </a:br>
          <a:r>
            <a:rPr lang="cs-CZ" sz="3200" dirty="0" smtClean="0"/>
            <a:t>pole</a:t>
          </a:r>
          <a:endParaRPr lang="cs-CZ" sz="3200" dirty="0"/>
        </a:p>
      </dgm:t>
    </dgm:pt>
    <dgm:pt modelId="{7BABB05B-09DD-4142-B448-27DA4B275ACA}" type="parTrans" cxnId="{DB11D893-4EC1-4F08-A410-43F48201FE64}">
      <dgm:prSet/>
      <dgm:spPr/>
      <dgm:t>
        <a:bodyPr/>
        <a:lstStyle/>
        <a:p>
          <a:endParaRPr lang="cs-CZ"/>
        </a:p>
      </dgm:t>
    </dgm:pt>
    <dgm:pt modelId="{F617A55F-8DEB-462B-983F-82ECCF497984}" type="sibTrans" cxnId="{DB11D893-4EC1-4F08-A410-43F48201FE64}">
      <dgm:prSet/>
      <dgm:spPr/>
      <dgm:t>
        <a:bodyPr/>
        <a:lstStyle/>
        <a:p>
          <a:endParaRPr lang="cs-CZ"/>
        </a:p>
      </dgm:t>
    </dgm:pt>
    <dgm:pt modelId="{2A1AADDF-367A-4E34-A461-64A65FCF5FDD}" type="pres">
      <dgm:prSet presAssocID="{776D6E83-ED9C-4A0C-A3E5-5E7606A56B2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FECB588-EE74-4242-9323-A47F1733F906}" type="pres">
      <dgm:prSet presAssocID="{9F213466-56B2-4B25-A131-468BCB9A16EC}" presName="hierRoot1" presStyleCnt="0">
        <dgm:presLayoutVars>
          <dgm:hierBranch val="init"/>
        </dgm:presLayoutVars>
      </dgm:prSet>
      <dgm:spPr/>
    </dgm:pt>
    <dgm:pt modelId="{987260CD-330F-42AC-8E2B-275419E83AA7}" type="pres">
      <dgm:prSet presAssocID="{9F213466-56B2-4B25-A131-468BCB9A16EC}" presName="rootComposite1" presStyleCnt="0"/>
      <dgm:spPr/>
    </dgm:pt>
    <dgm:pt modelId="{DA119217-82EA-40C0-9BAD-3528CDC9F4E6}" type="pres">
      <dgm:prSet presAssocID="{9F213466-56B2-4B25-A131-468BCB9A16EC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DD0D04-4800-4DFB-BEC6-2B4B6144F7B1}" type="pres">
      <dgm:prSet presAssocID="{9F213466-56B2-4B25-A131-468BCB9A16E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5F16A37-C481-4F47-A5D6-4EB52D316F8C}" type="pres">
      <dgm:prSet presAssocID="{9F213466-56B2-4B25-A131-468BCB9A16EC}" presName="hierChild2" presStyleCnt="0"/>
      <dgm:spPr/>
    </dgm:pt>
    <dgm:pt modelId="{45314760-D45D-458E-B328-5359E7256EDF}" type="pres">
      <dgm:prSet presAssocID="{7BABB05B-09DD-4142-B448-27DA4B275ACA}" presName="Name37" presStyleLbl="parChTrans1D2" presStyleIdx="0" presStyleCnt="2"/>
      <dgm:spPr/>
      <dgm:t>
        <a:bodyPr/>
        <a:lstStyle/>
        <a:p>
          <a:endParaRPr lang="cs-CZ"/>
        </a:p>
      </dgm:t>
    </dgm:pt>
    <dgm:pt modelId="{23295D10-0BFF-4B2D-9BC2-C31C3667EF8F}" type="pres">
      <dgm:prSet presAssocID="{C37F9CA6-95A2-4E70-B4E8-FCA416D23FC7}" presName="hierRoot2" presStyleCnt="0">
        <dgm:presLayoutVars>
          <dgm:hierBranch val="init"/>
        </dgm:presLayoutVars>
      </dgm:prSet>
      <dgm:spPr/>
    </dgm:pt>
    <dgm:pt modelId="{54ECF441-2382-4AE5-9AEB-DB05806F7E52}" type="pres">
      <dgm:prSet presAssocID="{C37F9CA6-95A2-4E70-B4E8-FCA416D23FC7}" presName="rootComposite" presStyleCnt="0"/>
      <dgm:spPr/>
    </dgm:pt>
    <dgm:pt modelId="{84FD5C85-F91A-4ED4-A3E0-165A4701B668}" type="pres">
      <dgm:prSet presAssocID="{C37F9CA6-95A2-4E70-B4E8-FCA416D23FC7}" presName="rootText" presStyleLbl="node2" presStyleIdx="0" presStyleCnt="2" custLinFactNeighborX="-49528" custLinFactNeighborY="294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34A930C-AFC0-4D17-BC3B-923DC2908A3E}" type="pres">
      <dgm:prSet presAssocID="{C37F9CA6-95A2-4E70-B4E8-FCA416D23FC7}" presName="rootConnector" presStyleLbl="node2" presStyleIdx="0" presStyleCnt="2"/>
      <dgm:spPr/>
      <dgm:t>
        <a:bodyPr/>
        <a:lstStyle/>
        <a:p>
          <a:endParaRPr lang="cs-CZ"/>
        </a:p>
      </dgm:t>
    </dgm:pt>
    <dgm:pt modelId="{B3008853-7DBF-4784-8470-416EFC18684C}" type="pres">
      <dgm:prSet presAssocID="{C37F9CA6-95A2-4E70-B4E8-FCA416D23FC7}" presName="hierChild4" presStyleCnt="0"/>
      <dgm:spPr/>
    </dgm:pt>
    <dgm:pt modelId="{78D971B3-B945-4457-9541-4F9805258942}" type="pres">
      <dgm:prSet presAssocID="{C37F9CA6-95A2-4E70-B4E8-FCA416D23FC7}" presName="hierChild5" presStyleCnt="0"/>
      <dgm:spPr/>
    </dgm:pt>
    <dgm:pt modelId="{E1D2D740-4F25-42C3-850C-09855A27D7B1}" type="pres">
      <dgm:prSet presAssocID="{28AE3683-C943-4EEA-BF76-C13E92269EA2}" presName="Name37" presStyleLbl="parChTrans1D2" presStyleIdx="1" presStyleCnt="2"/>
      <dgm:spPr/>
      <dgm:t>
        <a:bodyPr/>
        <a:lstStyle/>
        <a:p>
          <a:endParaRPr lang="cs-CZ"/>
        </a:p>
      </dgm:t>
    </dgm:pt>
    <dgm:pt modelId="{37757B8E-C220-4C8F-8EC4-6C7D0BE0FEA2}" type="pres">
      <dgm:prSet presAssocID="{75E07364-9A76-41CC-A930-98C76727B2E2}" presName="hierRoot2" presStyleCnt="0">
        <dgm:presLayoutVars>
          <dgm:hierBranch val="init"/>
        </dgm:presLayoutVars>
      </dgm:prSet>
      <dgm:spPr/>
    </dgm:pt>
    <dgm:pt modelId="{980581B4-472E-4EB7-B280-9CDDCA65110C}" type="pres">
      <dgm:prSet presAssocID="{75E07364-9A76-41CC-A930-98C76727B2E2}" presName="rootComposite" presStyleCnt="0"/>
      <dgm:spPr/>
    </dgm:pt>
    <dgm:pt modelId="{8DDFCC4F-9CDA-416F-9A29-F166936E9FD4}" type="pres">
      <dgm:prSet presAssocID="{75E07364-9A76-41CC-A930-98C76727B2E2}" presName="rootText" presStyleLbl="node2" presStyleIdx="1" presStyleCnt="2" custLinFactNeighborX="43153" custLinFactNeighborY="294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2256D0A-E2D9-40F5-BA1C-ECA035803B03}" type="pres">
      <dgm:prSet presAssocID="{75E07364-9A76-41CC-A930-98C76727B2E2}" presName="rootConnector" presStyleLbl="node2" presStyleIdx="1" presStyleCnt="2"/>
      <dgm:spPr/>
      <dgm:t>
        <a:bodyPr/>
        <a:lstStyle/>
        <a:p>
          <a:endParaRPr lang="cs-CZ"/>
        </a:p>
      </dgm:t>
    </dgm:pt>
    <dgm:pt modelId="{55323C7F-E478-410F-9182-2CCDD7C62A55}" type="pres">
      <dgm:prSet presAssocID="{75E07364-9A76-41CC-A930-98C76727B2E2}" presName="hierChild4" presStyleCnt="0"/>
      <dgm:spPr/>
    </dgm:pt>
    <dgm:pt modelId="{1A919B3D-3E15-438C-BF4C-BC116F498DDA}" type="pres">
      <dgm:prSet presAssocID="{75E07364-9A76-41CC-A930-98C76727B2E2}" presName="hierChild5" presStyleCnt="0"/>
      <dgm:spPr/>
    </dgm:pt>
    <dgm:pt modelId="{37697EBC-7D32-4F15-8F5E-BC68072C0AA8}" type="pres">
      <dgm:prSet presAssocID="{9F213466-56B2-4B25-A131-468BCB9A16EC}" presName="hierChild3" presStyleCnt="0"/>
      <dgm:spPr/>
    </dgm:pt>
  </dgm:ptLst>
  <dgm:cxnLst>
    <dgm:cxn modelId="{DB11D893-4EC1-4F08-A410-43F48201FE64}" srcId="{9F213466-56B2-4B25-A131-468BCB9A16EC}" destId="{C37F9CA6-95A2-4E70-B4E8-FCA416D23FC7}" srcOrd="0" destOrd="0" parTransId="{7BABB05B-09DD-4142-B448-27DA4B275ACA}" sibTransId="{F617A55F-8DEB-462B-983F-82ECCF497984}"/>
    <dgm:cxn modelId="{4159F3E2-E6C6-480D-A5D8-352E7A1B720A}" type="presOf" srcId="{75E07364-9A76-41CC-A930-98C76727B2E2}" destId="{A2256D0A-E2D9-40F5-BA1C-ECA035803B03}" srcOrd="1" destOrd="0" presId="urn:microsoft.com/office/officeart/2005/8/layout/orgChart1"/>
    <dgm:cxn modelId="{FEF739A1-0E66-4BAC-AF4E-B49588DBD8DA}" type="presOf" srcId="{9F213466-56B2-4B25-A131-468BCB9A16EC}" destId="{DA119217-82EA-40C0-9BAD-3528CDC9F4E6}" srcOrd="0" destOrd="0" presId="urn:microsoft.com/office/officeart/2005/8/layout/orgChart1"/>
    <dgm:cxn modelId="{473825F9-FBC9-4525-A036-6DDB83E9FE22}" srcId="{776D6E83-ED9C-4A0C-A3E5-5E7606A56B29}" destId="{9F213466-56B2-4B25-A131-468BCB9A16EC}" srcOrd="0" destOrd="0" parTransId="{C53D26B1-A1FC-422F-A10C-9B09E360E0DD}" sibTransId="{27334A56-45BA-4385-8D74-9437EA475C14}"/>
    <dgm:cxn modelId="{2B38E3C3-EFDB-4D51-A3EF-4772C8403E4F}" type="presOf" srcId="{776D6E83-ED9C-4A0C-A3E5-5E7606A56B29}" destId="{2A1AADDF-367A-4E34-A461-64A65FCF5FDD}" srcOrd="0" destOrd="0" presId="urn:microsoft.com/office/officeart/2005/8/layout/orgChart1"/>
    <dgm:cxn modelId="{0CA6EA00-1AFB-429F-94C3-E5357A0B3B1B}" type="presOf" srcId="{C37F9CA6-95A2-4E70-B4E8-FCA416D23FC7}" destId="{84FD5C85-F91A-4ED4-A3E0-165A4701B668}" srcOrd="0" destOrd="0" presId="urn:microsoft.com/office/officeart/2005/8/layout/orgChart1"/>
    <dgm:cxn modelId="{E8EBB4F9-F45D-4839-A339-983A7816FB56}" type="presOf" srcId="{28AE3683-C943-4EEA-BF76-C13E92269EA2}" destId="{E1D2D740-4F25-42C3-850C-09855A27D7B1}" srcOrd="0" destOrd="0" presId="urn:microsoft.com/office/officeart/2005/8/layout/orgChart1"/>
    <dgm:cxn modelId="{86092162-0AD8-4564-9275-7577857FDD7B}" type="presOf" srcId="{7BABB05B-09DD-4142-B448-27DA4B275ACA}" destId="{45314760-D45D-458E-B328-5359E7256EDF}" srcOrd="0" destOrd="0" presId="urn:microsoft.com/office/officeart/2005/8/layout/orgChart1"/>
    <dgm:cxn modelId="{6B8A6FD9-18CA-4463-8B0F-EEFA548544CA}" type="presOf" srcId="{75E07364-9A76-41CC-A930-98C76727B2E2}" destId="{8DDFCC4F-9CDA-416F-9A29-F166936E9FD4}" srcOrd="0" destOrd="0" presId="urn:microsoft.com/office/officeart/2005/8/layout/orgChart1"/>
    <dgm:cxn modelId="{82ACF615-A2AA-4E96-A46C-C93218B75897}" type="presOf" srcId="{C37F9CA6-95A2-4E70-B4E8-FCA416D23FC7}" destId="{634A930C-AFC0-4D17-BC3B-923DC2908A3E}" srcOrd="1" destOrd="0" presId="urn:microsoft.com/office/officeart/2005/8/layout/orgChart1"/>
    <dgm:cxn modelId="{3CAA72A4-8584-4430-A29C-503BCB523A7C}" srcId="{9F213466-56B2-4B25-A131-468BCB9A16EC}" destId="{75E07364-9A76-41CC-A930-98C76727B2E2}" srcOrd="1" destOrd="0" parTransId="{28AE3683-C943-4EEA-BF76-C13E92269EA2}" sibTransId="{B7456847-149B-451C-AFB9-C232BE5258F4}"/>
    <dgm:cxn modelId="{66AF711D-A654-4517-BA3C-2CF01707691C}" type="presOf" srcId="{9F213466-56B2-4B25-A131-468BCB9A16EC}" destId="{50DD0D04-4800-4DFB-BEC6-2B4B6144F7B1}" srcOrd="1" destOrd="0" presId="urn:microsoft.com/office/officeart/2005/8/layout/orgChart1"/>
    <dgm:cxn modelId="{C2831BD9-E6DA-4D03-A94F-C3C7CDDE4F12}" type="presParOf" srcId="{2A1AADDF-367A-4E34-A461-64A65FCF5FDD}" destId="{0FECB588-EE74-4242-9323-A47F1733F906}" srcOrd="0" destOrd="0" presId="urn:microsoft.com/office/officeart/2005/8/layout/orgChart1"/>
    <dgm:cxn modelId="{CF8B6C90-1D11-4E7A-B853-42D8957753DE}" type="presParOf" srcId="{0FECB588-EE74-4242-9323-A47F1733F906}" destId="{987260CD-330F-42AC-8E2B-275419E83AA7}" srcOrd="0" destOrd="0" presId="urn:microsoft.com/office/officeart/2005/8/layout/orgChart1"/>
    <dgm:cxn modelId="{BE350E29-4B95-4FFC-9B51-569098E27D7C}" type="presParOf" srcId="{987260CD-330F-42AC-8E2B-275419E83AA7}" destId="{DA119217-82EA-40C0-9BAD-3528CDC9F4E6}" srcOrd="0" destOrd="0" presId="urn:microsoft.com/office/officeart/2005/8/layout/orgChart1"/>
    <dgm:cxn modelId="{8D9EBDD3-BFA4-4195-B0B7-40596C77A691}" type="presParOf" srcId="{987260CD-330F-42AC-8E2B-275419E83AA7}" destId="{50DD0D04-4800-4DFB-BEC6-2B4B6144F7B1}" srcOrd="1" destOrd="0" presId="urn:microsoft.com/office/officeart/2005/8/layout/orgChart1"/>
    <dgm:cxn modelId="{F75C6742-7967-4F13-93DF-7979F3F2B7DC}" type="presParOf" srcId="{0FECB588-EE74-4242-9323-A47F1733F906}" destId="{E5F16A37-C481-4F47-A5D6-4EB52D316F8C}" srcOrd="1" destOrd="0" presId="urn:microsoft.com/office/officeart/2005/8/layout/orgChart1"/>
    <dgm:cxn modelId="{E45D0E11-959B-4052-B260-07304B2F2903}" type="presParOf" srcId="{E5F16A37-C481-4F47-A5D6-4EB52D316F8C}" destId="{45314760-D45D-458E-B328-5359E7256EDF}" srcOrd="0" destOrd="0" presId="urn:microsoft.com/office/officeart/2005/8/layout/orgChart1"/>
    <dgm:cxn modelId="{E61F4D56-7548-45A8-900E-4AE803DE1E8B}" type="presParOf" srcId="{E5F16A37-C481-4F47-A5D6-4EB52D316F8C}" destId="{23295D10-0BFF-4B2D-9BC2-C31C3667EF8F}" srcOrd="1" destOrd="0" presId="urn:microsoft.com/office/officeart/2005/8/layout/orgChart1"/>
    <dgm:cxn modelId="{1F9D22A3-C04D-4735-AC46-0F236CB70016}" type="presParOf" srcId="{23295D10-0BFF-4B2D-9BC2-C31C3667EF8F}" destId="{54ECF441-2382-4AE5-9AEB-DB05806F7E52}" srcOrd="0" destOrd="0" presId="urn:microsoft.com/office/officeart/2005/8/layout/orgChart1"/>
    <dgm:cxn modelId="{77860C26-7E64-4D46-AEB0-DF1148986B8A}" type="presParOf" srcId="{54ECF441-2382-4AE5-9AEB-DB05806F7E52}" destId="{84FD5C85-F91A-4ED4-A3E0-165A4701B668}" srcOrd="0" destOrd="0" presId="urn:microsoft.com/office/officeart/2005/8/layout/orgChart1"/>
    <dgm:cxn modelId="{A5EB8E3D-11DC-4858-90A3-D2ECAFEB428A}" type="presParOf" srcId="{54ECF441-2382-4AE5-9AEB-DB05806F7E52}" destId="{634A930C-AFC0-4D17-BC3B-923DC2908A3E}" srcOrd="1" destOrd="0" presId="urn:microsoft.com/office/officeart/2005/8/layout/orgChart1"/>
    <dgm:cxn modelId="{88F9B255-0DEE-487E-ABFA-2C11E66E6C9F}" type="presParOf" srcId="{23295D10-0BFF-4B2D-9BC2-C31C3667EF8F}" destId="{B3008853-7DBF-4784-8470-416EFC18684C}" srcOrd="1" destOrd="0" presId="urn:microsoft.com/office/officeart/2005/8/layout/orgChart1"/>
    <dgm:cxn modelId="{A54551F4-E0C4-49E1-A12E-B2A0EE9CFD0C}" type="presParOf" srcId="{23295D10-0BFF-4B2D-9BC2-C31C3667EF8F}" destId="{78D971B3-B945-4457-9541-4F9805258942}" srcOrd="2" destOrd="0" presId="urn:microsoft.com/office/officeart/2005/8/layout/orgChart1"/>
    <dgm:cxn modelId="{1156692E-2641-4EC9-A3D1-9D202313A0DF}" type="presParOf" srcId="{E5F16A37-C481-4F47-A5D6-4EB52D316F8C}" destId="{E1D2D740-4F25-42C3-850C-09855A27D7B1}" srcOrd="2" destOrd="0" presId="urn:microsoft.com/office/officeart/2005/8/layout/orgChart1"/>
    <dgm:cxn modelId="{16A3595E-0799-44EB-80BA-C8F425BC328E}" type="presParOf" srcId="{E5F16A37-C481-4F47-A5D6-4EB52D316F8C}" destId="{37757B8E-C220-4C8F-8EC4-6C7D0BE0FEA2}" srcOrd="3" destOrd="0" presId="urn:microsoft.com/office/officeart/2005/8/layout/orgChart1"/>
    <dgm:cxn modelId="{B28FF2DE-4F2D-4339-84F0-965CB50872DD}" type="presParOf" srcId="{37757B8E-C220-4C8F-8EC4-6C7D0BE0FEA2}" destId="{980581B4-472E-4EB7-B280-9CDDCA65110C}" srcOrd="0" destOrd="0" presId="urn:microsoft.com/office/officeart/2005/8/layout/orgChart1"/>
    <dgm:cxn modelId="{ADAA2861-EB57-486F-AF65-E9373ED05756}" type="presParOf" srcId="{980581B4-472E-4EB7-B280-9CDDCA65110C}" destId="{8DDFCC4F-9CDA-416F-9A29-F166936E9FD4}" srcOrd="0" destOrd="0" presId="urn:microsoft.com/office/officeart/2005/8/layout/orgChart1"/>
    <dgm:cxn modelId="{7AE7EFF9-9C0E-46DA-BAF9-99DF0779609D}" type="presParOf" srcId="{980581B4-472E-4EB7-B280-9CDDCA65110C}" destId="{A2256D0A-E2D9-40F5-BA1C-ECA035803B03}" srcOrd="1" destOrd="0" presId="urn:microsoft.com/office/officeart/2005/8/layout/orgChart1"/>
    <dgm:cxn modelId="{926062FA-4F63-48AA-82D5-EE0672EA984A}" type="presParOf" srcId="{37757B8E-C220-4C8F-8EC4-6C7D0BE0FEA2}" destId="{55323C7F-E478-410F-9182-2CCDD7C62A55}" srcOrd="1" destOrd="0" presId="urn:microsoft.com/office/officeart/2005/8/layout/orgChart1"/>
    <dgm:cxn modelId="{0B89CDD5-49D5-48CD-9F8A-70BCBAA70DCB}" type="presParOf" srcId="{37757B8E-C220-4C8F-8EC4-6C7D0BE0FEA2}" destId="{1A919B3D-3E15-438C-BF4C-BC116F498DDA}" srcOrd="2" destOrd="0" presId="urn:microsoft.com/office/officeart/2005/8/layout/orgChart1"/>
    <dgm:cxn modelId="{421D1EF3-7F13-41C4-A968-DA5934A9B6CF}" type="presParOf" srcId="{0FECB588-EE74-4242-9323-A47F1733F906}" destId="{37697EBC-7D32-4F15-8F5E-BC68072C0AA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D2D740-4F25-42C3-850C-09855A27D7B1}">
      <dsp:nvSpPr>
        <dsp:cNvPr id="0" name=""/>
        <dsp:cNvSpPr/>
      </dsp:nvSpPr>
      <dsp:spPr>
        <a:xfrm>
          <a:off x="4145632" y="1112914"/>
          <a:ext cx="2305374" cy="4679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4383"/>
              </a:lnTo>
              <a:lnTo>
                <a:pt x="2305374" y="234383"/>
              </a:lnTo>
              <a:lnTo>
                <a:pt x="2305374" y="46791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314760-D45D-458E-B328-5359E7256EDF}">
      <dsp:nvSpPr>
        <dsp:cNvPr id="0" name=""/>
        <dsp:cNvSpPr/>
      </dsp:nvSpPr>
      <dsp:spPr>
        <a:xfrm>
          <a:off x="1698468" y="1112914"/>
          <a:ext cx="2447163" cy="467917"/>
        </a:xfrm>
        <a:custGeom>
          <a:avLst/>
          <a:gdLst/>
          <a:ahLst/>
          <a:cxnLst/>
          <a:rect l="0" t="0" r="0" b="0"/>
          <a:pathLst>
            <a:path>
              <a:moveTo>
                <a:pt x="2447163" y="0"/>
              </a:moveTo>
              <a:lnTo>
                <a:pt x="2447163" y="234383"/>
              </a:lnTo>
              <a:lnTo>
                <a:pt x="0" y="234383"/>
              </a:lnTo>
              <a:lnTo>
                <a:pt x="0" y="46791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119217-82EA-40C0-9BAD-3528CDC9F4E6}">
      <dsp:nvSpPr>
        <dsp:cNvPr id="0" name=""/>
        <dsp:cNvSpPr/>
      </dsp:nvSpPr>
      <dsp:spPr>
        <a:xfrm>
          <a:off x="3033568" y="850"/>
          <a:ext cx="2224127" cy="11120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hmota</a:t>
          </a:r>
          <a:endParaRPr lang="cs-CZ" sz="6300" kern="1200" dirty="0"/>
        </a:p>
      </dsp:txBody>
      <dsp:txXfrm>
        <a:off x="3033568" y="850"/>
        <a:ext cx="2224127" cy="1112063"/>
      </dsp:txXfrm>
    </dsp:sp>
    <dsp:sp modelId="{84FD5C85-F91A-4ED4-A3E0-165A4701B668}">
      <dsp:nvSpPr>
        <dsp:cNvPr id="0" name=""/>
        <dsp:cNvSpPr/>
      </dsp:nvSpPr>
      <dsp:spPr>
        <a:xfrm>
          <a:off x="586405" y="1580831"/>
          <a:ext cx="2224127" cy="11120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fyzikální </a:t>
          </a:r>
          <a:br>
            <a:rPr lang="cs-CZ" sz="3200" kern="1200" dirty="0" smtClean="0"/>
          </a:br>
          <a:r>
            <a:rPr lang="cs-CZ" sz="3200" kern="1200" dirty="0" smtClean="0"/>
            <a:t>pole</a:t>
          </a:r>
          <a:endParaRPr lang="cs-CZ" sz="3200" kern="1200" dirty="0"/>
        </a:p>
      </dsp:txBody>
      <dsp:txXfrm>
        <a:off x="586405" y="1580831"/>
        <a:ext cx="2224127" cy="1112063"/>
      </dsp:txXfrm>
    </dsp:sp>
    <dsp:sp modelId="{8DDFCC4F-9CDA-416F-9A29-F166936E9FD4}">
      <dsp:nvSpPr>
        <dsp:cNvPr id="0" name=""/>
        <dsp:cNvSpPr/>
      </dsp:nvSpPr>
      <dsp:spPr>
        <a:xfrm>
          <a:off x="5338943" y="1580831"/>
          <a:ext cx="2224127" cy="11120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fyzikální látky</a:t>
          </a:r>
          <a:endParaRPr lang="cs-CZ" sz="3200" kern="1200" dirty="0"/>
        </a:p>
      </dsp:txBody>
      <dsp:txXfrm>
        <a:off x="5338943" y="1580831"/>
        <a:ext cx="2224127" cy="1112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496341-A408-4050-8147-3FEFA516875D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FCC6D9-4A42-439D-A6C4-64D2E4E9EB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019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Fyzikálním</a:t>
            </a:r>
            <a:r>
              <a:rPr lang="cs-CZ" baseline="0" dirty="0" smtClean="0"/>
              <a:t> polem jsou: světlo</a:t>
            </a:r>
          </a:p>
          <a:p>
            <a:r>
              <a:rPr lang="cs-CZ" baseline="0" dirty="0" smtClean="0"/>
              <a:t>jako například vycházející z této plazmové lampičky,</a:t>
            </a:r>
          </a:p>
          <a:p>
            <a:r>
              <a:rPr lang="cs-CZ" baseline="0" dirty="0" smtClean="0"/>
              <a:t>laser V tomto případě zelený odrážející se od zrcátka</a:t>
            </a:r>
          </a:p>
          <a:p>
            <a:r>
              <a:rPr lang="cs-CZ" baseline="0" dirty="0" smtClean="0"/>
              <a:t>nebo magnetické pole</a:t>
            </a:r>
          </a:p>
          <a:p>
            <a:endParaRPr lang="cs-CZ" baseline="0" dirty="0" smtClean="0"/>
          </a:p>
          <a:p>
            <a:r>
              <a:rPr lang="cs-CZ" baseline="0" dirty="0" smtClean="0"/>
              <a:t>Látky jsou například boty, zvířata jako například tento lemur, nebo například med.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FCC6D9-4A42-439D-A6C4-64D2E4E9EB2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38B85-D8A8-4319-8091-33EFD59C428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3B707-7467-4617-AC6B-DA473F05A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9.jpe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8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iffel_tower_from_trocadero.jpg" TargetMode="External"/><Relationship Id="rId3" Type="http://schemas.openxmlformats.org/officeDocument/2006/relationships/hyperlink" Target="http://www.flickr.com/photos/dmuth/2917134014/sizes/m/in/photostream/" TargetMode="External"/><Relationship Id="rId7" Type="http://schemas.openxmlformats.org/officeDocument/2006/relationships/hyperlink" Target="http://www.flickr.com/photos/bionicgrrl/3535805377/" TargetMode="External"/><Relationship Id="rId2" Type="http://schemas.openxmlformats.org/officeDocument/2006/relationships/hyperlink" Target="http://commons.wikimedia.org/wiki/File:Plasma_Ball_(short_exposure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lickr.com/photos/steveharris/1369559135/" TargetMode="External"/><Relationship Id="rId5" Type="http://schemas.openxmlformats.org/officeDocument/2006/relationships/hyperlink" Target="http://commons.wikimedia.org/wiki/File:Black_Converse_sneakers.JPG" TargetMode="External"/><Relationship Id="rId10" Type="http://schemas.openxmlformats.org/officeDocument/2006/relationships/hyperlink" Target="http://www.picture-newsletter.com/atomium" TargetMode="External"/><Relationship Id="rId4" Type="http://schemas.openxmlformats.org/officeDocument/2006/relationships/hyperlink" Target="http://commons.wikimedia.org/wiki/File:Earth's_magnetic_field_pole.svg" TargetMode="External"/><Relationship Id="rId9" Type="http://schemas.openxmlformats.org/officeDocument/2006/relationships/hyperlink" Target="http://commons.wikimedia.org/wiki/File:Expo_58_-_restaurace_Praha_-_Letensk&#233;_sad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756614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Zimmermannová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4.9.2012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Člověk a příroda – Fyzika – Elektřina a magnetismus – Atomy a                </a:t>
            </a:r>
            <a:br>
              <a:rPr lang="cs-CZ" sz="1800" b="1" dirty="0" smtClean="0"/>
            </a:br>
            <a:r>
              <a:rPr lang="cs-CZ" sz="1800" b="1" dirty="0" smtClean="0"/>
              <a:t>                           ionty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494995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060848"/>
            <a:ext cx="7772400" cy="147002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j-lt"/>
              </a:rPr>
              <a:t>Atomy a ionty</a:t>
            </a:r>
            <a:endParaRPr lang="cs-CZ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pc="-100" dirty="0" smtClean="0">
                <a:solidFill>
                  <a:schemeClr val="tx1"/>
                </a:solidFill>
              </a:rPr>
              <a:t>aneb </a:t>
            </a:r>
          </a:p>
          <a:p>
            <a:r>
              <a:rPr lang="cs-CZ" spc="-100" dirty="0" smtClean="0">
                <a:solidFill>
                  <a:schemeClr val="tx1"/>
                </a:solidFill>
              </a:rPr>
              <a:t>cesta z Ústí do Bruselu</a:t>
            </a:r>
          </a:p>
          <a:p>
            <a:r>
              <a:rPr lang="cs-CZ" spc="-100" dirty="0" smtClean="0">
                <a:solidFill>
                  <a:schemeClr val="tx1"/>
                </a:solidFill>
              </a:rPr>
              <a:t> a zase zpátky</a:t>
            </a:r>
            <a:endParaRPr lang="cs-CZ" spc="-1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r>
              <a:rPr lang="cs-CZ" dirty="0" smtClean="0"/>
              <a:t>Svět kolem nás tvoří hmota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91264" cy="2692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Obrázek 11" descr="plazmová lamp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-468560" y="4005064"/>
            <a:ext cx="3384376" cy="2252725"/>
          </a:xfrm>
          <a:prstGeom prst="rect">
            <a:avLst/>
          </a:prstGeom>
        </p:spPr>
      </p:pic>
      <p:pic>
        <p:nvPicPr>
          <p:cNvPr id="10" name="Obrázek 9" descr="laser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411760" y="4066853"/>
            <a:ext cx="2808312" cy="2106234"/>
          </a:xfrm>
          <a:prstGeom prst="rect">
            <a:avLst/>
          </a:prstGeom>
        </p:spPr>
      </p:pic>
      <p:pic>
        <p:nvPicPr>
          <p:cNvPr id="11" name="Obrázek 10" descr="magnetické pole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115616" y="4687089"/>
            <a:ext cx="2304256" cy="216600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5" name="Obrázek 4" descr="adidasky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146910" y="3717320"/>
            <a:ext cx="3370459" cy="2253995"/>
          </a:xfrm>
          <a:prstGeom prst="rect">
            <a:avLst/>
          </a:prstGeom>
        </p:spPr>
      </p:pic>
      <p:pic>
        <p:nvPicPr>
          <p:cNvPr id="8" name="Obrázek 7" descr="drzý lemur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940152" y="4951002"/>
            <a:ext cx="2771800" cy="1906998"/>
          </a:xfrm>
          <a:prstGeom prst="rect">
            <a:avLst/>
          </a:prstGeom>
        </p:spPr>
      </p:pic>
      <p:pic>
        <p:nvPicPr>
          <p:cNvPr id="9" name="Obrázek 8" descr="honey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876256" y="3717032"/>
            <a:ext cx="2267744" cy="1700808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Atomy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Látky jsou tvořeny atomy</a:t>
            </a:r>
          </a:p>
          <a:p>
            <a:r>
              <a:rPr lang="cs-CZ" sz="1800" dirty="0" smtClean="0"/>
              <a:t>Atom je tvořen </a:t>
            </a:r>
            <a:r>
              <a:rPr lang="cs-CZ" sz="1800" dirty="0" smtClean="0">
                <a:solidFill>
                  <a:schemeClr val="accent2"/>
                </a:solidFill>
              </a:rPr>
              <a:t>jádrem</a:t>
            </a:r>
            <a:endParaRPr lang="cs-CZ" sz="1800" dirty="0" smtClean="0"/>
          </a:p>
          <a:p>
            <a:r>
              <a:rPr lang="cs-CZ" sz="1800" dirty="0" smtClean="0"/>
              <a:t>a </a:t>
            </a:r>
            <a:r>
              <a:rPr lang="cs-CZ" sz="1800" dirty="0" smtClean="0">
                <a:solidFill>
                  <a:schemeClr val="accent4"/>
                </a:solidFill>
              </a:rPr>
              <a:t>elektronovým obalem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V jádru se nacházejí </a:t>
            </a:r>
            <a:r>
              <a:rPr lang="cs-CZ" sz="1800" dirty="0" smtClean="0">
                <a:solidFill>
                  <a:schemeClr val="accent2"/>
                </a:solidFill>
              </a:rPr>
              <a:t>kladné protony</a:t>
            </a:r>
            <a:r>
              <a:rPr lang="cs-CZ" sz="1800" dirty="0" smtClean="0"/>
              <a:t> (</a:t>
            </a:r>
            <a:r>
              <a:rPr lang="cs-CZ" sz="1800" dirty="0" smtClean="0">
                <a:solidFill>
                  <a:schemeClr val="accent2"/>
                </a:solidFill>
              </a:rPr>
              <a:t>+</a:t>
            </a:r>
            <a:r>
              <a:rPr lang="cs-CZ" sz="1800" dirty="0" smtClean="0"/>
              <a:t>)</a:t>
            </a:r>
          </a:p>
          <a:p>
            <a:r>
              <a:rPr lang="cs-CZ" sz="1800" dirty="0" smtClean="0"/>
              <a:t>a 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neutrální neutrony </a:t>
            </a:r>
            <a:r>
              <a:rPr lang="cs-CZ" sz="1800" dirty="0" smtClean="0"/>
              <a:t>(0)</a:t>
            </a:r>
          </a:p>
          <a:p>
            <a:r>
              <a:rPr lang="cs-CZ" sz="1800" dirty="0" smtClean="0"/>
              <a:t>V elektronu se nacházejí </a:t>
            </a:r>
            <a:r>
              <a:rPr lang="cs-CZ" sz="1800" dirty="0" smtClean="0">
                <a:solidFill>
                  <a:schemeClr val="accent4"/>
                </a:solidFill>
              </a:rPr>
              <a:t>záporné elektrony </a:t>
            </a:r>
            <a:r>
              <a:rPr lang="cs-CZ" sz="1800" dirty="0" smtClean="0"/>
              <a:t>(-)</a:t>
            </a:r>
          </a:p>
          <a:p>
            <a:r>
              <a:rPr lang="cs-CZ" sz="1800" dirty="0" smtClean="0"/>
              <a:t>Počet elektronů v elektronovém obalu je roven počtu protonů v jádře. Atom je pak elektricky neutrální</a:t>
            </a:r>
          </a:p>
        </p:txBody>
      </p:sp>
      <p:sp>
        <p:nvSpPr>
          <p:cNvPr id="6" name="Elipsa 5"/>
          <p:cNvSpPr/>
          <p:nvPr/>
        </p:nvSpPr>
        <p:spPr>
          <a:xfrm>
            <a:off x="6156176" y="2924944"/>
            <a:ext cx="1008112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716016" y="1484784"/>
            <a:ext cx="3888432" cy="3888432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228184" y="314096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660232" y="306896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6516216" y="342900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732240" y="4437112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3" name="Elipsa 12"/>
          <p:cNvSpPr/>
          <p:nvPr/>
        </p:nvSpPr>
        <p:spPr>
          <a:xfrm>
            <a:off x="7164288" y="2132856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Atomy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506916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O vlastnostech atomu rozhoduje </a:t>
            </a:r>
            <a:r>
              <a:rPr lang="cs-CZ" sz="1800" dirty="0" smtClean="0">
                <a:solidFill>
                  <a:schemeClr val="accent2"/>
                </a:solidFill>
              </a:rPr>
              <a:t>počet protonů </a:t>
            </a:r>
            <a:r>
              <a:rPr lang="cs-CZ" sz="1800" dirty="0" smtClean="0"/>
              <a:t>v jeho jádře.</a:t>
            </a:r>
          </a:p>
          <a:p>
            <a:r>
              <a:rPr lang="cs-CZ" sz="1800" dirty="0" smtClean="0"/>
              <a:t>V obrázku napravo vidíme v jádře dva protony.</a:t>
            </a:r>
          </a:p>
          <a:p>
            <a:r>
              <a:rPr lang="cs-CZ" sz="1800" dirty="0" smtClean="0"/>
              <a:t>Počtu protonů říkáme </a:t>
            </a:r>
            <a:r>
              <a:rPr lang="cs-CZ" sz="1800" dirty="0" smtClean="0">
                <a:solidFill>
                  <a:schemeClr val="accent2"/>
                </a:solidFill>
              </a:rPr>
              <a:t>protonové číslo</a:t>
            </a:r>
            <a:r>
              <a:rPr lang="cs-CZ" sz="1800" dirty="0" smtClean="0"/>
              <a:t>, které určuje druh atomu, neboli tzv. prvek. </a:t>
            </a:r>
            <a:endParaRPr lang="cs-CZ" sz="1800" dirty="0"/>
          </a:p>
          <a:p>
            <a:r>
              <a:rPr lang="cs-CZ" sz="1800" dirty="0" smtClean="0"/>
              <a:t>Při pohledu do periodické tabulky prvků zjistíme, že protonovému číslu 2 je přiřazeno helium.</a:t>
            </a:r>
          </a:p>
          <a:p>
            <a:r>
              <a:rPr lang="cs-CZ" sz="1800" dirty="0" smtClean="0"/>
              <a:t>Protonové číslo zapisujeme k levému dolnímu rohu chemického symbolu prvku.</a:t>
            </a:r>
          </a:p>
          <a:p>
            <a:r>
              <a:rPr lang="cs-CZ" sz="2400" b="1" baseline="-25000" dirty="0" smtClean="0"/>
              <a:t>2</a:t>
            </a:r>
            <a:r>
              <a:rPr lang="cs-CZ" sz="2400" b="1" dirty="0" smtClean="0"/>
              <a:t>He</a:t>
            </a:r>
          </a:p>
          <a:p>
            <a:endParaRPr lang="cs-CZ" sz="1800" dirty="0" smtClean="0"/>
          </a:p>
        </p:txBody>
      </p:sp>
      <p:sp>
        <p:nvSpPr>
          <p:cNvPr id="6" name="Elipsa 5"/>
          <p:cNvSpPr/>
          <p:nvPr/>
        </p:nvSpPr>
        <p:spPr>
          <a:xfrm>
            <a:off x="6156176" y="2924944"/>
            <a:ext cx="1008112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716016" y="1484784"/>
            <a:ext cx="3888432" cy="3888432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228184" y="314096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660232" y="306896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6516216" y="342900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732240" y="4437112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3" name="Elipsa 12"/>
          <p:cNvSpPr/>
          <p:nvPr/>
        </p:nvSpPr>
        <p:spPr>
          <a:xfrm>
            <a:off x="7164288" y="2132856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7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" dur="25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" dur="25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5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7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0" grpId="0" uiExpand="1" animBg="1"/>
      <p:bldP spid="11" grpId="0" uiExpan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Atomy různých prvků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835696" y="2852936"/>
            <a:ext cx="1008112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5536" y="1412776"/>
            <a:ext cx="3888432" cy="3888432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07704" y="306896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2339752" y="2996952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2411760" y="4365104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3" name="Elipsa 12"/>
          <p:cNvSpPr/>
          <p:nvPr/>
        </p:nvSpPr>
        <p:spPr>
          <a:xfrm>
            <a:off x="2843808" y="2060848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5" name="Elipsa 14"/>
          <p:cNvSpPr/>
          <p:nvPr/>
        </p:nvSpPr>
        <p:spPr>
          <a:xfrm>
            <a:off x="2051720" y="1772816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6" name="Elipsa 15"/>
          <p:cNvSpPr/>
          <p:nvPr/>
        </p:nvSpPr>
        <p:spPr>
          <a:xfrm>
            <a:off x="3203848" y="3212976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7" name="Elipsa 16"/>
          <p:cNvSpPr/>
          <p:nvPr/>
        </p:nvSpPr>
        <p:spPr>
          <a:xfrm>
            <a:off x="1403648" y="2564904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8" name="Elipsa 17"/>
          <p:cNvSpPr/>
          <p:nvPr/>
        </p:nvSpPr>
        <p:spPr>
          <a:xfrm>
            <a:off x="899592" y="4077072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20" name="Elipsa 19"/>
          <p:cNvSpPr/>
          <p:nvPr/>
        </p:nvSpPr>
        <p:spPr>
          <a:xfrm>
            <a:off x="2195736" y="3573016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2123728" y="2852936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1979712" y="321297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2555776" y="314096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1907704" y="342900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2483768" y="3356992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2195736" y="3356992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6300192" y="2924944"/>
            <a:ext cx="1008112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860032" y="1484784"/>
            <a:ext cx="3888432" cy="3888432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6804248" y="306896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6948264" y="4725144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30" name="Elipsa 29"/>
          <p:cNvSpPr/>
          <p:nvPr/>
        </p:nvSpPr>
        <p:spPr>
          <a:xfrm>
            <a:off x="7308304" y="2132856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31" name="Elipsa 30"/>
          <p:cNvSpPr/>
          <p:nvPr/>
        </p:nvSpPr>
        <p:spPr>
          <a:xfrm>
            <a:off x="6516216" y="2204864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32" name="Elipsa 31"/>
          <p:cNvSpPr/>
          <p:nvPr/>
        </p:nvSpPr>
        <p:spPr>
          <a:xfrm>
            <a:off x="7668344" y="3284984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33" name="Elipsa 32"/>
          <p:cNvSpPr/>
          <p:nvPr/>
        </p:nvSpPr>
        <p:spPr>
          <a:xfrm>
            <a:off x="5364088" y="2420888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34" name="Elipsa 33"/>
          <p:cNvSpPr/>
          <p:nvPr/>
        </p:nvSpPr>
        <p:spPr>
          <a:xfrm>
            <a:off x="5220072" y="3573016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35" name="Elipsa 34"/>
          <p:cNvSpPr/>
          <p:nvPr/>
        </p:nvSpPr>
        <p:spPr>
          <a:xfrm>
            <a:off x="6660232" y="3645024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6588224" y="2924944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6372200" y="3501008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6948264" y="342900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41" name="Elipsa 40"/>
          <p:cNvSpPr/>
          <p:nvPr/>
        </p:nvSpPr>
        <p:spPr>
          <a:xfrm>
            <a:off x="6444208" y="3284984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42" name="Zástupný symbol pro obsah 4"/>
          <p:cNvSpPr>
            <a:spLocks noGrp="1"/>
          </p:cNvSpPr>
          <p:nvPr>
            <p:ph idx="1"/>
          </p:nvPr>
        </p:nvSpPr>
        <p:spPr>
          <a:xfrm>
            <a:off x="323528" y="5445224"/>
            <a:ext cx="4186808" cy="122413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Počet protonů v jádře činí 6.</a:t>
            </a:r>
          </a:p>
          <a:p>
            <a:r>
              <a:rPr lang="cs-CZ" sz="1800" dirty="0" smtClean="0"/>
              <a:t>Podle periodické tabulky se jedná o atom uhlíku.</a:t>
            </a:r>
          </a:p>
        </p:txBody>
      </p:sp>
      <p:sp>
        <p:nvSpPr>
          <p:cNvPr id="43" name="Zástupný symbol pro obsah 4"/>
          <p:cNvSpPr txBox="1">
            <a:spLocks/>
          </p:cNvSpPr>
          <p:nvPr/>
        </p:nvSpPr>
        <p:spPr>
          <a:xfrm>
            <a:off x="4572000" y="5445224"/>
            <a:ext cx="4186808" cy="122413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Počet protonů v jádře činí 6.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Ačkoliv tu</a:t>
            </a:r>
            <a:r>
              <a:rPr kumimoji="0" lang="cs-CZ" sz="1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nejsou žádné neutrony, atom má opět 6 protonů. Jedná se tedy znovu o uhlík.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build="p"/>
      <p:bldP spid="4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Ionty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1900" dirty="0" smtClean="0"/>
              <a:t>ionty (v jednotném čísle ion), vznikají z atomů</a:t>
            </a:r>
          </a:p>
          <a:p>
            <a:r>
              <a:rPr lang="cs-CZ" sz="1900" dirty="0" smtClean="0"/>
              <a:t>oproti atomům však mají </a:t>
            </a:r>
            <a:r>
              <a:rPr lang="cs-CZ" sz="1900" b="1" dirty="0" smtClean="0"/>
              <a:t>jiný</a:t>
            </a:r>
            <a:r>
              <a:rPr lang="cs-CZ" sz="1900" dirty="0" smtClean="0"/>
              <a:t> počet elektronů než protonů.</a:t>
            </a:r>
          </a:p>
          <a:p>
            <a:r>
              <a:rPr lang="cs-CZ" sz="1900" dirty="0" smtClean="0"/>
              <a:t>Pokud má atom více elektronů než protonů, vznikne </a:t>
            </a:r>
            <a:r>
              <a:rPr lang="cs-CZ" sz="1900" dirty="0" smtClean="0">
                <a:solidFill>
                  <a:schemeClr val="accent4"/>
                </a:solidFill>
              </a:rPr>
              <a:t>záporný ion</a:t>
            </a:r>
            <a:r>
              <a:rPr lang="cs-CZ" sz="1900" dirty="0" smtClean="0"/>
              <a:t>, neboť převáží záporné elektrony</a:t>
            </a:r>
          </a:p>
          <a:p>
            <a:endParaRPr lang="cs-CZ" sz="1900" dirty="0" smtClean="0"/>
          </a:p>
          <a:p>
            <a:r>
              <a:rPr lang="cs-CZ" sz="1900" dirty="0" smtClean="0"/>
              <a:t>pokud má méně elektronů než protonů, mluvíme o </a:t>
            </a:r>
            <a:r>
              <a:rPr lang="cs-CZ" sz="1900" dirty="0" smtClean="0">
                <a:solidFill>
                  <a:schemeClr val="accent2"/>
                </a:solidFill>
              </a:rPr>
              <a:t>kladném iontu</a:t>
            </a:r>
            <a:r>
              <a:rPr lang="cs-CZ" sz="1900" dirty="0" smtClean="0"/>
              <a:t>, neboť převáží silové účinky kladných protonů.</a:t>
            </a:r>
          </a:p>
          <a:p>
            <a:endParaRPr lang="cs-CZ" sz="1900" dirty="0" smtClean="0"/>
          </a:p>
          <a:p>
            <a:r>
              <a:rPr lang="cs-CZ" sz="1900" dirty="0" smtClean="0"/>
              <a:t>Počet chybějících nebo přebývajících elektronů zapíšeme do pravého horního rohu chemické značky prvku. Znaménko určíme podle celkového náboje iontu</a:t>
            </a:r>
          </a:p>
          <a:p>
            <a:r>
              <a:rPr lang="cs-CZ" sz="2600" b="1" baseline="-25000" dirty="0" smtClean="0"/>
              <a:t>2</a:t>
            </a:r>
            <a:r>
              <a:rPr lang="cs-CZ" sz="2600" b="1" dirty="0" smtClean="0"/>
              <a:t>He</a:t>
            </a:r>
            <a:r>
              <a:rPr lang="cs-CZ" sz="2600" b="1" baseline="30000" dirty="0" smtClean="0"/>
              <a:t>+1</a:t>
            </a:r>
            <a:endParaRPr lang="cs-CZ" sz="2600" b="1" baseline="30000" dirty="0"/>
          </a:p>
        </p:txBody>
      </p:sp>
      <p:sp>
        <p:nvSpPr>
          <p:cNvPr id="4" name="Elipsa 3"/>
          <p:cNvSpPr/>
          <p:nvPr/>
        </p:nvSpPr>
        <p:spPr>
          <a:xfrm>
            <a:off x="6156176" y="2924944"/>
            <a:ext cx="1008112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716016" y="1484784"/>
            <a:ext cx="3888432" cy="3888432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228184" y="314096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660232" y="306896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516216" y="3429000"/>
            <a:ext cx="360040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6732240" y="4437112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0" name="Elipsa 9"/>
          <p:cNvSpPr/>
          <p:nvPr/>
        </p:nvSpPr>
        <p:spPr>
          <a:xfrm>
            <a:off x="7164288" y="2132856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  <p:sp>
        <p:nvSpPr>
          <p:cNvPr id="11" name="Elipsa 10"/>
          <p:cNvSpPr/>
          <p:nvPr/>
        </p:nvSpPr>
        <p:spPr>
          <a:xfrm>
            <a:off x="5436096" y="2996952"/>
            <a:ext cx="360040" cy="36004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–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xit" presetSubtype="9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  <p:bldP spid="11" grpId="0" animBg="1"/>
      <p:bldP spid="11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Brus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4664" r="2003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FF">
              <a:alpha val="70980"/>
            </a:srgbClr>
          </a:solidFill>
        </p:spPr>
        <p:txBody>
          <a:bodyPr/>
          <a:lstStyle/>
          <a:p>
            <a:r>
              <a:rPr lang="cs-CZ" dirty="0" smtClean="0"/>
              <a:t>Vyrážíme z Ústí do Bruselu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/>
        </p:spPr>
        <p:txBody>
          <a:bodyPr>
            <a:normAutofit fontScale="90000"/>
          </a:bodyPr>
          <a:lstStyle/>
          <a:p>
            <a:r>
              <a:rPr lang="cs-CZ" dirty="0" smtClean="0"/>
              <a:t>Světová výstava Expo1958 v Bruselu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Na této výstavě sklidila československá architektura světový věhlas za budovu československého pavilonu (budova je nyní v Praze na Letné).</a:t>
            </a:r>
          </a:p>
          <a:p>
            <a:endParaRPr lang="cs-CZ" sz="2000" dirty="0" smtClean="0"/>
          </a:p>
          <a:p>
            <a:r>
              <a:rPr lang="cs-CZ" sz="2000" dirty="0" smtClean="0"/>
              <a:t>Na jiné, dřívější, světové výstavě roku 1889 v Paříži byla postavena </a:t>
            </a:r>
            <a:r>
              <a:rPr lang="cs-CZ" sz="2000" dirty="0" err="1" smtClean="0"/>
              <a:t>Eiffelova</a:t>
            </a:r>
            <a:r>
              <a:rPr lang="cs-CZ" sz="2000" dirty="0" smtClean="0"/>
              <a:t> věž.</a:t>
            </a:r>
          </a:p>
          <a:p>
            <a:endParaRPr lang="cs-CZ" sz="2000" dirty="0" smtClean="0"/>
          </a:p>
          <a:p>
            <a:r>
              <a:rPr lang="cs-CZ" sz="2000" dirty="0" smtClean="0"/>
              <a:t>Podobně jako se </a:t>
            </a:r>
            <a:r>
              <a:rPr lang="cs-CZ" sz="2000" dirty="0" smtClean="0"/>
              <a:t>Eiffelovka </a:t>
            </a:r>
            <a:r>
              <a:rPr lang="cs-CZ" sz="2000" dirty="0" smtClean="0"/>
              <a:t>stala dominantou Paříže, se dominantou Bruselu stala jiná budova. 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  <p:pic>
        <p:nvPicPr>
          <p:cNvPr id="4" name="Zástupný symbol pro obsah 8" descr="ČS_brusel_58.jpg"/>
          <p:cNvPicPr>
            <a:picLocks noChangeAspect="1"/>
          </p:cNvPicPr>
          <p:nvPr/>
        </p:nvPicPr>
        <p:blipFill>
          <a:blip r:embed="rId2" cstate="print">
            <a:lum bright="20000" contrast="20000"/>
          </a:blip>
          <a:stretch>
            <a:fillRect/>
          </a:stretch>
        </p:blipFill>
        <p:spPr>
          <a:xfrm>
            <a:off x="4644008" y="1268760"/>
            <a:ext cx="3888432" cy="2624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efielov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4077071"/>
            <a:ext cx="3956367" cy="25407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tomium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956" r="3155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dirty="0" err="1" smtClean="0">
                <a:solidFill>
                  <a:schemeClr val="bg1"/>
                </a:solidFill>
              </a:rPr>
              <a:t>Atomium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69269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atomium-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8902" r="2448"/>
          <a:stretch>
            <a:fillRect/>
          </a:stretch>
        </p:blipFill>
        <p:spPr>
          <a:xfrm>
            <a:off x="0" y="-18518"/>
            <a:ext cx="9144000" cy="68765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dirty="0" err="1" smtClean="0">
                <a:solidFill>
                  <a:schemeClr val="bg1"/>
                </a:solidFill>
              </a:rPr>
              <a:t>Atomium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051720" y="2204864"/>
            <a:ext cx="1800200" cy="936104"/>
          </a:xfrm>
          <a:prstGeom prst="rightArrow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001">
            <a:schemeClr val="dk2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atom železa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tomium-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1795" b="770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l"/>
            <a:r>
              <a:rPr lang="cs-CZ" dirty="0" err="1" smtClean="0">
                <a:solidFill>
                  <a:srgbClr val="FFFFFF"/>
                </a:solidFill>
              </a:rPr>
              <a:t>Atomium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89079" y="6581001"/>
            <a:ext cx="27549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>
                <a:solidFill>
                  <a:srgbClr val="FFFFFF"/>
                </a:solidFill>
              </a:rPr>
              <a:t>www.</a:t>
            </a:r>
            <a:r>
              <a:rPr lang="cs-CZ" sz="1200" b="1" dirty="0" err="1" smtClean="0">
                <a:solidFill>
                  <a:srgbClr val="FFFFFF"/>
                </a:solidFill>
              </a:rPr>
              <a:t>picture</a:t>
            </a:r>
            <a:r>
              <a:rPr lang="cs-CZ" sz="1200" b="1" dirty="0" smtClean="0">
                <a:solidFill>
                  <a:srgbClr val="FFFFFF"/>
                </a:solidFill>
              </a:rPr>
              <a:t>-</a:t>
            </a:r>
            <a:r>
              <a:rPr lang="cs-CZ" sz="1200" b="1" dirty="0" err="1" smtClean="0">
                <a:solidFill>
                  <a:srgbClr val="FFFFFF"/>
                </a:solidFill>
              </a:rPr>
              <a:t>newsletter.com</a:t>
            </a:r>
            <a:r>
              <a:rPr lang="cs-CZ" sz="1200" b="1" dirty="0" smtClean="0">
                <a:solidFill>
                  <a:srgbClr val="FFFFFF"/>
                </a:solidFill>
              </a:rPr>
              <a:t>/</a:t>
            </a:r>
            <a:r>
              <a:rPr lang="cs-CZ" sz="1200" b="1" dirty="0" err="1" smtClean="0">
                <a:solidFill>
                  <a:srgbClr val="FFFFFF"/>
                </a:solidFill>
              </a:rPr>
              <a:t>atomium</a:t>
            </a:r>
            <a:r>
              <a:rPr lang="cs-CZ" sz="1200" b="1" dirty="0" smtClean="0">
                <a:solidFill>
                  <a:srgbClr val="FFFFFF"/>
                </a:solidFill>
              </a:rPr>
              <a:t>/</a:t>
            </a:r>
            <a:endParaRPr lang="cs-CZ" sz="1200" b="1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err="1" smtClean="0"/>
              <a:t>Plasmaball</a:t>
            </a:r>
            <a:r>
              <a:rPr lang="cs-CZ" sz="1600" dirty="0" smtClean="0"/>
              <a:t>: </a:t>
            </a:r>
            <a:r>
              <a:rPr lang="cs-CZ" sz="1600" dirty="0" smtClean="0">
                <a:hlinkClick r:id="rId2"/>
              </a:rPr>
              <a:t>http://commons.wikimedia.org/wiki/File:Plasma_Ball_(short_exposure).jpg</a:t>
            </a:r>
            <a:endParaRPr lang="cs-CZ" sz="1600" dirty="0" smtClean="0"/>
          </a:p>
          <a:p>
            <a:r>
              <a:rPr lang="cs-CZ" sz="1600" dirty="0" smtClean="0"/>
              <a:t>Laser: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flickr.com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photos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dmuth</a:t>
            </a:r>
            <a:r>
              <a:rPr lang="cs-CZ" sz="1600" dirty="0" smtClean="0">
                <a:hlinkClick r:id="rId3"/>
              </a:rPr>
              <a:t>/2917134014/</a:t>
            </a:r>
            <a:r>
              <a:rPr lang="cs-CZ" sz="1600" dirty="0" err="1" smtClean="0">
                <a:hlinkClick r:id="rId3"/>
              </a:rPr>
              <a:t>sizes</a:t>
            </a:r>
            <a:r>
              <a:rPr lang="cs-CZ" sz="1600" dirty="0" smtClean="0">
                <a:hlinkClick r:id="rId3"/>
              </a:rPr>
              <a:t>/m/in/</a:t>
            </a:r>
            <a:r>
              <a:rPr lang="cs-CZ" sz="1600" dirty="0" err="1" smtClean="0">
                <a:hlinkClick r:id="rId3"/>
              </a:rPr>
              <a:t>photostream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 smtClean="0"/>
              <a:t>Pole magnetu: </a:t>
            </a:r>
            <a:r>
              <a:rPr lang="cs-CZ" sz="1600" dirty="0" smtClean="0">
                <a:hlinkClick r:id="rId4"/>
              </a:rPr>
              <a:t>http://commons.wikimedia.org/wiki/File:Earth's_magnetic_field_pole.svg</a:t>
            </a:r>
            <a:endParaRPr lang="cs-CZ" sz="1600" dirty="0" smtClean="0"/>
          </a:p>
          <a:p>
            <a:r>
              <a:rPr lang="cs-CZ" sz="1600" dirty="0" smtClean="0"/>
              <a:t>Tenisky: </a:t>
            </a:r>
            <a:r>
              <a:rPr lang="cs-CZ" sz="1600" dirty="0" smtClean="0">
                <a:hlinkClick r:id="rId5"/>
              </a:rPr>
              <a:t>http://commons.wikimedia.org/wiki/File:Black_Converse_sneakers.JPG</a:t>
            </a:r>
            <a:endParaRPr lang="cs-CZ" sz="1600" dirty="0" smtClean="0"/>
          </a:p>
          <a:p>
            <a:r>
              <a:rPr lang="cs-CZ" sz="1600" dirty="0" smtClean="0"/>
              <a:t>Lemur: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flickr.com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photos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steveharris</a:t>
            </a:r>
            <a:r>
              <a:rPr lang="cs-CZ" sz="1600" dirty="0" smtClean="0">
                <a:hlinkClick r:id="rId6"/>
              </a:rPr>
              <a:t>/1369559135/</a:t>
            </a:r>
            <a:endParaRPr lang="cs-CZ" sz="1600" dirty="0" smtClean="0"/>
          </a:p>
          <a:p>
            <a:r>
              <a:rPr lang="cs-CZ" sz="1600" dirty="0" smtClean="0"/>
              <a:t>Plástev medu: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flickr.com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photos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bionicgrrl</a:t>
            </a:r>
            <a:r>
              <a:rPr lang="cs-CZ" sz="1600" dirty="0" smtClean="0">
                <a:hlinkClick r:id="rId7"/>
              </a:rPr>
              <a:t>/3535805377/</a:t>
            </a:r>
            <a:endParaRPr lang="cs-CZ" sz="1600" dirty="0" smtClean="0"/>
          </a:p>
          <a:p>
            <a:r>
              <a:rPr lang="cs-CZ" sz="1600" dirty="0" err="1" smtClean="0"/>
              <a:t>Eifelova</a:t>
            </a:r>
            <a:r>
              <a:rPr lang="cs-CZ" sz="1600" dirty="0" smtClean="0"/>
              <a:t> věž: </a:t>
            </a:r>
            <a:r>
              <a:rPr lang="cs-CZ" sz="1600" dirty="0" smtClean="0">
                <a:hlinkClick r:id="rId8"/>
              </a:rPr>
              <a:t>http://commons.wikimedia.org/wiki/File:Eiffel_tower_from_trocadero.jpg</a:t>
            </a:r>
            <a:endParaRPr lang="cs-CZ" sz="1600" dirty="0" smtClean="0"/>
          </a:p>
          <a:p>
            <a:r>
              <a:rPr lang="cs-CZ" sz="1600" dirty="0" smtClean="0"/>
              <a:t>Budova Expo58: </a:t>
            </a:r>
            <a:r>
              <a:rPr lang="cs-CZ" sz="1600" dirty="0" smtClean="0">
                <a:hlinkClick r:id="rId9"/>
              </a:rPr>
              <a:t>http://commons.wikimedia.org/wiki/File:Expo_58_-_restaurace_Praha_-_Letenské_sady.jpg</a:t>
            </a:r>
            <a:endParaRPr lang="cs-CZ" sz="1600" dirty="0" smtClean="0"/>
          </a:p>
          <a:p>
            <a:r>
              <a:rPr lang="cs-CZ" sz="1600" dirty="0" err="1" smtClean="0"/>
              <a:t>Atomium</a:t>
            </a:r>
            <a:r>
              <a:rPr lang="cs-CZ" sz="1600" dirty="0" smtClean="0"/>
              <a:t>: </a:t>
            </a:r>
            <a:r>
              <a:rPr lang="cs-CZ" sz="1600" dirty="0" smtClean="0">
                <a:hlinkClick r:id="rId10"/>
              </a:rPr>
              <a:t>www.</a:t>
            </a:r>
            <a:r>
              <a:rPr lang="cs-CZ" sz="1600" dirty="0" err="1" smtClean="0">
                <a:hlinkClick r:id="rId10"/>
              </a:rPr>
              <a:t>picture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newsletter.com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atomium</a:t>
            </a:r>
            <a:endParaRPr lang="cs-CZ" sz="1600" dirty="0" smtClean="0"/>
          </a:p>
          <a:p>
            <a:r>
              <a:rPr lang="cs-CZ" sz="1600" dirty="0" smtClean="0"/>
              <a:t>Mapa: </a:t>
            </a:r>
            <a:r>
              <a:rPr lang="cs-CZ" sz="1600" smtClean="0"/>
              <a:t>maps.google.cz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</TotalTime>
  <Words>554</Words>
  <Application>Microsoft Office PowerPoint</Application>
  <PresentationFormat>Předvádění na obrazovce (4:3)</PresentationFormat>
  <Paragraphs>126</Paragraphs>
  <Slides>14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Atomy a ionty</vt:lpstr>
      <vt:lpstr>Svět kolem nás tvoří hmota </vt:lpstr>
      <vt:lpstr>Atomy</vt:lpstr>
      <vt:lpstr>Atomy</vt:lpstr>
      <vt:lpstr>Atomy různých prvků</vt:lpstr>
      <vt:lpstr>Ionty</vt:lpstr>
      <vt:lpstr>Vyrážíme z Ústí do Bruselu</vt:lpstr>
      <vt:lpstr>Světová výstava Expo1958 v Bruselu</vt:lpstr>
      <vt:lpstr>Atomium</vt:lpstr>
      <vt:lpstr>Atomium</vt:lpstr>
      <vt:lpstr>Atomium</vt:lpstr>
      <vt:lpstr>Seznam použitých obrázků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Elektrostatika</dc:title>
  <dc:creator>Petr Zimmermann</dc:creator>
  <cp:lastModifiedBy> </cp:lastModifiedBy>
  <cp:revision>93</cp:revision>
  <dcterms:created xsi:type="dcterms:W3CDTF">2012-11-03T12:17:44Z</dcterms:created>
  <dcterms:modified xsi:type="dcterms:W3CDTF">2013-09-04T06:33:02Z</dcterms:modified>
</cp:coreProperties>
</file>