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0" r:id="rId2"/>
    <p:sldId id="263" r:id="rId3"/>
    <p:sldId id="256" r:id="rId4"/>
    <p:sldId id="257" r:id="rId5"/>
    <p:sldId id="261" r:id="rId6"/>
    <p:sldId id="258" r:id="rId7"/>
    <p:sldId id="262" r:id="rId8"/>
    <p:sldId id="259"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25C558-F161-42CF-AF59-F46C9E343028}" type="datetimeFigureOut">
              <a:rPr lang="cs-CZ" smtClean="0"/>
              <a:t>4.9.2013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525D141-57D0-421F-B9DB-9301FDE2F5FD}" type="slidenum">
              <a:rPr lang="cs-CZ" smtClean="0"/>
              <a:t>‹#›</a:t>
            </a:fld>
            <a:endParaRPr lang="cs-CZ"/>
          </a:p>
        </p:txBody>
      </p:sp>
    </p:spTree>
    <p:extLst>
      <p:ext uri="{BB962C8B-B14F-4D97-AF65-F5344CB8AC3E}">
        <p14:creationId xmlns:p14="http://schemas.microsoft.com/office/powerpoint/2010/main" val="3896081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8</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4.9.2013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4.9.2013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4.9.2013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4.9.2013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4.9.2013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4.9.2013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709214591"/>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VY_32_INOVACE_08A_01_Kótované</a:t>
                      </a:r>
                      <a:r>
                        <a:rPr lang="cs-CZ" sz="1800" b="1" kern="1200" baseline="0" dirty="0" smtClean="0">
                          <a:solidFill>
                            <a:srgbClr val="2C3036"/>
                          </a:solidFill>
                          <a:latin typeface="Calibri" pitchFamily="34" charset="0"/>
                          <a:ea typeface="+mn-ea"/>
                          <a:cs typeface="+mn-cs"/>
                        </a:rPr>
                        <a:t> promítání – Průmět bodu</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8.4.2013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83256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vysvětlení a procvičení principu promítání bodu do průmětny v kótovaném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Je vhodné, aby učitel celou situaci také modeloval v promítacím koutě.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řešenému příkladu, kde je využita výše vysvětlená látka. Učitel konstrukci slovně popisuje a vysvětluje. Studenti příklad rýsují do sešitu.</a:t>
            </a: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35837789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Kótované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PRŮMĚT BODU</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Princip průmětu bodu</a:t>
            </a:r>
            <a:endParaRPr lang="cs-CZ" dirty="0"/>
          </a:p>
        </p:txBody>
      </p:sp>
      <p:sp>
        <p:nvSpPr>
          <p:cNvPr id="3" name="Zástupný symbol pro obsah 2"/>
          <p:cNvSpPr>
            <a:spLocks noGrp="1"/>
          </p:cNvSpPr>
          <p:nvPr>
            <p:ph sz="half" idx="1"/>
          </p:nvPr>
        </p:nvSpPr>
        <p:spPr>
          <a:ln>
            <a:noFill/>
            <a:prstDash val="dash"/>
          </a:ln>
        </p:spPr>
        <p:txBody>
          <a:bodyPr/>
          <a:lstStyle/>
          <a:p>
            <a:endParaRPr lang="cs-CZ" dirty="0"/>
          </a:p>
        </p:txBody>
      </p:sp>
      <p:sp>
        <p:nvSpPr>
          <p:cNvPr id="4" name="Zástupný symbol pro obsah 3"/>
          <p:cNvSpPr>
            <a:spLocks noGrp="1"/>
          </p:cNvSpPr>
          <p:nvPr>
            <p:ph sz="half" idx="2"/>
          </p:nvPr>
        </p:nvSpPr>
        <p:spPr>
          <a:xfrm>
            <a:off x="4648200" y="1600200"/>
            <a:ext cx="4172272" cy="4525963"/>
          </a:xfrm>
        </p:spPr>
        <p:txBody>
          <a:bodyPr>
            <a:normAutofit/>
          </a:bodyPr>
          <a:lstStyle/>
          <a:p>
            <a:r>
              <a:rPr lang="cs-CZ" sz="2400" i="1" dirty="0" smtClean="0">
                <a:sym typeface="Symbol"/>
              </a:rPr>
              <a:t></a:t>
            </a:r>
            <a:r>
              <a:rPr lang="cs-CZ" sz="2400" dirty="0" smtClean="0">
                <a:sym typeface="Symbol"/>
              </a:rPr>
              <a:t> … průmětna</a:t>
            </a:r>
          </a:p>
          <a:p>
            <a:r>
              <a:rPr lang="cs-CZ" sz="2400" i="1" dirty="0" smtClean="0">
                <a:sym typeface="Symbol"/>
              </a:rPr>
              <a:t>a</a:t>
            </a:r>
            <a:r>
              <a:rPr lang="cs-CZ" sz="2400" dirty="0" smtClean="0">
                <a:sym typeface="Symbol"/>
              </a:rPr>
              <a:t> … promítací přímka bodu </a:t>
            </a:r>
            <a:r>
              <a:rPr lang="cs-CZ" sz="2400" i="1" dirty="0" smtClean="0">
                <a:sym typeface="Symbol"/>
              </a:rPr>
              <a:t>A</a:t>
            </a:r>
          </a:p>
          <a:p>
            <a:r>
              <a:rPr lang="cs-CZ" sz="2400" i="1" dirty="0" smtClean="0">
                <a:sym typeface="Symbol"/>
              </a:rPr>
              <a:t>z</a:t>
            </a:r>
            <a:r>
              <a:rPr lang="cs-CZ" sz="2400" i="1" baseline="-25000" dirty="0" smtClean="0">
                <a:sym typeface="Symbol"/>
              </a:rPr>
              <a:t>A</a:t>
            </a:r>
            <a:r>
              <a:rPr lang="cs-CZ" sz="2400" dirty="0" smtClean="0">
                <a:sym typeface="Symbol"/>
              </a:rPr>
              <a:t> … kóta bodu </a:t>
            </a:r>
            <a:r>
              <a:rPr lang="cs-CZ" sz="2400" i="1" dirty="0" smtClean="0">
                <a:sym typeface="Symbol"/>
              </a:rPr>
              <a:t>A</a:t>
            </a:r>
          </a:p>
          <a:p>
            <a:r>
              <a:rPr lang="cs-CZ" sz="2400" i="1" dirty="0" smtClean="0">
                <a:sym typeface="Symbol"/>
              </a:rPr>
              <a:t>A</a:t>
            </a:r>
            <a:r>
              <a:rPr lang="cs-CZ" sz="2400" i="1" baseline="-25000" dirty="0" smtClean="0">
                <a:sym typeface="Symbol"/>
              </a:rPr>
              <a:t>1</a:t>
            </a:r>
            <a:r>
              <a:rPr lang="cs-CZ" sz="2400" dirty="0" smtClean="0">
                <a:sym typeface="Symbol"/>
              </a:rPr>
              <a:t> … průmět bodu </a:t>
            </a:r>
            <a:r>
              <a:rPr lang="cs-CZ" sz="2400" i="1" dirty="0" smtClean="0">
                <a:sym typeface="Symbol"/>
              </a:rPr>
              <a:t>A</a:t>
            </a:r>
            <a:endParaRPr lang="cs-CZ" sz="2400" i="1" dirty="0"/>
          </a:p>
        </p:txBody>
      </p:sp>
      <p:sp>
        <p:nvSpPr>
          <p:cNvPr id="5" name="Kosoúhelník 4"/>
          <p:cNvSpPr/>
          <p:nvPr/>
        </p:nvSpPr>
        <p:spPr>
          <a:xfrm>
            <a:off x="971600" y="4149080"/>
            <a:ext cx="2952328" cy="864096"/>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7" name="Přímá spojnice 6"/>
          <p:cNvCxnSpPr/>
          <p:nvPr/>
        </p:nvCxnSpPr>
        <p:spPr>
          <a:xfrm>
            <a:off x="2578635" y="2492896"/>
            <a:ext cx="0" cy="2880320"/>
          </a:xfrm>
          <a:prstGeom prst="line">
            <a:avLst/>
          </a:prstGeom>
          <a:ln w="12700">
            <a:prstDash val="dash"/>
          </a:ln>
        </p:spPr>
        <p:style>
          <a:lnRef idx="1">
            <a:schemeClr val="dk1"/>
          </a:lnRef>
          <a:fillRef idx="0">
            <a:schemeClr val="dk1"/>
          </a:fillRef>
          <a:effectRef idx="0">
            <a:schemeClr val="dk1"/>
          </a:effectRef>
          <a:fontRef idx="minor">
            <a:schemeClr val="tx1"/>
          </a:fontRef>
        </p:style>
      </p:cxnSp>
      <p:sp>
        <p:nvSpPr>
          <p:cNvPr id="10" name="Ovál 9"/>
          <p:cNvSpPr/>
          <p:nvPr/>
        </p:nvSpPr>
        <p:spPr>
          <a:xfrm>
            <a:off x="2555776" y="314096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1" name="Ovál 10"/>
          <p:cNvSpPr/>
          <p:nvPr/>
        </p:nvSpPr>
        <p:spPr>
          <a:xfrm>
            <a:off x="2555776" y="465313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2" name="Levá složená závorka 11"/>
          <p:cNvSpPr/>
          <p:nvPr/>
        </p:nvSpPr>
        <p:spPr>
          <a:xfrm>
            <a:off x="2447764" y="3163827"/>
            <a:ext cx="130871" cy="1512168"/>
          </a:xfrm>
          <a:prstGeom prst="lef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13" name="TextovéPole 12"/>
          <p:cNvSpPr txBox="1"/>
          <p:nvPr/>
        </p:nvSpPr>
        <p:spPr>
          <a:xfrm>
            <a:off x="1130602" y="4673798"/>
            <a:ext cx="288032" cy="369332"/>
          </a:xfrm>
          <a:prstGeom prst="rect">
            <a:avLst/>
          </a:prstGeom>
          <a:noFill/>
        </p:spPr>
        <p:txBody>
          <a:bodyPr wrap="square" rtlCol="0">
            <a:spAutoFit/>
          </a:bodyPr>
          <a:lstStyle/>
          <a:p>
            <a:r>
              <a:rPr lang="cs-CZ" dirty="0" smtClean="0">
                <a:sym typeface="Symbol"/>
              </a:rPr>
              <a:t></a:t>
            </a:r>
            <a:endParaRPr lang="cs-CZ" dirty="0"/>
          </a:p>
        </p:txBody>
      </p:sp>
      <p:sp>
        <p:nvSpPr>
          <p:cNvPr id="14" name="TextovéPole 13"/>
          <p:cNvSpPr txBox="1"/>
          <p:nvPr/>
        </p:nvSpPr>
        <p:spPr>
          <a:xfrm>
            <a:off x="2543778" y="2308230"/>
            <a:ext cx="288032" cy="369332"/>
          </a:xfrm>
          <a:prstGeom prst="rect">
            <a:avLst/>
          </a:prstGeom>
          <a:noFill/>
        </p:spPr>
        <p:txBody>
          <a:bodyPr wrap="square" rtlCol="0">
            <a:spAutoFit/>
          </a:bodyPr>
          <a:lstStyle/>
          <a:p>
            <a:r>
              <a:rPr lang="cs-CZ" dirty="0" smtClean="0"/>
              <a:t>a</a:t>
            </a:r>
            <a:endParaRPr lang="cs-CZ" dirty="0"/>
          </a:p>
        </p:txBody>
      </p:sp>
      <p:sp>
        <p:nvSpPr>
          <p:cNvPr id="15" name="TextovéPole 14"/>
          <p:cNvSpPr txBox="1"/>
          <p:nvPr/>
        </p:nvSpPr>
        <p:spPr>
          <a:xfrm>
            <a:off x="2578635" y="2956302"/>
            <a:ext cx="317716" cy="369332"/>
          </a:xfrm>
          <a:prstGeom prst="rect">
            <a:avLst/>
          </a:prstGeom>
          <a:noFill/>
        </p:spPr>
        <p:txBody>
          <a:bodyPr wrap="none" rtlCol="0">
            <a:spAutoFit/>
          </a:bodyPr>
          <a:lstStyle/>
          <a:p>
            <a:r>
              <a:rPr lang="cs-CZ" dirty="0" smtClean="0"/>
              <a:t>A</a:t>
            </a:r>
            <a:endParaRPr lang="cs-CZ" dirty="0"/>
          </a:p>
        </p:txBody>
      </p:sp>
      <p:sp>
        <p:nvSpPr>
          <p:cNvPr id="16" name="TextovéPole 15"/>
          <p:cNvSpPr txBox="1"/>
          <p:nvPr/>
        </p:nvSpPr>
        <p:spPr>
          <a:xfrm>
            <a:off x="2585849" y="4468470"/>
            <a:ext cx="868398" cy="369332"/>
          </a:xfrm>
          <a:prstGeom prst="rect">
            <a:avLst/>
          </a:prstGeom>
          <a:noFill/>
        </p:spPr>
        <p:txBody>
          <a:bodyPr wrap="square" rtlCol="0">
            <a:spAutoFit/>
          </a:bodyPr>
          <a:lstStyle/>
          <a:p>
            <a:r>
              <a:rPr lang="cs-CZ" dirty="0" smtClean="0"/>
              <a:t>A</a:t>
            </a:r>
            <a:r>
              <a:rPr lang="cs-CZ" baseline="-25000" dirty="0" smtClean="0"/>
              <a:t>1</a:t>
            </a:r>
            <a:r>
              <a:rPr lang="cs-CZ" dirty="0" smtClean="0"/>
              <a:t>(</a:t>
            </a:r>
            <a:r>
              <a:rPr lang="cs-CZ" dirty="0" err="1" smtClean="0"/>
              <a:t>z</a:t>
            </a:r>
            <a:r>
              <a:rPr lang="cs-CZ" baseline="-25000" dirty="0" err="1" smtClean="0"/>
              <a:t>A</a:t>
            </a:r>
            <a:r>
              <a:rPr lang="cs-CZ" dirty="0" smtClean="0"/>
              <a:t>)</a:t>
            </a:r>
            <a:endParaRPr lang="cs-CZ" dirty="0"/>
          </a:p>
        </p:txBody>
      </p:sp>
      <p:sp>
        <p:nvSpPr>
          <p:cNvPr id="17" name="TextovéPole 16"/>
          <p:cNvSpPr txBox="1"/>
          <p:nvPr/>
        </p:nvSpPr>
        <p:spPr>
          <a:xfrm>
            <a:off x="2146587" y="3735245"/>
            <a:ext cx="432048" cy="369332"/>
          </a:xfrm>
          <a:prstGeom prst="rect">
            <a:avLst/>
          </a:prstGeom>
          <a:noFill/>
        </p:spPr>
        <p:txBody>
          <a:bodyPr wrap="square" rtlCol="0">
            <a:spAutoFit/>
          </a:bodyPr>
          <a:lstStyle/>
          <a:p>
            <a:r>
              <a:rPr lang="cs-CZ" dirty="0" smtClean="0"/>
              <a:t>z</a:t>
            </a:r>
            <a:r>
              <a:rPr lang="cs-CZ" baseline="-25000" dirty="0" smtClean="0"/>
              <a:t>A</a:t>
            </a:r>
            <a:endParaRPr lang="cs-CZ" dirty="0"/>
          </a:p>
        </p:txBody>
      </p: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up)">
                                      <p:cBhvr>
                                        <p:cTn id="26" dur="500"/>
                                        <p:tgtEl>
                                          <p:spTgt spid="7"/>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par>
                                <p:cTn id="30" presetID="10" presetClass="entr" presetSubtype="0" fill="hold" nodeType="with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fade">
                                      <p:cBhvr>
                                        <p:cTn id="32" dur="500"/>
                                        <p:tgtEl>
                                          <p:spTgt spid="4">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7"/>
                                        </p:tgtEl>
                                        <p:attrNameLst>
                                          <p:attrName>style.visibility</p:attrName>
                                        </p:attrNameLst>
                                      </p:cBhvr>
                                      <p:to>
                                        <p:strVal val="visible"/>
                                      </p:to>
                                    </p:set>
                                    <p:animEffect transition="in" filter="fade">
                                      <p:cBhvr>
                                        <p:cTn id="45" dur="500"/>
                                        <p:tgtEl>
                                          <p:spTgt spid="17"/>
                                        </p:tgtEl>
                                      </p:cBhvr>
                                    </p:animEffect>
                                  </p:childTnLst>
                                </p:cTn>
                              </p:par>
                              <p:par>
                                <p:cTn id="46" presetID="10" presetClass="entr" presetSubtype="0" fill="hold" nodeType="withEffect">
                                  <p:stCondLst>
                                    <p:cond delay="0"/>
                                  </p:stCondLst>
                                  <p:childTnLst>
                                    <p:set>
                                      <p:cBhvr>
                                        <p:cTn id="47" dur="1" fill="hold">
                                          <p:stCondLst>
                                            <p:cond delay="0"/>
                                          </p:stCondLst>
                                        </p:cTn>
                                        <p:tgtEl>
                                          <p:spTgt spid="4">
                                            <p:txEl>
                                              <p:pRg st="2" end="2"/>
                                            </p:txEl>
                                          </p:spTgt>
                                        </p:tgtEl>
                                        <p:attrNameLst>
                                          <p:attrName>style.visibility</p:attrName>
                                        </p:attrNameLst>
                                      </p:cBhvr>
                                      <p:to>
                                        <p:strVal val="visible"/>
                                      </p:to>
                                    </p:set>
                                    <p:animEffect transition="in" filter="fade">
                                      <p:cBhvr>
                                        <p:cTn id="48" dur="500"/>
                                        <p:tgtEl>
                                          <p:spTgt spid="4">
                                            <p:txEl>
                                              <p:pRg st="2" end="2"/>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fade">
                                      <p:cBhvr>
                                        <p:cTn id="53" dur="500"/>
                                        <p:tgtEl>
                                          <p:spTgt spid="16"/>
                                        </p:tgtEl>
                                      </p:cBhvr>
                                    </p:animEffect>
                                  </p:childTnLst>
                                </p:cTn>
                              </p:par>
                              <p:par>
                                <p:cTn id="54" presetID="10" presetClass="entr" presetSubtype="0" fill="hold" nodeType="withEffect">
                                  <p:stCondLst>
                                    <p:cond delay="0"/>
                                  </p:stCondLst>
                                  <p:childTnLst>
                                    <p:set>
                                      <p:cBhvr>
                                        <p:cTn id="55" dur="1" fill="hold">
                                          <p:stCondLst>
                                            <p:cond delay="0"/>
                                          </p:stCondLst>
                                        </p:cTn>
                                        <p:tgtEl>
                                          <p:spTgt spid="4">
                                            <p:txEl>
                                              <p:pRg st="3" end="3"/>
                                            </p:txEl>
                                          </p:spTgt>
                                        </p:tgtEl>
                                        <p:attrNameLst>
                                          <p:attrName>style.visibility</p:attrName>
                                        </p:attrNameLst>
                                      </p:cBhvr>
                                      <p:to>
                                        <p:strVal val="visible"/>
                                      </p:to>
                                    </p:set>
                                    <p:animEffect transition="in" filter="fade">
                                      <p:cBhvr>
                                        <p:cTn id="56"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1" grpId="0" animBg="1"/>
      <p:bldP spid="12" grpId="0" animBg="1"/>
      <p:bldP spid="13" grpId="0"/>
      <p:bldP spid="14" grpId="0"/>
      <p:bldP spid="15" grpId="0"/>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Je-li kóta bodu kladné číslo, leží bod nad průmětnou.</a:t>
            </a:r>
          </a:p>
          <a:p>
            <a:r>
              <a:rPr lang="cs-CZ" dirty="0" smtClean="0"/>
              <a:t>Je-li kóta bodu záporné číslo, leží bod pod průmětnou.</a:t>
            </a:r>
            <a:endParaRPr lang="cs-CZ" dirty="0"/>
          </a:p>
        </p:txBody>
      </p:sp>
    </p:spTree>
    <p:extLst>
      <p:ext uri="{BB962C8B-B14F-4D97-AF65-F5344CB8AC3E}">
        <p14:creationId xmlns:p14="http://schemas.microsoft.com/office/powerpoint/2010/main" val="3380697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Zobrazení bodů</a:t>
            </a:r>
            <a:endParaRPr lang="cs-CZ" dirty="0"/>
          </a:p>
        </p:txBody>
      </p:sp>
      <p:sp>
        <p:nvSpPr>
          <p:cNvPr id="3" name="Zástupný symbol pro obsah 2"/>
          <p:cNvSpPr>
            <a:spLocks noGrp="1"/>
          </p:cNvSpPr>
          <p:nvPr>
            <p:ph idx="1"/>
          </p:nvPr>
        </p:nvSpPr>
        <p:spPr/>
        <p:txBody>
          <a:bodyPr>
            <a:normAutofit/>
          </a:bodyPr>
          <a:lstStyle/>
          <a:p>
            <a:pPr marL="0" indent="0">
              <a:buNone/>
            </a:pPr>
            <a:r>
              <a:rPr lang="cs-CZ" sz="2800" dirty="0" smtClean="0"/>
              <a:t>Zobrazte body </a:t>
            </a:r>
            <a:r>
              <a:rPr lang="cs-CZ" sz="2800" i="1" dirty="0" smtClean="0"/>
              <a:t>A</a:t>
            </a:r>
            <a:r>
              <a:rPr lang="cs-CZ" sz="2800" dirty="0" smtClean="0"/>
              <a:t>[2; 3; 3] a </a:t>
            </a:r>
            <a:r>
              <a:rPr lang="cs-CZ" sz="2800" i="1" dirty="0" smtClean="0"/>
              <a:t>B</a:t>
            </a:r>
            <a:r>
              <a:rPr lang="cs-CZ" sz="2800" dirty="0" smtClean="0"/>
              <a:t>[5; 4; -2].</a:t>
            </a:r>
            <a:endParaRPr lang="cs-CZ" sz="2800" dirty="0"/>
          </a:p>
        </p:txBody>
      </p:sp>
      <p:cxnSp>
        <p:nvCxnSpPr>
          <p:cNvPr id="7" name="Přímá spojnice se šipkou 6"/>
          <p:cNvCxnSpPr/>
          <p:nvPr/>
        </p:nvCxnSpPr>
        <p:spPr>
          <a:xfrm>
            <a:off x="1043608" y="2564904"/>
            <a:ext cx="5976664" cy="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9" name="Přímá spojnice se šipkou 8"/>
          <p:cNvCxnSpPr/>
          <p:nvPr/>
        </p:nvCxnSpPr>
        <p:spPr>
          <a:xfrm>
            <a:off x="1403648" y="2276872"/>
            <a:ext cx="0" cy="360040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11" name="Přímá spojnice 10"/>
          <p:cNvCxnSpPr/>
          <p:nvPr/>
        </p:nvCxnSpPr>
        <p:spPr>
          <a:xfrm>
            <a:off x="1835696"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3" name="Přímá spojnice 12"/>
          <p:cNvCxnSpPr/>
          <p:nvPr/>
        </p:nvCxnSpPr>
        <p:spPr>
          <a:xfrm>
            <a:off x="2267744" y="2492896"/>
            <a:ext cx="0" cy="144016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4" name="Přímá spojnice 13"/>
          <p:cNvCxnSpPr/>
          <p:nvPr/>
        </p:nvCxnSpPr>
        <p:spPr>
          <a:xfrm>
            <a:off x="2699792"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5" name="Přímá spojnice 14"/>
          <p:cNvCxnSpPr/>
          <p:nvPr/>
        </p:nvCxnSpPr>
        <p:spPr>
          <a:xfrm>
            <a:off x="3131840" y="2492896"/>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16" name="Přímá spojnice 15"/>
          <p:cNvCxnSpPr/>
          <p:nvPr/>
        </p:nvCxnSpPr>
        <p:spPr>
          <a:xfrm>
            <a:off x="3562506" y="2475845"/>
            <a:ext cx="0" cy="188359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8" name="Přímá spojnice 17"/>
          <p:cNvCxnSpPr/>
          <p:nvPr/>
        </p:nvCxnSpPr>
        <p:spPr>
          <a:xfrm>
            <a:off x="1331640" y="2996952"/>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19" name="Přímá spojnice 18"/>
          <p:cNvCxnSpPr/>
          <p:nvPr/>
        </p:nvCxnSpPr>
        <p:spPr>
          <a:xfrm>
            <a:off x="1331640" y="3429000"/>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20" name="Přímá spojnice 19"/>
          <p:cNvCxnSpPr/>
          <p:nvPr/>
        </p:nvCxnSpPr>
        <p:spPr>
          <a:xfrm>
            <a:off x="1327245" y="3852463"/>
            <a:ext cx="1008112"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1" name="Přímá spojnice 20"/>
          <p:cNvCxnSpPr/>
          <p:nvPr/>
        </p:nvCxnSpPr>
        <p:spPr>
          <a:xfrm>
            <a:off x="1331640" y="4307750"/>
            <a:ext cx="2304256" cy="0"/>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6715055" y="2452246"/>
            <a:ext cx="216024" cy="369332"/>
          </a:xfrm>
          <a:prstGeom prst="rect">
            <a:avLst/>
          </a:prstGeom>
          <a:noFill/>
        </p:spPr>
        <p:txBody>
          <a:bodyPr wrap="square" rtlCol="0">
            <a:spAutoFit/>
          </a:bodyPr>
          <a:lstStyle/>
          <a:p>
            <a:r>
              <a:rPr lang="cs-CZ" dirty="0" smtClean="0"/>
              <a:t>x</a:t>
            </a:r>
            <a:endParaRPr lang="cs-CZ" dirty="0"/>
          </a:p>
        </p:txBody>
      </p:sp>
      <p:sp>
        <p:nvSpPr>
          <p:cNvPr id="5" name="TextovéPole 4"/>
          <p:cNvSpPr txBox="1"/>
          <p:nvPr/>
        </p:nvSpPr>
        <p:spPr>
          <a:xfrm>
            <a:off x="1115616" y="5505943"/>
            <a:ext cx="216024" cy="369332"/>
          </a:xfrm>
          <a:prstGeom prst="rect">
            <a:avLst/>
          </a:prstGeom>
          <a:noFill/>
        </p:spPr>
        <p:txBody>
          <a:bodyPr wrap="square" rtlCol="0">
            <a:spAutoFit/>
          </a:bodyPr>
          <a:lstStyle/>
          <a:p>
            <a:r>
              <a:rPr lang="cs-CZ" dirty="0" smtClean="0"/>
              <a:t>y</a:t>
            </a:r>
            <a:endParaRPr lang="cs-CZ" dirty="0"/>
          </a:p>
        </p:txBody>
      </p:sp>
      <p:sp>
        <p:nvSpPr>
          <p:cNvPr id="6" name="TextovéPole 5"/>
          <p:cNvSpPr txBox="1"/>
          <p:nvPr/>
        </p:nvSpPr>
        <p:spPr>
          <a:xfrm>
            <a:off x="2123728" y="2276872"/>
            <a:ext cx="216024" cy="276999"/>
          </a:xfrm>
          <a:prstGeom prst="rect">
            <a:avLst/>
          </a:prstGeom>
          <a:noFill/>
        </p:spPr>
        <p:txBody>
          <a:bodyPr wrap="square" rtlCol="0">
            <a:spAutoFit/>
          </a:bodyPr>
          <a:lstStyle/>
          <a:p>
            <a:r>
              <a:rPr lang="cs-CZ" sz="1200" dirty="0" smtClean="0"/>
              <a:t>2</a:t>
            </a:r>
            <a:endParaRPr lang="cs-CZ" sz="1200" dirty="0"/>
          </a:p>
        </p:txBody>
      </p:sp>
      <p:sp>
        <p:nvSpPr>
          <p:cNvPr id="10" name="TextovéPole 9"/>
          <p:cNvSpPr txBox="1"/>
          <p:nvPr/>
        </p:nvSpPr>
        <p:spPr>
          <a:xfrm>
            <a:off x="3419872" y="2276872"/>
            <a:ext cx="288032" cy="276999"/>
          </a:xfrm>
          <a:prstGeom prst="rect">
            <a:avLst/>
          </a:prstGeom>
          <a:noFill/>
        </p:spPr>
        <p:txBody>
          <a:bodyPr wrap="square" rtlCol="0">
            <a:spAutoFit/>
          </a:bodyPr>
          <a:lstStyle/>
          <a:p>
            <a:r>
              <a:rPr lang="cs-CZ" sz="1200" dirty="0" smtClean="0"/>
              <a:t>5</a:t>
            </a:r>
            <a:endParaRPr lang="cs-CZ" sz="1200" dirty="0"/>
          </a:p>
        </p:txBody>
      </p:sp>
      <p:sp>
        <p:nvSpPr>
          <p:cNvPr id="12" name="TextovéPole 11"/>
          <p:cNvSpPr txBox="1"/>
          <p:nvPr/>
        </p:nvSpPr>
        <p:spPr>
          <a:xfrm>
            <a:off x="1115616" y="3722548"/>
            <a:ext cx="263214" cy="276999"/>
          </a:xfrm>
          <a:prstGeom prst="rect">
            <a:avLst/>
          </a:prstGeom>
          <a:noFill/>
        </p:spPr>
        <p:txBody>
          <a:bodyPr wrap="none" rtlCol="0">
            <a:spAutoFit/>
          </a:bodyPr>
          <a:lstStyle/>
          <a:p>
            <a:r>
              <a:rPr lang="cs-CZ" sz="1200" dirty="0" smtClean="0"/>
              <a:t>3</a:t>
            </a:r>
            <a:endParaRPr lang="cs-CZ" sz="1200" dirty="0"/>
          </a:p>
        </p:txBody>
      </p:sp>
      <p:sp>
        <p:nvSpPr>
          <p:cNvPr id="22" name="TextovéPole 21"/>
          <p:cNvSpPr txBox="1"/>
          <p:nvPr/>
        </p:nvSpPr>
        <p:spPr>
          <a:xfrm>
            <a:off x="1110400" y="4154595"/>
            <a:ext cx="263214" cy="276999"/>
          </a:xfrm>
          <a:prstGeom prst="rect">
            <a:avLst/>
          </a:prstGeom>
          <a:noFill/>
        </p:spPr>
        <p:txBody>
          <a:bodyPr wrap="none" rtlCol="0">
            <a:spAutoFit/>
          </a:bodyPr>
          <a:lstStyle/>
          <a:p>
            <a:r>
              <a:rPr lang="cs-CZ" sz="1200" dirty="0"/>
              <a:t>4</a:t>
            </a:r>
          </a:p>
        </p:txBody>
      </p:sp>
      <p:sp>
        <p:nvSpPr>
          <p:cNvPr id="17" name="Ovál 16"/>
          <p:cNvSpPr/>
          <p:nvPr/>
        </p:nvSpPr>
        <p:spPr>
          <a:xfrm>
            <a:off x="2240026" y="382960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3" name="Ovál 22"/>
          <p:cNvSpPr/>
          <p:nvPr/>
        </p:nvSpPr>
        <p:spPr>
          <a:xfrm>
            <a:off x="3545171" y="428524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4" name="TextovéPole 23"/>
          <p:cNvSpPr txBox="1"/>
          <p:nvPr/>
        </p:nvSpPr>
        <p:spPr>
          <a:xfrm>
            <a:off x="2294747" y="3699241"/>
            <a:ext cx="720080" cy="369332"/>
          </a:xfrm>
          <a:prstGeom prst="rect">
            <a:avLst/>
          </a:prstGeom>
          <a:noFill/>
        </p:spPr>
        <p:txBody>
          <a:bodyPr wrap="square" rtlCol="0">
            <a:spAutoFit/>
          </a:bodyPr>
          <a:lstStyle/>
          <a:p>
            <a:r>
              <a:rPr lang="cs-CZ" dirty="0" smtClean="0"/>
              <a:t>A</a:t>
            </a:r>
            <a:r>
              <a:rPr lang="cs-CZ" baseline="-25000" dirty="0" smtClean="0"/>
              <a:t>1</a:t>
            </a:r>
            <a:r>
              <a:rPr lang="cs-CZ" dirty="0" smtClean="0"/>
              <a:t>(3)</a:t>
            </a:r>
            <a:endParaRPr lang="cs-CZ" dirty="0"/>
          </a:p>
        </p:txBody>
      </p:sp>
      <p:sp>
        <p:nvSpPr>
          <p:cNvPr id="25" name="TextovéPole 24"/>
          <p:cNvSpPr txBox="1"/>
          <p:nvPr/>
        </p:nvSpPr>
        <p:spPr>
          <a:xfrm>
            <a:off x="3563888" y="4100583"/>
            <a:ext cx="792088" cy="369332"/>
          </a:xfrm>
          <a:prstGeom prst="rect">
            <a:avLst/>
          </a:prstGeom>
          <a:noFill/>
        </p:spPr>
        <p:txBody>
          <a:bodyPr wrap="square" rtlCol="0">
            <a:spAutoFit/>
          </a:bodyPr>
          <a:lstStyle/>
          <a:p>
            <a:r>
              <a:rPr lang="cs-CZ" dirty="0" smtClean="0"/>
              <a:t>B</a:t>
            </a:r>
            <a:r>
              <a:rPr lang="cs-CZ" baseline="-25000" dirty="0" smtClean="0"/>
              <a:t>1</a:t>
            </a:r>
            <a:r>
              <a:rPr lang="cs-CZ" dirty="0" smtClean="0"/>
              <a:t>(-2)</a:t>
            </a:r>
            <a:endParaRPr lang="cs-CZ" dirty="0"/>
          </a:p>
        </p:txBody>
      </p:sp>
      <p:sp>
        <p:nvSpPr>
          <p:cNvPr id="27" name="TextovéPole 26"/>
          <p:cNvSpPr txBox="1"/>
          <p:nvPr/>
        </p:nvSpPr>
        <p:spPr>
          <a:xfrm>
            <a:off x="1187624" y="2287905"/>
            <a:ext cx="288032" cy="276999"/>
          </a:xfrm>
          <a:prstGeom prst="rect">
            <a:avLst/>
          </a:prstGeom>
          <a:noFill/>
        </p:spPr>
        <p:txBody>
          <a:bodyPr wrap="square" rtlCol="0">
            <a:spAutoFit/>
          </a:bodyPr>
          <a:lstStyle/>
          <a:p>
            <a:r>
              <a:rPr lang="cs-CZ" sz="1200" dirty="0" smtClean="0"/>
              <a:t>0</a:t>
            </a:r>
            <a:endParaRPr lang="cs-CZ" sz="1200" dirty="0"/>
          </a:p>
        </p:txBody>
      </p:sp>
      <p:cxnSp>
        <p:nvCxnSpPr>
          <p:cNvPr id="28" name="Přímá spojnice 27"/>
          <p:cNvCxnSpPr/>
          <p:nvPr/>
        </p:nvCxnSpPr>
        <p:spPr>
          <a:xfrm>
            <a:off x="3562506" y="2505663"/>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29" name="Přímá spojnice 28"/>
          <p:cNvCxnSpPr/>
          <p:nvPr/>
        </p:nvCxnSpPr>
        <p:spPr>
          <a:xfrm>
            <a:off x="2267406" y="2475845"/>
            <a:ext cx="0" cy="144016"/>
          </a:xfrm>
          <a:prstGeom prst="line">
            <a:avLst/>
          </a:prstGeom>
        </p:spPr>
        <p:style>
          <a:lnRef idx="1">
            <a:schemeClr val="dk1"/>
          </a:lnRef>
          <a:fillRef idx="0">
            <a:schemeClr val="dk1"/>
          </a:fillRef>
          <a:effectRef idx="0">
            <a:schemeClr val="dk1"/>
          </a:effectRef>
          <a:fontRef idx="minor">
            <a:schemeClr val="tx1"/>
          </a:fontRef>
        </p:style>
      </p:cxnSp>
      <p:cxnSp>
        <p:nvCxnSpPr>
          <p:cNvPr id="30" name="Přímá spojnice 29"/>
          <p:cNvCxnSpPr/>
          <p:nvPr/>
        </p:nvCxnSpPr>
        <p:spPr>
          <a:xfrm>
            <a:off x="1331640" y="3852463"/>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31" name="Přímá spojnice 30"/>
          <p:cNvCxnSpPr/>
          <p:nvPr/>
        </p:nvCxnSpPr>
        <p:spPr>
          <a:xfrm>
            <a:off x="1327245" y="4307750"/>
            <a:ext cx="144016"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8395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animEffect transition="in" filter="fade">
                                      <p:cBhvr>
                                        <p:cTn id="25" dur="500"/>
                                        <p:tgtEl>
                                          <p:spTgt spid="29"/>
                                        </p:tgtEl>
                                      </p:cBhvr>
                                    </p:animEffect>
                                  </p:childTnLst>
                                </p:cTn>
                              </p:par>
                              <p:par>
                                <p:cTn id="26" presetID="10" presetClass="entr" presetSubtype="0" fill="hold"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nodeType="withEffect">
                                  <p:stCondLst>
                                    <p:cond delay="0"/>
                                  </p:stCondLst>
                                  <p:childTnLst>
                                    <p:set>
                                      <p:cBhvr>
                                        <p:cTn id="33" dur="1" fill="hold">
                                          <p:stCondLst>
                                            <p:cond delay="0"/>
                                          </p:stCondLst>
                                        </p:cTn>
                                        <p:tgtEl>
                                          <p:spTgt spid="28"/>
                                        </p:tgtEl>
                                        <p:attrNameLst>
                                          <p:attrName>style.visibility</p:attrName>
                                        </p:attrNameLst>
                                      </p:cBhvr>
                                      <p:to>
                                        <p:strVal val="visible"/>
                                      </p:to>
                                    </p:set>
                                    <p:animEffect transition="in" filter="fade">
                                      <p:cBhvr>
                                        <p:cTn id="34" dur="500"/>
                                        <p:tgtEl>
                                          <p:spTgt spid="28"/>
                                        </p:tgtEl>
                                      </p:cBhvr>
                                    </p:animEffect>
                                  </p:childTnLst>
                                </p:cTn>
                              </p:par>
                              <p:par>
                                <p:cTn id="35" presetID="10" presetClass="entr" presetSubtype="0" fill="hold" nodeType="with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par>
                                <p:cTn id="38" presetID="10" presetClass="entr" presetSubtype="0" fill="hold" nodeType="with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500"/>
                                        <p:tgtEl>
                                          <p:spTgt spid="19"/>
                                        </p:tgtEl>
                                      </p:cBhvr>
                                    </p:animEffect>
                                  </p:childTnLst>
                                </p:cTn>
                              </p:par>
                              <p:par>
                                <p:cTn id="41" presetID="10" presetClass="entr" presetSubtype="0" fill="hold" nodeType="with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nodeType="withEffect">
                                  <p:stCondLst>
                                    <p:cond delay="0"/>
                                  </p:stCondLst>
                                  <p:childTnLst>
                                    <p:set>
                                      <p:cBhvr>
                                        <p:cTn id="45" dur="1" fill="hold">
                                          <p:stCondLst>
                                            <p:cond delay="0"/>
                                          </p:stCondLst>
                                        </p:cTn>
                                        <p:tgtEl>
                                          <p:spTgt spid="31"/>
                                        </p:tgtEl>
                                        <p:attrNameLst>
                                          <p:attrName>style.visibility</p:attrName>
                                        </p:attrNameLst>
                                      </p:cBhvr>
                                      <p:to>
                                        <p:strVal val="visible"/>
                                      </p:to>
                                    </p:set>
                                    <p:animEffect transition="in" filter="fade">
                                      <p:cBhvr>
                                        <p:cTn id="46" dur="500"/>
                                        <p:tgtEl>
                                          <p:spTgt spid="31"/>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fade">
                                      <p:cBhvr>
                                        <p:cTn id="51" dur="500"/>
                                        <p:tgtEl>
                                          <p:spTgt spid="6"/>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1" fill="hold" nodeType="clickEffect">
                                  <p:stCondLst>
                                    <p:cond delay="0"/>
                                  </p:stCondLst>
                                  <p:childTnLst>
                                    <p:set>
                                      <p:cBhvr>
                                        <p:cTn id="55" dur="1" fill="hold">
                                          <p:stCondLst>
                                            <p:cond delay="0"/>
                                          </p:stCondLst>
                                        </p:cTn>
                                        <p:tgtEl>
                                          <p:spTgt spid="13"/>
                                        </p:tgtEl>
                                        <p:attrNameLst>
                                          <p:attrName>style.visibility</p:attrName>
                                        </p:attrNameLst>
                                      </p:cBhvr>
                                      <p:to>
                                        <p:strVal val="visible"/>
                                      </p:to>
                                    </p:set>
                                    <p:animEffect transition="in" filter="wipe(up)">
                                      <p:cBhvr>
                                        <p:cTn id="56" dur="500"/>
                                        <p:tgtEl>
                                          <p:spTgt spid="13"/>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12"/>
                                        </p:tgtEl>
                                        <p:attrNameLst>
                                          <p:attrName>style.visibility</p:attrName>
                                        </p:attrNameLst>
                                      </p:cBhvr>
                                      <p:to>
                                        <p:strVal val="visible"/>
                                      </p:to>
                                    </p:set>
                                    <p:animEffect transition="in" filter="fade">
                                      <p:cBhvr>
                                        <p:cTn id="61" dur="500"/>
                                        <p:tgtEl>
                                          <p:spTgt spid="12"/>
                                        </p:tgtEl>
                                      </p:cBhvr>
                                    </p:animEffect>
                                  </p:childTnLst>
                                </p:cTn>
                              </p:par>
                            </p:childTnLst>
                          </p:cTn>
                        </p:par>
                      </p:childTnLst>
                    </p:cTn>
                  </p:par>
                  <p:par>
                    <p:cTn id="62" fill="hold">
                      <p:stCondLst>
                        <p:cond delay="indefinite"/>
                      </p:stCondLst>
                      <p:childTnLst>
                        <p:par>
                          <p:cTn id="63" fill="hold">
                            <p:stCondLst>
                              <p:cond delay="0"/>
                            </p:stCondLst>
                            <p:childTnLst>
                              <p:par>
                                <p:cTn id="64" presetID="22" presetClass="entr" presetSubtype="8" fill="hold" nodeType="clickEffect">
                                  <p:stCondLst>
                                    <p:cond delay="0"/>
                                  </p:stCondLst>
                                  <p:childTnLst>
                                    <p:set>
                                      <p:cBhvr>
                                        <p:cTn id="65" dur="1" fill="hold">
                                          <p:stCondLst>
                                            <p:cond delay="0"/>
                                          </p:stCondLst>
                                        </p:cTn>
                                        <p:tgtEl>
                                          <p:spTgt spid="20"/>
                                        </p:tgtEl>
                                        <p:attrNameLst>
                                          <p:attrName>style.visibility</p:attrName>
                                        </p:attrNameLst>
                                      </p:cBhvr>
                                      <p:to>
                                        <p:strVal val="visible"/>
                                      </p:to>
                                    </p:set>
                                    <p:animEffect transition="in" filter="wipe(left)">
                                      <p:cBhvr>
                                        <p:cTn id="66" dur="500"/>
                                        <p:tgtEl>
                                          <p:spTgt spid="20"/>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fade">
                                      <p:cBhvr>
                                        <p:cTn id="71" dur="500"/>
                                        <p:tgtEl>
                                          <p:spTgt spid="17"/>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24"/>
                                        </p:tgtEl>
                                        <p:attrNameLst>
                                          <p:attrName>style.visibility</p:attrName>
                                        </p:attrNameLst>
                                      </p:cBhvr>
                                      <p:to>
                                        <p:strVal val="visible"/>
                                      </p:to>
                                    </p:set>
                                    <p:animEffect transition="in" filter="fade">
                                      <p:cBhvr>
                                        <p:cTn id="74" dur="500"/>
                                        <p:tgtEl>
                                          <p:spTgt spid="24"/>
                                        </p:tgtEl>
                                      </p:cBhvr>
                                    </p:animEffect>
                                  </p:childTnLst>
                                </p:cTn>
                              </p:par>
                            </p:childTnLst>
                          </p:cTn>
                        </p:par>
                      </p:childTnLst>
                    </p:cTn>
                  </p:par>
                  <p:par>
                    <p:cTn id="75" fill="hold">
                      <p:stCondLst>
                        <p:cond delay="indefinite"/>
                      </p:stCondLst>
                      <p:childTnLst>
                        <p:par>
                          <p:cTn id="76" fill="hold">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10"/>
                                        </p:tgtEl>
                                        <p:attrNameLst>
                                          <p:attrName>style.visibility</p:attrName>
                                        </p:attrNameLst>
                                      </p:cBhvr>
                                      <p:to>
                                        <p:strVal val="visible"/>
                                      </p:to>
                                    </p:set>
                                    <p:animEffect transition="in" filter="fade">
                                      <p:cBhvr>
                                        <p:cTn id="79" dur="500"/>
                                        <p:tgtEl>
                                          <p:spTgt spid="10"/>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1" fill="hold" nodeType="clickEffect">
                                  <p:stCondLst>
                                    <p:cond delay="0"/>
                                  </p:stCondLst>
                                  <p:childTnLst>
                                    <p:set>
                                      <p:cBhvr>
                                        <p:cTn id="83" dur="1" fill="hold">
                                          <p:stCondLst>
                                            <p:cond delay="0"/>
                                          </p:stCondLst>
                                        </p:cTn>
                                        <p:tgtEl>
                                          <p:spTgt spid="16"/>
                                        </p:tgtEl>
                                        <p:attrNameLst>
                                          <p:attrName>style.visibility</p:attrName>
                                        </p:attrNameLst>
                                      </p:cBhvr>
                                      <p:to>
                                        <p:strVal val="visible"/>
                                      </p:to>
                                    </p:set>
                                    <p:animEffect transition="in" filter="wipe(up)">
                                      <p:cBhvr>
                                        <p:cTn id="84" dur="500"/>
                                        <p:tgtEl>
                                          <p:spTgt spid="16"/>
                                        </p:tgtEl>
                                      </p:cBhvr>
                                    </p:animEffec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grpId="0" nodeType="clickEffect">
                                  <p:stCondLst>
                                    <p:cond delay="0"/>
                                  </p:stCondLst>
                                  <p:childTnLst>
                                    <p:set>
                                      <p:cBhvr>
                                        <p:cTn id="88" dur="1" fill="hold">
                                          <p:stCondLst>
                                            <p:cond delay="0"/>
                                          </p:stCondLst>
                                        </p:cTn>
                                        <p:tgtEl>
                                          <p:spTgt spid="22"/>
                                        </p:tgtEl>
                                        <p:attrNameLst>
                                          <p:attrName>style.visibility</p:attrName>
                                        </p:attrNameLst>
                                      </p:cBhvr>
                                      <p:to>
                                        <p:strVal val="visible"/>
                                      </p:to>
                                    </p:set>
                                    <p:animEffect transition="in" filter="fade">
                                      <p:cBhvr>
                                        <p:cTn id="89" dur="500"/>
                                        <p:tgtEl>
                                          <p:spTgt spid="22"/>
                                        </p:tgtEl>
                                      </p:cBhvr>
                                    </p:animEffect>
                                  </p:childTnLst>
                                </p:cTn>
                              </p:par>
                            </p:childTnLst>
                          </p:cTn>
                        </p:par>
                      </p:childTnLst>
                    </p:cTn>
                  </p:par>
                  <p:par>
                    <p:cTn id="90" fill="hold">
                      <p:stCondLst>
                        <p:cond delay="indefinite"/>
                      </p:stCondLst>
                      <p:childTnLst>
                        <p:par>
                          <p:cTn id="91" fill="hold">
                            <p:stCondLst>
                              <p:cond delay="0"/>
                            </p:stCondLst>
                            <p:childTnLst>
                              <p:par>
                                <p:cTn id="92" presetID="22" presetClass="entr" presetSubtype="8" fill="hold" nodeType="clickEffect">
                                  <p:stCondLst>
                                    <p:cond delay="0"/>
                                  </p:stCondLst>
                                  <p:childTnLst>
                                    <p:set>
                                      <p:cBhvr>
                                        <p:cTn id="93" dur="1" fill="hold">
                                          <p:stCondLst>
                                            <p:cond delay="0"/>
                                          </p:stCondLst>
                                        </p:cTn>
                                        <p:tgtEl>
                                          <p:spTgt spid="21"/>
                                        </p:tgtEl>
                                        <p:attrNameLst>
                                          <p:attrName>style.visibility</p:attrName>
                                        </p:attrNameLst>
                                      </p:cBhvr>
                                      <p:to>
                                        <p:strVal val="visible"/>
                                      </p:to>
                                    </p:set>
                                    <p:animEffect transition="in" filter="wipe(left)">
                                      <p:cBhvr>
                                        <p:cTn id="94" dur="500"/>
                                        <p:tgtEl>
                                          <p:spTgt spid="21"/>
                                        </p:tgtEl>
                                      </p:cBhvr>
                                    </p:animEffect>
                                  </p:childTnLst>
                                </p:cTn>
                              </p:par>
                            </p:childTnLst>
                          </p:cTn>
                        </p:par>
                      </p:childTnLst>
                    </p:cTn>
                  </p:par>
                  <p:par>
                    <p:cTn id="95" fill="hold">
                      <p:stCondLst>
                        <p:cond delay="indefinite"/>
                      </p:stCondLst>
                      <p:childTnLst>
                        <p:par>
                          <p:cTn id="96" fill="hold">
                            <p:stCondLst>
                              <p:cond delay="0"/>
                            </p:stCondLst>
                            <p:childTnLst>
                              <p:par>
                                <p:cTn id="97" presetID="10" presetClass="entr" presetSubtype="0" fill="hold" grpId="0" nodeType="clickEffect">
                                  <p:stCondLst>
                                    <p:cond delay="0"/>
                                  </p:stCondLst>
                                  <p:childTnLst>
                                    <p:set>
                                      <p:cBhvr>
                                        <p:cTn id="98" dur="1" fill="hold">
                                          <p:stCondLst>
                                            <p:cond delay="0"/>
                                          </p:stCondLst>
                                        </p:cTn>
                                        <p:tgtEl>
                                          <p:spTgt spid="23"/>
                                        </p:tgtEl>
                                        <p:attrNameLst>
                                          <p:attrName>style.visibility</p:attrName>
                                        </p:attrNameLst>
                                      </p:cBhvr>
                                      <p:to>
                                        <p:strVal val="visible"/>
                                      </p:to>
                                    </p:set>
                                    <p:animEffect transition="in" filter="fade">
                                      <p:cBhvr>
                                        <p:cTn id="99" dur="500"/>
                                        <p:tgtEl>
                                          <p:spTgt spid="23"/>
                                        </p:tgtEl>
                                      </p:cBhvr>
                                    </p:animEffect>
                                  </p:childTnLst>
                                </p:cTn>
                              </p:par>
                              <p:par>
                                <p:cTn id="100" presetID="10" presetClass="entr" presetSubtype="0" fill="hold" grpId="0" nodeType="withEffect">
                                  <p:stCondLst>
                                    <p:cond delay="0"/>
                                  </p:stCondLst>
                                  <p:childTnLst>
                                    <p:set>
                                      <p:cBhvr>
                                        <p:cTn id="101" dur="1" fill="hold">
                                          <p:stCondLst>
                                            <p:cond delay="0"/>
                                          </p:stCondLst>
                                        </p:cTn>
                                        <p:tgtEl>
                                          <p:spTgt spid="25"/>
                                        </p:tgtEl>
                                        <p:attrNameLst>
                                          <p:attrName>style.visibility</p:attrName>
                                        </p:attrNameLst>
                                      </p:cBhvr>
                                      <p:to>
                                        <p:strVal val="visible"/>
                                      </p:to>
                                    </p:set>
                                    <p:animEffect transition="in" filter="fade">
                                      <p:cBhvr>
                                        <p:cTn id="10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10" grpId="0"/>
      <p:bldP spid="12" grpId="0"/>
      <p:bldP spid="22" grpId="0"/>
      <p:bldP spid="17" grpId="0" animBg="1"/>
      <p:bldP spid="23" grpId="0" animBg="1"/>
      <p:bldP spid="24" grpId="0"/>
      <p:bldP spid="25" grpId="0"/>
      <p:bldP spid="2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lstStyle/>
          <a:p>
            <a:pPr marL="0" indent="0">
              <a:buNone/>
            </a:pPr>
            <a:r>
              <a:rPr lang="cs-CZ" dirty="0" smtClean="0"/>
              <a:t>Zobrazte body </a:t>
            </a:r>
            <a:r>
              <a:rPr lang="cs-CZ" i="1" dirty="0" smtClean="0"/>
              <a:t>A</a:t>
            </a:r>
            <a:r>
              <a:rPr lang="cs-CZ" dirty="0" smtClean="0"/>
              <a:t>[4; 2; -5], </a:t>
            </a:r>
            <a:r>
              <a:rPr lang="cs-CZ" i="1" dirty="0" smtClean="0"/>
              <a:t>B</a:t>
            </a:r>
            <a:r>
              <a:rPr lang="cs-CZ" dirty="0" smtClean="0"/>
              <a:t>[6; -3; 2], </a:t>
            </a:r>
            <a:r>
              <a:rPr lang="cs-CZ" i="1" dirty="0" smtClean="0"/>
              <a:t>C</a:t>
            </a:r>
            <a:r>
              <a:rPr lang="cs-CZ" dirty="0" smtClean="0"/>
              <a:t>[-2</a:t>
            </a:r>
            <a:r>
              <a:rPr lang="cs-CZ" dirty="0"/>
              <a:t>; </a:t>
            </a:r>
            <a:r>
              <a:rPr lang="cs-CZ" dirty="0" smtClean="0"/>
              <a:t>4; </a:t>
            </a:r>
            <a:r>
              <a:rPr lang="cs-CZ" dirty="0"/>
              <a:t>3] a </a:t>
            </a:r>
            <a:r>
              <a:rPr lang="cs-CZ" i="1" dirty="0" smtClean="0"/>
              <a:t>D</a:t>
            </a:r>
            <a:r>
              <a:rPr lang="cs-CZ" dirty="0" smtClean="0"/>
              <a:t>[-5</a:t>
            </a:r>
            <a:r>
              <a:rPr lang="cs-CZ" dirty="0"/>
              <a:t>; </a:t>
            </a:r>
            <a:r>
              <a:rPr lang="cs-CZ" dirty="0" smtClean="0"/>
              <a:t>-1; </a:t>
            </a:r>
            <a:r>
              <a:rPr lang="cs-CZ" dirty="0"/>
              <a:t>-2</a:t>
            </a:r>
            <a:r>
              <a:rPr lang="cs-CZ" dirty="0" smtClean="0"/>
              <a:t>].</a:t>
            </a:r>
            <a:endParaRPr lang="cs-CZ" dirty="0"/>
          </a:p>
        </p:txBody>
      </p:sp>
      <p:cxnSp>
        <p:nvCxnSpPr>
          <p:cNvPr id="4" name="Přímá spojnice se šipkou 3"/>
          <p:cNvCxnSpPr/>
          <p:nvPr/>
        </p:nvCxnSpPr>
        <p:spPr>
          <a:xfrm>
            <a:off x="1475656" y="4221088"/>
            <a:ext cx="5976664" cy="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cxnSp>
        <p:nvCxnSpPr>
          <p:cNvPr id="5" name="Přímá spojnice se šipkou 4"/>
          <p:cNvCxnSpPr/>
          <p:nvPr/>
        </p:nvCxnSpPr>
        <p:spPr>
          <a:xfrm>
            <a:off x="4283968" y="2492896"/>
            <a:ext cx="0" cy="3600400"/>
          </a:xfrm>
          <a:prstGeom prst="straightConnector1">
            <a:avLst/>
          </a:prstGeom>
          <a:ln>
            <a:prstDash val="solid"/>
            <a:tailEnd type="arrow"/>
          </a:ln>
        </p:spPr>
        <p:style>
          <a:lnRef idx="1">
            <a:schemeClr val="dk1"/>
          </a:lnRef>
          <a:fillRef idx="0">
            <a:schemeClr val="dk1"/>
          </a:fillRef>
          <a:effectRef idx="0">
            <a:schemeClr val="dk1"/>
          </a:effectRef>
          <a:fontRef idx="minor">
            <a:schemeClr val="tx1"/>
          </a:fontRef>
        </p:style>
      </p:cxnSp>
      <p:sp>
        <p:nvSpPr>
          <p:cNvPr id="6" name="TextovéPole 5"/>
          <p:cNvSpPr txBox="1"/>
          <p:nvPr/>
        </p:nvSpPr>
        <p:spPr>
          <a:xfrm>
            <a:off x="7272871" y="4169883"/>
            <a:ext cx="216024" cy="369332"/>
          </a:xfrm>
          <a:prstGeom prst="rect">
            <a:avLst/>
          </a:prstGeom>
          <a:noFill/>
        </p:spPr>
        <p:txBody>
          <a:bodyPr wrap="square" rtlCol="0">
            <a:spAutoFit/>
          </a:bodyPr>
          <a:lstStyle/>
          <a:p>
            <a:r>
              <a:rPr lang="cs-CZ" dirty="0" smtClean="0"/>
              <a:t>x</a:t>
            </a:r>
            <a:endParaRPr lang="cs-CZ" dirty="0"/>
          </a:p>
        </p:txBody>
      </p:sp>
      <p:sp>
        <p:nvSpPr>
          <p:cNvPr id="7" name="TextovéPole 6"/>
          <p:cNvSpPr txBox="1"/>
          <p:nvPr/>
        </p:nvSpPr>
        <p:spPr>
          <a:xfrm>
            <a:off x="4025471" y="5858242"/>
            <a:ext cx="216024" cy="369332"/>
          </a:xfrm>
          <a:prstGeom prst="rect">
            <a:avLst/>
          </a:prstGeom>
          <a:noFill/>
        </p:spPr>
        <p:txBody>
          <a:bodyPr wrap="square" rtlCol="0">
            <a:spAutoFit/>
          </a:bodyPr>
          <a:lstStyle/>
          <a:p>
            <a:r>
              <a:rPr lang="cs-CZ" dirty="0" smtClean="0"/>
              <a:t>y</a:t>
            </a:r>
            <a:endParaRPr lang="cs-CZ" dirty="0"/>
          </a:p>
        </p:txBody>
      </p:sp>
    </p:spTree>
    <p:extLst>
      <p:ext uri="{BB962C8B-B14F-4D97-AF65-F5344CB8AC3E}">
        <p14:creationId xmlns:p14="http://schemas.microsoft.com/office/powerpoint/2010/main" val="32934358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304966434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TotalTime>
  <Words>325</Words>
  <Application>Microsoft Office PowerPoint</Application>
  <PresentationFormat>Předvádění na obrazovce (4:3)</PresentationFormat>
  <Paragraphs>51</Paragraphs>
  <Slides>8</Slides>
  <Notes>3</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8</vt:i4>
      </vt:variant>
    </vt:vector>
  </HeadingPairs>
  <TitlesOfParts>
    <vt:vector size="12" baseType="lpstr">
      <vt:lpstr>Arial</vt:lpstr>
      <vt:lpstr>Calibri</vt:lpstr>
      <vt:lpstr>Symbol</vt:lpstr>
      <vt:lpstr>Motiv systému Office</vt:lpstr>
      <vt:lpstr>Prezentace aplikace PowerPoint</vt:lpstr>
      <vt:lpstr>ANOTACE</vt:lpstr>
      <vt:lpstr>Kótované promítání</vt:lpstr>
      <vt:lpstr>Princip průmětu bodu</vt:lpstr>
      <vt:lpstr>Prezentace aplikace PowerPoint</vt:lpstr>
      <vt:lpstr>Zobrazení bodů</vt:lpstr>
      <vt:lpstr>Příklad</vt:lpstr>
      <vt:lpstr>Prezentace aplikace PowerPoint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16</cp:revision>
  <dcterms:created xsi:type="dcterms:W3CDTF">2012-07-31T10:12:03Z</dcterms:created>
  <dcterms:modified xsi:type="dcterms:W3CDTF">2013-09-04T06:35:35Z</dcterms:modified>
</cp:coreProperties>
</file>