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61" r:id="rId2"/>
    <p:sldId id="262" r:id="rId3"/>
    <p:sldId id="256" r:id="rId4"/>
    <p:sldId id="257" r:id="rId5"/>
    <p:sldId id="258" r:id="rId6"/>
    <p:sldId id="259" r:id="rId7"/>
    <p:sldId id="263" r:id="rId8"/>
    <p:sldId id="260"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notesViewPr>
    <p:cSldViewPr>
      <p:cViewPr varScale="1">
        <p:scale>
          <a:sx n="105" d="100"/>
          <a:sy n="105" d="100"/>
        </p:scale>
        <p:origin x="-303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12BA314-C4B6-4E66-96C9-3EF36B03D4E9}" type="datetimeFigureOut">
              <a:rPr lang="cs-CZ" smtClean="0"/>
              <a:t>4.9.2013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5509E1-9FAD-4FA7-84B6-94093C1B1B58}" type="slidenum">
              <a:rPr lang="cs-CZ" smtClean="0"/>
              <a:t>‹#›</a:t>
            </a:fld>
            <a:endParaRPr lang="cs-CZ"/>
          </a:p>
        </p:txBody>
      </p:sp>
    </p:spTree>
    <p:extLst>
      <p:ext uri="{BB962C8B-B14F-4D97-AF65-F5344CB8AC3E}">
        <p14:creationId xmlns:p14="http://schemas.microsoft.com/office/powerpoint/2010/main" val="2742397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6343A24-A66D-4EC9-9114-0CD7FC3EA96B}"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E51EBE-FAA9-477A-9341-B7CDC1877EB4}" type="slidenum">
              <a:rPr lang="cs-CZ" smtClean="0"/>
              <a:t>‹#›</a:t>
            </a:fld>
            <a:endParaRPr lang="cs-CZ"/>
          </a:p>
        </p:txBody>
      </p:sp>
    </p:spTree>
    <p:extLst>
      <p:ext uri="{BB962C8B-B14F-4D97-AF65-F5344CB8AC3E}">
        <p14:creationId xmlns:p14="http://schemas.microsoft.com/office/powerpoint/2010/main" val="2921753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435754349"/>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VY_32_INOVACE_08A_02_Kótované</a:t>
                      </a:r>
                      <a:r>
                        <a:rPr lang="cs-CZ" sz="1800" b="1" kern="1200" baseline="0" dirty="0" smtClean="0">
                          <a:solidFill>
                            <a:srgbClr val="2C3036"/>
                          </a:solidFill>
                          <a:latin typeface="Calibri" pitchFamily="34" charset="0"/>
                          <a:ea typeface="+mn-ea"/>
                          <a:cs typeface="+mn-cs"/>
                        </a:rPr>
                        <a:t> promítání – Průmět přímky</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9.4.2013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3161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promítání přímky do průmětny v kótovaném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Ve třetí části jsou vysvětleny pojmy interval a spád přímky.</a:t>
            </a:r>
            <a:endParaRPr lang="cs-CZ" sz="2000" dirty="0" smtClean="0">
              <a:solidFill>
                <a:schemeClr val="tx1"/>
              </a:solidFill>
              <a:latin typeface="Calibri" pitchFamily="34" charset="0"/>
            </a:endParaRP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30134892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Kótované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PRŮMĚT PŘÍMKY</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Princip průmětu přímky</a:t>
            </a:r>
            <a:endParaRPr lang="cs-CZ" dirty="0"/>
          </a:p>
        </p:txBody>
      </p:sp>
      <p:sp>
        <p:nvSpPr>
          <p:cNvPr id="4" name="Zástupný symbol pro obsah 3"/>
          <p:cNvSpPr>
            <a:spLocks noGrp="1"/>
          </p:cNvSpPr>
          <p:nvPr>
            <p:ph sz="half" idx="2"/>
          </p:nvPr>
        </p:nvSpPr>
        <p:spPr>
          <a:xfrm>
            <a:off x="4648200" y="1600201"/>
            <a:ext cx="4038600" cy="3073598"/>
          </a:xfrm>
        </p:spPr>
        <p:txBody>
          <a:bodyPr>
            <a:normAutofit/>
          </a:bodyPr>
          <a:lstStyle/>
          <a:p>
            <a:r>
              <a:rPr lang="cs-CZ" sz="2400" i="1" dirty="0" smtClean="0">
                <a:sym typeface="Symbol"/>
              </a:rPr>
              <a:t></a:t>
            </a:r>
            <a:r>
              <a:rPr lang="cs-CZ" sz="2400" dirty="0" smtClean="0">
                <a:sym typeface="Symbol"/>
              </a:rPr>
              <a:t> … průmětna</a:t>
            </a:r>
          </a:p>
          <a:p>
            <a:r>
              <a:rPr lang="cs-CZ" sz="2400" i="1" dirty="0">
                <a:sym typeface="Symbol"/>
              </a:rPr>
              <a:t></a:t>
            </a:r>
            <a:r>
              <a:rPr lang="cs-CZ" sz="2400" dirty="0" smtClean="0">
                <a:sym typeface="Symbol"/>
              </a:rPr>
              <a:t> … promítací rovina přímky </a:t>
            </a:r>
            <a:r>
              <a:rPr lang="cs-CZ" sz="2400" i="1" dirty="0" smtClean="0">
                <a:sym typeface="Symbol"/>
              </a:rPr>
              <a:t>a</a:t>
            </a:r>
            <a:r>
              <a:rPr lang="cs-CZ" sz="2400" dirty="0" smtClean="0">
                <a:sym typeface="Symbol"/>
              </a:rPr>
              <a:t> (</a:t>
            </a:r>
            <a:r>
              <a:rPr lang="cs-CZ" sz="2400" i="1" dirty="0" smtClean="0">
                <a:sym typeface="Symbol"/>
              </a:rPr>
              <a:t></a:t>
            </a:r>
            <a:r>
              <a:rPr lang="cs-CZ" sz="2400" dirty="0" smtClean="0">
                <a:sym typeface="Symbol"/>
              </a:rPr>
              <a:t></a:t>
            </a:r>
            <a:r>
              <a:rPr lang="cs-CZ" sz="2400" i="1" dirty="0" smtClean="0">
                <a:sym typeface="Symbol"/>
              </a:rPr>
              <a:t></a:t>
            </a:r>
            <a:r>
              <a:rPr lang="cs-CZ" sz="2400" dirty="0" smtClean="0">
                <a:sym typeface="Symbol"/>
              </a:rPr>
              <a:t>)</a:t>
            </a:r>
          </a:p>
          <a:p>
            <a:r>
              <a:rPr lang="cs-CZ" sz="2400" i="1" dirty="0" smtClean="0">
                <a:sym typeface="Symbol"/>
              </a:rPr>
              <a:t>a</a:t>
            </a:r>
            <a:r>
              <a:rPr lang="cs-CZ" sz="2400" i="1" baseline="-25000" dirty="0" smtClean="0">
                <a:sym typeface="Symbol"/>
              </a:rPr>
              <a:t>1</a:t>
            </a:r>
            <a:r>
              <a:rPr lang="cs-CZ" sz="2400" dirty="0" smtClean="0">
                <a:sym typeface="Symbol"/>
              </a:rPr>
              <a:t> … průmět přímky </a:t>
            </a:r>
            <a:r>
              <a:rPr lang="cs-CZ" sz="2400" i="1" dirty="0" smtClean="0">
                <a:sym typeface="Symbol"/>
              </a:rPr>
              <a:t>a</a:t>
            </a:r>
          </a:p>
          <a:p>
            <a:r>
              <a:rPr lang="cs-CZ" sz="2400" i="1" dirty="0" smtClean="0">
                <a:sym typeface="Symbol"/>
              </a:rPr>
              <a:t>P</a:t>
            </a:r>
            <a:r>
              <a:rPr lang="cs-CZ" sz="2400" dirty="0" smtClean="0">
                <a:sym typeface="Symbol"/>
              </a:rPr>
              <a:t> … stopník přímky </a:t>
            </a:r>
            <a:r>
              <a:rPr lang="cs-CZ" sz="2400" i="1" dirty="0" smtClean="0">
                <a:sym typeface="Symbol"/>
              </a:rPr>
              <a:t>a</a:t>
            </a:r>
          </a:p>
        </p:txBody>
      </p:sp>
      <p:sp>
        <p:nvSpPr>
          <p:cNvPr id="5" name="Kosoúhelník 4"/>
          <p:cNvSpPr/>
          <p:nvPr/>
        </p:nvSpPr>
        <p:spPr>
          <a:xfrm>
            <a:off x="755576" y="3871955"/>
            <a:ext cx="3600400" cy="1285238"/>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 name="Přímá spojnice 6"/>
          <p:cNvCxnSpPr>
            <a:endCxn id="11" idx="0"/>
          </p:cNvCxnSpPr>
          <p:nvPr/>
        </p:nvCxnSpPr>
        <p:spPr>
          <a:xfrm>
            <a:off x="2582241" y="3449883"/>
            <a:ext cx="19254" cy="1052688"/>
          </a:xfrm>
          <a:prstGeom prst="line">
            <a:avLst/>
          </a:prstGeom>
          <a:ln w="9525">
            <a:prstDash val="dash"/>
          </a:ln>
        </p:spPr>
        <p:style>
          <a:lnRef idx="1">
            <a:schemeClr val="dk1"/>
          </a:lnRef>
          <a:fillRef idx="0">
            <a:schemeClr val="dk1"/>
          </a:fillRef>
          <a:effectRef idx="0">
            <a:schemeClr val="dk1"/>
          </a:effectRef>
          <a:fontRef idx="minor">
            <a:schemeClr val="tx1"/>
          </a:fontRef>
        </p:style>
      </p:cxnSp>
      <p:sp>
        <p:nvSpPr>
          <p:cNvPr id="10" name="Ovál 9"/>
          <p:cNvSpPr/>
          <p:nvPr/>
        </p:nvSpPr>
        <p:spPr>
          <a:xfrm>
            <a:off x="2562989" y="342900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1" name="Ovál 10"/>
          <p:cNvSpPr/>
          <p:nvPr/>
        </p:nvSpPr>
        <p:spPr>
          <a:xfrm>
            <a:off x="2578635" y="450257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 name="TextovéPole 12"/>
          <p:cNvSpPr txBox="1"/>
          <p:nvPr/>
        </p:nvSpPr>
        <p:spPr>
          <a:xfrm>
            <a:off x="1061571" y="478559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5" name="TextovéPole 14"/>
          <p:cNvSpPr txBox="1"/>
          <p:nvPr/>
        </p:nvSpPr>
        <p:spPr>
          <a:xfrm>
            <a:off x="2552279" y="3145119"/>
            <a:ext cx="317716" cy="369332"/>
          </a:xfrm>
          <a:prstGeom prst="rect">
            <a:avLst/>
          </a:prstGeom>
          <a:noFill/>
        </p:spPr>
        <p:txBody>
          <a:bodyPr wrap="none" rtlCol="0">
            <a:spAutoFit/>
          </a:bodyPr>
          <a:lstStyle/>
          <a:p>
            <a:r>
              <a:rPr lang="cs-CZ" dirty="0" smtClean="0"/>
              <a:t>A</a:t>
            </a:r>
            <a:endParaRPr lang="cs-CZ" dirty="0"/>
          </a:p>
        </p:txBody>
      </p:sp>
      <p:sp>
        <p:nvSpPr>
          <p:cNvPr id="16" name="TextovéPole 15"/>
          <p:cNvSpPr txBox="1"/>
          <p:nvPr/>
        </p:nvSpPr>
        <p:spPr>
          <a:xfrm>
            <a:off x="2462692" y="4471726"/>
            <a:ext cx="868398" cy="369332"/>
          </a:xfrm>
          <a:prstGeom prst="rect">
            <a:avLst/>
          </a:prstGeom>
          <a:noFill/>
        </p:spPr>
        <p:txBody>
          <a:bodyPr wrap="square" rtlCol="0">
            <a:spAutoFit/>
          </a:bodyPr>
          <a:lstStyle/>
          <a:p>
            <a:r>
              <a:rPr lang="cs-CZ" dirty="0" smtClean="0"/>
              <a:t>A</a:t>
            </a:r>
            <a:r>
              <a:rPr lang="cs-CZ" baseline="-25000" dirty="0" smtClean="0"/>
              <a:t>1</a:t>
            </a:r>
            <a:r>
              <a:rPr lang="cs-CZ" dirty="0" smtClean="0"/>
              <a:t>(</a:t>
            </a:r>
            <a:r>
              <a:rPr lang="cs-CZ" dirty="0" err="1" smtClean="0"/>
              <a:t>z</a:t>
            </a:r>
            <a:r>
              <a:rPr lang="cs-CZ" baseline="-25000" dirty="0" err="1" smtClean="0"/>
              <a:t>A</a:t>
            </a:r>
            <a:r>
              <a:rPr lang="cs-CZ" dirty="0" smtClean="0"/>
              <a:t>)</a:t>
            </a:r>
            <a:endParaRPr lang="cs-CZ" dirty="0"/>
          </a:p>
        </p:txBody>
      </p:sp>
      <p:cxnSp>
        <p:nvCxnSpPr>
          <p:cNvPr id="8" name="Přímá spojnice 7"/>
          <p:cNvCxnSpPr/>
          <p:nvPr/>
        </p:nvCxnSpPr>
        <p:spPr>
          <a:xfrm>
            <a:off x="1429957" y="2361479"/>
            <a:ext cx="2035613" cy="1944216"/>
          </a:xfrm>
          <a:prstGeom prst="line">
            <a:avLst/>
          </a:prstGeom>
          <a:ln w="12700"/>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a:off x="3465569" y="4297487"/>
            <a:ext cx="276892" cy="281503"/>
          </a:xfrm>
          <a:prstGeom prst="line">
            <a:avLst/>
          </a:prstGeom>
          <a:ln w="12700">
            <a:solidFill>
              <a:schemeClr val="tx1"/>
            </a:solidFill>
            <a:prstDash val="dash"/>
          </a:ln>
        </p:spPr>
        <p:style>
          <a:lnRef idx="1">
            <a:schemeClr val="dk1"/>
          </a:lnRef>
          <a:fillRef idx="0">
            <a:schemeClr val="dk1"/>
          </a:fillRef>
          <a:effectRef idx="0">
            <a:schemeClr val="dk1"/>
          </a:effectRef>
          <a:fontRef idx="minor">
            <a:schemeClr val="tx1"/>
          </a:fontRef>
        </p:style>
      </p:cxnSp>
      <p:cxnSp>
        <p:nvCxnSpPr>
          <p:cNvPr id="28" name="Přímá spojnice 27"/>
          <p:cNvCxnSpPr/>
          <p:nvPr/>
        </p:nvCxnSpPr>
        <p:spPr>
          <a:xfrm>
            <a:off x="3742461" y="4574255"/>
            <a:ext cx="322589" cy="31387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Přímá spojnice 31"/>
          <p:cNvCxnSpPr/>
          <p:nvPr/>
        </p:nvCxnSpPr>
        <p:spPr>
          <a:xfrm flipH="1">
            <a:off x="1419604" y="4231712"/>
            <a:ext cx="2325274" cy="633156"/>
          </a:xfrm>
          <a:prstGeom prst="line">
            <a:avLst/>
          </a:prstGeom>
          <a:ln w="12700"/>
        </p:spPr>
        <p:style>
          <a:lnRef idx="1">
            <a:schemeClr val="dk1"/>
          </a:lnRef>
          <a:fillRef idx="0">
            <a:schemeClr val="dk1"/>
          </a:fillRef>
          <a:effectRef idx="0">
            <a:schemeClr val="dk1"/>
          </a:effectRef>
          <a:fontRef idx="minor">
            <a:schemeClr val="tx1"/>
          </a:fontRef>
        </p:style>
      </p:cxnSp>
      <p:sp>
        <p:nvSpPr>
          <p:cNvPr id="39" name="Ovál 38"/>
          <p:cNvSpPr/>
          <p:nvPr/>
        </p:nvSpPr>
        <p:spPr>
          <a:xfrm>
            <a:off x="2125683" y="462807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11964" y="2996952"/>
            <a:ext cx="73158" cy="73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3" name="Přímá spojnice 42"/>
          <p:cNvCxnSpPr>
            <a:stCxn id="1026" idx="2"/>
          </p:cNvCxnSpPr>
          <p:nvPr/>
        </p:nvCxnSpPr>
        <p:spPr>
          <a:xfrm flipH="1">
            <a:off x="2146587" y="3070110"/>
            <a:ext cx="1956" cy="160368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57" y="4256583"/>
            <a:ext cx="73025" cy="7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 name="Volný tvar 57"/>
          <p:cNvSpPr/>
          <p:nvPr/>
        </p:nvSpPr>
        <p:spPr>
          <a:xfrm>
            <a:off x="1062245" y="2369489"/>
            <a:ext cx="367712" cy="2495379"/>
          </a:xfrm>
          <a:custGeom>
            <a:avLst/>
            <a:gdLst>
              <a:gd name="connsiteX0" fmla="*/ 359761 w 367712"/>
              <a:gd name="connsiteY0" fmla="*/ 2480807 h 2480807"/>
              <a:gd name="connsiteX1" fmla="*/ 1952 w 367712"/>
              <a:gd name="connsiteY1" fmla="*/ 1908313 h 2480807"/>
              <a:gd name="connsiteX2" fmla="*/ 208686 w 367712"/>
              <a:gd name="connsiteY2" fmla="*/ 1383527 h 2480807"/>
              <a:gd name="connsiteX3" fmla="*/ 33757 w 367712"/>
              <a:gd name="connsiteY3" fmla="*/ 779228 h 2480807"/>
              <a:gd name="connsiteX4" fmla="*/ 367712 w 367712"/>
              <a:gd name="connsiteY4" fmla="*/ 0 h 2480807"/>
              <a:gd name="connsiteX5" fmla="*/ 367712 w 367712"/>
              <a:gd name="connsiteY5" fmla="*/ 0 h 2480807"/>
              <a:gd name="connsiteX6" fmla="*/ 367712 w 367712"/>
              <a:gd name="connsiteY6" fmla="*/ 0 h 2480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712" h="2480807">
                <a:moveTo>
                  <a:pt x="359761" y="2480807"/>
                </a:moveTo>
                <a:cubicBezTo>
                  <a:pt x="193446" y="2286000"/>
                  <a:pt x="27131" y="2091193"/>
                  <a:pt x="1952" y="1908313"/>
                </a:cubicBezTo>
                <a:cubicBezTo>
                  <a:pt x="-23227" y="1725433"/>
                  <a:pt x="203385" y="1571708"/>
                  <a:pt x="208686" y="1383527"/>
                </a:cubicBezTo>
                <a:cubicBezTo>
                  <a:pt x="213987" y="1195346"/>
                  <a:pt x="7253" y="1009816"/>
                  <a:pt x="33757" y="779228"/>
                </a:cubicBezTo>
                <a:cubicBezTo>
                  <a:pt x="60261" y="548640"/>
                  <a:pt x="367712" y="0"/>
                  <a:pt x="367712" y="0"/>
                </a:cubicBezTo>
                <a:lnTo>
                  <a:pt x="367712" y="0"/>
                </a:lnTo>
                <a:lnTo>
                  <a:pt x="367712" y="0"/>
                </a:ln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61" name="TextovéPole 60"/>
          <p:cNvSpPr txBox="1"/>
          <p:nvPr/>
        </p:nvSpPr>
        <p:spPr>
          <a:xfrm>
            <a:off x="2088600" y="2719316"/>
            <a:ext cx="309700" cy="369332"/>
          </a:xfrm>
          <a:prstGeom prst="rect">
            <a:avLst/>
          </a:prstGeom>
          <a:noFill/>
        </p:spPr>
        <p:txBody>
          <a:bodyPr wrap="none" rtlCol="0">
            <a:spAutoFit/>
          </a:bodyPr>
          <a:lstStyle/>
          <a:p>
            <a:r>
              <a:rPr lang="cs-CZ" dirty="0"/>
              <a:t>B</a:t>
            </a:r>
          </a:p>
        </p:txBody>
      </p:sp>
      <p:sp>
        <p:nvSpPr>
          <p:cNvPr id="62" name="TextovéPole 61"/>
          <p:cNvSpPr txBox="1"/>
          <p:nvPr/>
        </p:nvSpPr>
        <p:spPr>
          <a:xfrm>
            <a:off x="1865817" y="4628079"/>
            <a:ext cx="868398" cy="369332"/>
          </a:xfrm>
          <a:prstGeom prst="rect">
            <a:avLst/>
          </a:prstGeom>
          <a:noFill/>
        </p:spPr>
        <p:txBody>
          <a:bodyPr wrap="square" rtlCol="0">
            <a:spAutoFit/>
          </a:bodyPr>
          <a:lstStyle/>
          <a:p>
            <a:r>
              <a:rPr lang="cs-CZ" dirty="0" smtClean="0"/>
              <a:t>B</a:t>
            </a:r>
            <a:r>
              <a:rPr lang="cs-CZ" baseline="-25000" dirty="0" smtClean="0"/>
              <a:t>1</a:t>
            </a:r>
            <a:r>
              <a:rPr lang="cs-CZ" dirty="0" smtClean="0"/>
              <a:t>(</a:t>
            </a:r>
            <a:r>
              <a:rPr lang="cs-CZ" dirty="0" err="1" smtClean="0"/>
              <a:t>z</a:t>
            </a:r>
            <a:r>
              <a:rPr lang="cs-CZ" baseline="-25000" dirty="0" err="1" smtClean="0"/>
              <a:t>B</a:t>
            </a:r>
            <a:r>
              <a:rPr lang="cs-CZ" dirty="0" smtClean="0"/>
              <a:t>)</a:t>
            </a:r>
            <a:endParaRPr lang="cs-CZ" dirty="0"/>
          </a:p>
        </p:txBody>
      </p:sp>
      <p:sp>
        <p:nvSpPr>
          <p:cNvPr id="63" name="TextovéPole 62"/>
          <p:cNvSpPr txBox="1"/>
          <p:nvPr/>
        </p:nvSpPr>
        <p:spPr>
          <a:xfrm>
            <a:off x="3309709" y="3887251"/>
            <a:ext cx="868398" cy="369332"/>
          </a:xfrm>
          <a:prstGeom prst="rect">
            <a:avLst/>
          </a:prstGeom>
          <a:noFill/>
        </p:spPr>
        <p:txBody>
          <a:bodyPr wrap="square" rtlCol="0">
            <a:spAutoFit/>
          </a:bodyPr>
          <a:lstStyle/>
          <a:p>
            <a:r>
              <a:rPr lang="cs-CZ" dirty="0" smtClean="0"/>
              <a:t>P=P</a:t>
            </a:r>
            <a:r>
              <a:rPr lang="cs-CZ" baseline="-25000" dirty="0" smtClean="0"/>
              <a:t>1</a:t>
            </a:r>
            <a:r>
              <a:rPr lang="cs-CZ" dirty="0" smtClean="0"/>
              <a:t>(0)</a:t>
            </a:r>
            <a:endParaRPr lang="cs-CZ" dirty="0"/>
          </a:p>
        </p:txBody>
      </p:sp>
      <p:sp>
        <p:nvSpPr>
          <p:cNvPr id="1031" name="TextovéPole 1030"/>
          <p:cNvSpPr txBox="1"/>
          <p:nvPr/>
        </p:nvSpPr>
        <p:spPr>
          <a:xfrm>
            <a:off x="1298069" y="2381591"/>
            <a:ext cx="330540" cy="369332"/>
          </a:xfrm>
          <a:prstGeom prst="rect">
            <a:avLst/>
          </a:prstGeom>
          <a:noFill/>
        </p:spPr>
        <p:txBody>
          <a:bodyPr wrap="none" rtlCol="0">
            <a:spAutoFit/>
          </a:bodyPr>
          <a:lstStyle/>
          <a:p>
            <a:r>
              <a:rPr lang="cs-CZ" dirty="0" smtClean="0">
                <a:sym typeface="Symbol"/>
              </a:rPr>
              <a:t></a:t>
            </a:r>
            <a:endParaRPr lang="cs-CZ" dirty="0"/>
          </a:p>
        </p:txBody>
      </p:sp>
      <p:sp>
        <p:nvSpPr>
          <p:cNvPr id="1032" name="TextovéPole 1031"/>
          <p:cNvSpPr txBox="1"/>
          <p:nvPr/>
        </p:nvSpPr>
        <p:spPr>
          <a:xfrm>
            <a:off x="3865296" y="4495536"/>
            <a:ext cx="432048" cy="369332"/>
          </a:xfrm>
          <a:prstGeom prst="rect">
            <a:avLst/>
          </a:prstGeom>
          <a:noFill/>
        </p:spPr>
        <p:txBody>
          <a:bodyPr wrap="square" rtlCol="0">
            <a:spAutoFit/>
          </a:bodyPr>
          <a:lstStyle/>
          <a:p>
            <a:r>
              <a:rPr lang="cs-CZ" dirty="0" smtClean="0"/>
              <a:t>a</a:t>
            </a:r>
            <a:endParaRPr lang="cs-CZ" dirty="0"/>
          </a:p>
        </p:txBody>
      </p:sp>
      <p:sp>
        <p:nvSpPr>
          <p:cNvPr id="1033" name="TextovéPole 1032"/>
          <p:cNvSpPr txBox="1"/>
          <p:nvPr/>
        </p:nvSpPr>
        <p:spPr>
          <a:xfrm>
            <a:off x="1419604" y="4747080"/>
            <a:ext cx="373820" cy="369332"/>
          </a:xfrm>
          <a:prstGeom prst="rect">
            <a:avLst/>
          </a:prstGeom>
          <a:noFill/>
        </p:spPr>
        <p:txBody>
          <a:bodyPr wrap="none" rtlCol="0">
            <a:spAutoFit/>
          </a:bodyPr>
          <a:lstStyle/>
          <a:p>
            <a:r>
              <a:rPr lang="cs-CZ" dirty="0" smtClean="0"/>
              <a:t>a</a:t>
            </a:r>
            <a:r>
              <a:rPr lang="cs-CZ" baseline="-25000" dirty="0" smtClean="0"/>
              <a:t>1</a:t>
            </a:r>
            <a:endParaRPr lang="cs-CZ" baseline="-25000" dirty="0"/>
          </a:p>
        </p:txBody>
      </p:sp>
      <p:sp>
        <p:nvSpPr>
          <p:cNvPr id="1034" name="TextovéPole 1033"/>
          <p:cNvSpPr txBox="1"/>
          <p:nvPr/>
        </p:nvSpPr>
        <p:spPr>
          <a:xfrm>
            <a:off x="251520" y="5661248"/>
            <a:ext cx="8640960" cy="461665"/>
          </a:xfrm>
          <a:prstGeom prst="rect">
            <a:avLst/>
          </a:prstGeom>
          <a:noFill/>
        </p:spPr>
        <p:txBody>
          <a:bodyPr wrap="square" rtlCol="0">
            <a:spAutoFit/>
          </a:bodyPr>
          <a:lstStyle/>
          <a:p>
            <a:pPr algn="ctr"/>
            <a:r>
              <a:rPr lang="cs-CZ" sz="2400" dirty="0">
                <a:sym typeface="Symbol"/>
              </a:rPr>
              <a:t>Je-li přímka kolmá k průmětně, pak jejím průmětem bude bod</a:t>
            </a:r>
            <a:r>
              <a:rPr lang="cs-CZ" sz="2400" dirty="0" smtClean="0">
                <a:sym typeface="Symbol"/>
              </a:rPr>
              <a:t>.</a:t>
            </a:r>
            <a:endParaRPr lang="cs-CZ" sz="2400"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032"/>
                                        </p:tgtEl>
                                        <p:attrNameLst>
                                          <p:attrName>style.visibility</p:attrName>
                                        </p:attrNameLst>
                                      </p:cBhvr>
                                      <p:to>
                                        <p:strVal val="visible"/>
                                      </p:to>
                                    </p:set>
                                    <p:animEffect transition="in" filter="fade">
                                      <p:cBhvr>
                                        <p:cTn id="21" dur="500"/>
                                        <p:tgtEl>
                                          <p:spTgt spid="1032"/>
                                        </p:tgtEl>
                                      </p:cBhvr>
                                    </p:animEffect>
                                  </p:childTnLst>
                                </p:cTn>
                              </p:par>
                              <p:par>
                                <p:cTn id="22" presetID="10" presetClass="entr" presetSubtype="0" fill="hold"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par>
                                <p:cTn id="25" presetID="10" presetClass="entr" presetSubtype="0" fill="hold" nodeType="with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8"/>
                                        </p:tgtEl>
                                        <p:attrNameLst>
                                          <p:attrName>style.visibility</p:attrName>
                                        </p:attrNameLst>
                                      </p:cBhvr>
                                      <p:to>
                                        <p:strVal val="visible"/>
                                      </p:to>
                                    </p:set>
                                    <p:animEffect transition="in" filter="fade">
                                      <p:cBhvr>
                                        <p:cTn id="32" dur="500"/>
                                        <p:tgtEl>
                                          <p:spTgt spid="58"/>
                                        </p:tgtEl>
                                      </p:cBhvr>
                                    </p:animEffect>
                                  </p:childTnLst>
                                </p:cTn>
                              </p:par>
                              <p:par>
                                <p:cTn id="33" presetID="10" presetClass="entr" presetSubtype="0" fill="hold" nodeType="with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fade">
                                      <p:cBhvr>
                                        <p:cTn id="35" dur="500"/>
                                        <p:tgtEl>
                                          <p:spTgt spid="32"/>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031"/>
                                        </p:tgtEl>
                                        <p:attrNameLst>
                                          <p:attrName>style.visibility</p:attrName>
                                        </p:attrNameLst>
                                      </p:cBhvr>
                                      <p:to>
                                        <p:strVal val="visible"/>
                                      </p:to>
                                    </p:set>
                                    <p:animEffect transition="in" filter="fade">
                                      <p:cBhvr>
                                        <p:cTn id="38" dur="500"/>
                                        <p:tgtEl>
                                          <p:spTgt spid="103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Effect transition="in" filter="fade">
                                      <p:cBhvr>
                                        <p:cTn id="43" dur="500"/>
                                        <p:tgtEl>
                                          <p:spTgt spid="4">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033"/>
                                        </p:tgtEl>
                                        <p:attrNameLst>
                                          <p:attrName>style.visibility</p:attrName>
                                        </p:attrNameLst>
                                      </p:cBhvr>
                                      <p:to>
                                        <p:strVal val="visible"/>
                                      </p:to>
                                    </p:set>
                                    <p:animEffect transition="in" filter="fade">
                                      <p:cBhvr>
                                        <p:cTn id="48" dur="500"/>
                                        <p:tgtEl>
                                          <p:spTgt spid="1033"/>
                                        </p:tgtEl>
                                      </p:cBhvr>
                                    </p:animEffect>
                                  </p:childTnLst>
                                </p:cTn>
                              </p:par>
                              <p:par>
                                <p:cTn id="49" presetID="10" presetClass="entr" presetSubtype="0" fill="hold" nodeType="with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animEffect transition="in" filter="fade">
                                      <p:cBhvr>
                                        <p:cTn id="51" dur="500"/>
                                        <p:tgtEl>
                                          <p:spTgt spid="4">
                                            <p:txEl>
                                              <p:pRg st="2" end="2"/>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1027"/>
                                        </p:tgtEl>
                                        <p:attrNameLst>
                                          <p:attrName>style.visibility</p:attrName>
                                        </p:attrNameLst>
                                      </p:cBhvr>
                                      <p:to>
                                        <p:strVal val="visible"/>
                                      </p:to>
                                    </p:set>
                                    <p:animEffect transition="in" filter="fade">
                                      <p:cBhvr>
                                        <p:cTn id="56" dur="500"/>
                                        <p:tgtEl>
                                          <p:spTgt spid="1027"/>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63"/>
                                        </p:tgtEl>
                                        <p:attrNameLst>
                                          <p:attrName>style.visibility</p:attrName>
                                        </p:attrNameLst>
                                      </p:cBhvr>
                                      <p:to>
                                        <p:strVal val="visible"/>
                                      </p:to>
                                    </p:set>
                                    <p:animEffect transition="in" filter="fade">
                                      <p:cBhvr>
                                        <p:cTn id="59" dur="500"/>
                                        <p:tgtEl>
                                          <p:spTgt spid="63"/>
                                        </p:tgtEl>
                                      </p:cBhvr>
                                    </p:animEffect>
                                  </p:childTnLst>
                                </p:cTn>
                              </p:par>
                              <p:par>
                                <p:cTn id="60" presetID="10" presetClass="entr" presetSubtype="0" fill="hold" nodeType="withEffect">
                                  <p:stCondLst>
                                    <p:cond delay="0"/>
                                  </p:stCondLst>
                                  <p:childTnLst>
                                    <p:set>
                                      <p:cBhvr>
                                        <p:cTn id="61" dur="1" fill="hold">
                                          <p:stCondLst>
                                            <p:cond delay="0"/>
                                          </p:stCondLst>
                                        </p:cTn>
                                        <p:tgtEl>
                                          <p:spTgt spid="4">
                                            <p:txEl>
                                              <p:pRg st="3" end="3"/>
                                            </p:txEl>
                                          </p:spTgt>
                                        </p:tgtEl>
                                        <p:attrNameLst>
                                          <p:attrName>style.visibility</p:attrName>
                                        </p:attrNameLst>
                                      </p:cBhvr>
                                      <p:to>
                                        <p:strVal val="visible"/>
                                      </p:to>
                                    </p:set>
                                    <p:animEffect transition="in" filter="fade">
                                      <p:cBhvr>
                                        <p:cTn id="62" dur="500"/>
                                        <p:tgtEl>
                                          <p:spTgt spid="4">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Effect transition="in" filter="fade">
                                      <p:cBhvr>
                                        <p:cTn id="67" dur="500"/>
                                        <p:tgtEl>
                                          <p:spTgt spid="10"/>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5"/>
                                        </p:tgtEl>
                                        <p:attrNameLst>
                                          <p:attrName>style.visibility</p:attrName>
                                        </p:attrNameLst>
                                      </p:cBhvr>
                                      <p:to>
                                        <p:strVal val="visible"/>
                                      </p:to>
                                    </p:set>
                                    <p:animEffect transition="in" filter="fade">
                                      <p:cBhvr>
                                        <p:cTn id="70" dur="500"/>
                                        <p:tgtEl>
                                          <p:spTgt spid="15"/>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61"/>
                                        </p:tgtEl>
                                        <p:attrNameLst>
                                          <p:attrName>style.visibility</p:attrName>
                                        </p:attrNameLst>
                                      </p:cBhvr>
                                      <p:to>
                                        <p:strVal val="visible"/>
                                      </p:to>
                                    </p:set>
                                    <p:animEffect transition="in" filter="fade">
                                      <p:cBhvr>
                                        <p:cTn id="73" dur="500"/>
                                        <p:tgtEl>
                                          <p:spTgt spid="61"/>
                                        </p:tgtEl>
                                      </p:cBhvr>
                                    </p:animEffect>
                                  </p:childTnLst>
                                </p:cTn>
                              </p:par>
                              <p:par>
                                <p:cTn id="74" presetID="10" presetClass="entr" presetSubtype="0" fill="hold" nodeType="withEffect">
                                  <p:stCondLst>
                                    <p:cond delay="0"/>
                                  </p:stCondLst>
                                  <p:childTnLst>
                                    <p:set>
                                      <p:cBhvr>
                                        <p:cTn id="75" dur="1" fill="hold">
                                          <p:stCondLst>
                                            <p:cond delay="0"/>
                                          </p:stCondLst>
                                        </p:cTn>
                                        <p:tgtEl>
                                          <p:spTgt spid="1026"/>
                                        </p:tgtEl>
                                        <p:attrNameLst>
                                          <p:attrName>style.visibility</p:attrName>
                                        </p:attrNameLst>
                                      </p:cBhvr>
                                      <p:to>
                                        <p:strVal val="visible"/>
                                      </p:to>
                                    </p:set>
                                    <p:animEffect transition="in" filter="fade">
                                      <p:cBhvr>
                                        <p:cTn id="76" dur="500"/>
                                        <p:tgtEl>
                                          <p:spTgt spid="1026"/>
                                        </p:tgtEl>
                                      </p:cBhvr>
                                    </p:animEffec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7"/>
                                        </p:tgtEl>
                                        <p:attrNameLst>
                                          <p:attrName>style.visibility</p:attrName>
                                        </p:attrNameLst>
                                      </p:cBhvr>
                                      <p:to>
                                        <p:strVal val="visible"/>
                                      </p:to>
                                    </p:set>
                                    <p:animEffect transition="in" filter="wipe(up)">
                                      <p:cBhvr>
                                        <p:cTn id="81" dur="500"/>
                                        <p:tgtEl>
                                          <p:spTgt spid="7"/>
                                        </p:tgtEl>
                                      </p:cBhvr>
                                    </p:animEffect>
                                  </p:childTnLst>
                                </p:cTn>
                              </p:par>
                            </p:childTnLst>
                          </p:cTn>
                        </p:par>
                        <p:par>
                          <p:cTn id="82" fill="hold">
                            <p:stCondLst>
                              <p:cond delay="500"/>
                            </p:stCondLst>
                            <p:childTnLst>
                              <p:par>
                                <p:cTn id="83" presetID="10" presetClass="entr" presetSubtype="0" fill="hold" grpId="0" nodeType="afterEffect">
                                  <p:stCondLst>
                                    <p:cond delay="0"/>
                                  </p:stCondLst>
                                  <p:childTnLst>
                                    <p:set>
                                      <p:cBhvr>
                                        <p:cTn id="84" dur="1" fill="hold">
                                          <p:stCondLst>
                                            <p:cond delay="0"/>
                                          </p:stCondLst>
                                        </p:cTn>
                                        <p:tgtEl>
                                          <p:spTgt spid="11"/>
                                        </p:tgtEl>
                                        <p:attrNameLst>
                                          <p:attrName>style.visibility</p:attrName>
                                        </p:attrNameLst>
                                      </p:cBhvr>
                                      <p:to>
                                        <p:strVal val="visible"/>
                                      </p:to>
                                    </p:set>
                                    <p:animEffect transition="in" filter="fade">
                                      <p:cBhvr>
                                        <p:cTn id="85" dur="500"/>
                                        <p:tgtEl>
                                          <p:spTgt spid="11"/>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16"/>
                                        </p:tgtEl>
                                        <p:attrNameLst>
                                          <p:attrName>style.visibility</p:attrName>
                                        </p:attrNameLst>
                                      </p:cBhvr>
                                      <p:to>
                                        <p:strVal val="visible"/>
                                      </p:to>
                                    </p:set>
                                    <p:animEffect transition="in" filter="fade">
                                      <p:cBhvr>
                                        <p:cTn id="88" dur="500"/>
                                        <p:tgtEl>
                                          <p:spTgt spid="16"/>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nodeType="clickEffect">
                                  <p:stCondLst>
                                    <p:cond delay="0"/>
                                  </p:stCondLst>
                                  <p:childTnLst>
                                    <p:set>
                                      <p:cBhvr>
                                        <p:cTn id="92" dur="1" fill="hold">
                                          <p:stCondLst>
                                            <p:cond delay="0"/>
                                          </p:stCondLst>
                                        </p:cTn>
                                        <p:tgtEl>
                                          <p:spTgt spid="43"/>
                                        </p:tgtEl>
                                        <p:attrNameLst>
                                          <p:attrName>style.visibility</p:attrName>
                                        </p:attrNameLst>
                                      </p:cBhvr>
                                      <p:to>
                                        <p:strVal val="visible"/>
                                      </p:to>
                                    </p:set>
                                    <p:animEffect transition="in" filter="fade">
                                      <p:cBhvr>
                                        <p:cTn id="93" dur="500"/>
                                        <p:tgtEl>
                                          <p:spTgt spid="43"/>
                                        </p:tgtEl>
                                      </p:cBhvr>
                                    </p:animEffect>
                                  </p:childTnLst>
                                </p:cTn>
                              </p:par>
                            </p:childTnLst>
                          </p:cTn>
                        </p:par>
                        <p:par>
                          <p:cTn id="94" fill="hold">
                            <p:stCondLst>
                              <p:cond delay="500"/>
                            </p:stCondLst>
                            <p:childTnLst>
                              <p:par>
                                <p:cTn id="95" presetID="10" presetClass="entr" presetSubtype="0" fill="hold" grpId="0" nodeType="afterEffect">
                                  <p:stCondLst>
                                    <p:cond delay="0"/>
                                  </p:stCondLst>
                                  <p:childTnLst>
                                    <p:set>
                                      <p:cBhvr>
                                        <p:cTn id="96" dur="1" fill="hold">
                                          <p:stCondLst>
                                            <p:cond delay="0"/>
                                          </p:stCondLst>
                                        </p:cTn>
                                        <p:tgtEl>
                                          <p:spTgt spid="39"/>
                                        </p:tgtEl>
                                        <p:attrNameLst>
                                          <p:attrName>style.visibility</p:attrName>
                                        </p:attrNameLst>
                                      </p:cBhvr>
                                      <p:to>
                                        <p:strVal val="visible"/>
                                      </p:to>
                                    </p:set>
                                    <p:animEffect transition="in" filter="fade">
                                      <p:cBhvr>
                                        <p:cTn id="97" dur="500"/>
                                        <p:tgtEl>
                                          <p:spTgt spid="39"/>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62"/>
                                        </p:tgtEl>
                                        <p:attrNameLst>
                                          <p:attrName>style.visibility</p:attrName>
                                        </p:attrNameLst>
                                      </p:cBhvr>
                                      <p:to>
                                        <p:strVal val="visible"/>
                                      </p:to>
                                    </p:set>
                                    <p:animEffect transition="in" filter="fade">
                                      <p:cBhvr>
                                        <p:cTn id="100"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1" grpId="0" animBg="1"/>
      <p:bldP spid="13" grpId="0"/>
      <p:bldP spid="15" grpId="0"/>
      <p:bldP spid="16" grpId="0"/>
      <p:bldP spid="39" grpId="0" animBg="1"/>
      <p:bldP spid="58" grpId="0" animBg="1"/>
      <p:bldP spid="61" grpId="0"/>
      <p:bldP spid="62" grpId="0"/>
      <p:bldP spid="63" grpId="0"/>
      <p:bldP spid="1031" grpId="0"/>
      <p:bldP spid="1032" grpId="0"/>
      <p:bldP spid="103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Zobrazení přímky</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dirty="0" smtClean="0"/>
              <a:t>Zobrazte přímku </a:t>
            </a:r>
            <a:r>
              <a:rPr lang="cs-CZ" sz="2800" i="1" dirty="0" smtClean="0"/>
              <a:t>a</a:t>
            </a:r>
            <a:r>
              <a:rPr lang="cs-CZ" sz="2800" dirty="0" smtClean="0"/>
              <a:t> určenou body </a:t>
            </a:r>
            <a:r>
              <a:rPr lang="cs-CZ" sz="2800" i="1" dirty="0" smtClean="0"/>
              <a:t>A</a:t>
            </a:r>
            <a:r>
              <a:rPr lang="cs-CZ" sz="2800" dirty="0" smtClean="0"/>
              <a:t>[2; 3; 3] a </a:t>
            </a:r>
            <a:r>
              <a:rPr lang="cs-CZ" sz="2800" i="1" dirty="0" smtClean="0"/>
              <a:t>B</a:t>
            </a:r>
            <a:r>
              <a:rPr lang="cs-CZ" sz="2800" dirty="0" smtClean="0"/>
              <a:t>[5; 4; -2].</a:t>
            </a:r>
            <a:endParaRPr lang="cs-CZ" sz="2800" dirty="0"/>
          </a:p>
        </p:txBody>
      </p:sp>
      <p:cxnSp>
        <p:nvCxnSpPr>
          <p:cNvPr id="7" name="Přímá spojnice se šipkou 6"/>
          <p:cNvCxnSpPr/>
          <p:nvPr/>
        </p:nvCxnSpPr>
        <p:spPr>
          <a:xfrm>
            <a:off x="1043608" y="2564904"/>
            <a:ext cx="5976664" cy="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1403648" y="2276872"/>
            <a:ext cx="0" cy="360040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1835696"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3" name="Přímá spojnice 12"/>
          <p:cNvCxnSpPr/>
          <p:nvPr/>
        </p:nvCxnSpPr>
        <p:spPr>
          <a:xfrm>
            <a:off x="2267744" y="2492896"/>
            <a:ext cx="0" cy="144016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a:off x="2699792"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3131840"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a:off x="3562506" y="2475845"/>
            <a:ext cx="0" cy="188359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1331640" y="299695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1331640" y="3429000"/>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20" name="Přímá spojnice 19"/>
          <p:cNvCxnSpPr/>
          <p:nvPr/>
        </p:nvCxnSpPr>
        <p:spPr>
          <a:xfrm>
            <a:off x="1327245" y="3852463"/>
            <a:ext cx="1008112"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a:off x="1331640" y="4307750"/>
            <a:ext cx="2304256"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6715055" y="2452246"/>
            <a:ext cx="216024" cy="369332"/>
          </a:xfrm>
          <a:prstGeom prst="rect">
            <a:avLst/>
          </a:prstGeom>
          <a:noFill/>
        </p:spPr>
        <p:txBody>
          <a:bodyPr wrap="square" rtlCol="0">
            <a:spAutoFit/>
          </a:bodyPr>
          <a:lstStyle/>
          <a:p>
            <a:r>
              <a:rPr lang="cs-CZ" dirty="0" smtClean="0"/>
              <a:t>x</a:t>
            </a:r>
            <a:endParaRPr lang="cs-CZ" dirty="0"/>
          </a:p>
        </p:txBody>
      </p:sp>
      <p:sp>
        <p:nvSpPr>
          <p:cNvPr id="5" name="TextovéPole 4"/>
          <p:cNvSpPr txBox="1"/>
          <p:nvPr/>
        </p:nvSpPr>
        <p:spPr>
          <a:xfrm>
            <a:off x="1115616" y="5505943"/>
            <a:ext cx="216024" cy="369332"/>
          </a:xfrm>
          <a:prstGeom prst="rect">
            <a:avLst/>
          </a:prstGeom>
          <a:noFill/>
        </p:spPr>
        <p:txBody>
          <a:bodyPr wrap="square" rtlCol="0">
            <a:spAutoFit/>
          </a:bodyPr>
          <a:lstStyle/>
          <a:p>
            <a:r>
              <a:rPr lang="cs-CZ" dirty="0" smtClean="0"/>
              <a:t>y</a:t>
            </a:r>
            <a:endParaRPr lang="cs-CZ" dirty="0"/>
          </a:p>
        </p:txBody>
      </p:sp>
      <p:sp>
        <p:nvSpPr>
          <p:cNvPr id="6" name="TextovéPole 5"/>
          <p:cNvSpPr txBox="1"/>
          <p:nvPr/>
        </p:nvSpPr>
        <p:spPr>
          <a:xfrm>
            <a:off x="2123728" y="2276872"/>
            <a:ext cx="216024" cy="276999"/>
          </a:xfrm>
          <a:prstGeom prst="rect">
            <a:avLst/>
          </a:prstGeom>
          <a:noFill/>
        </p:spPr>
        <p:txBody>
          <a:bodyPr wrap="square" rtlCol="0">
            <a:spAutoFit/>
          </a:bodyPr>
          <a:lstStyle/>
          <a:p>
            <a:r>
              <a:rPr lang="cs-CZ" sz="1200" dirty="0" smtClean="0"/>
              <a:t>2</a:t>
            </a:r>
            <a:endParaRPr lang="cs-CZ" sz="1200" dirty="0"/>
          </a:p>
        </p:txBody>
      </p:sp>
      <p:sp>
        <p:nvSpPr>
          <p:cNvPr id="10" name="TextovéPole 9"/>
          <p:cNvSpPr txBox="1"/>
          <p:nvPr/>
        </p:nvSpPr>
        <p:spPr>
          <a:xfrm>
            <a:off x="3419872" y="2276872"/>
            <a:ext cx="288032" cy="276999"/>
          </a:xfrm>
          <a:prstGeom prst="rect">
            <a:avLst/>
          </a:prstGeom>
          <a:noFill/>
        </p:spPr>
        <p:txBody>
          <a:bodyPr wrap="square" rtlCol="0">
            <a:spAutoFit/>
          </a:bodyPr>
          <a:lstStyle/>
          <a:p>
            <a:r>
              <a:rPr lang="cs-CZ" sz="1200" dirty="0" smtClean="0"/>
              <a:t>5</a:t>
            </a:r>
            <a:endParaRPr lang="cs-CZ" sz="1200" dirty="0"/>
          </a:p>
        </p:txBody>
      </p:sp>
      <p:sp>
        <p:nvSpPr>
          <p:cNvPr id="12" name="TextovéPole 11"/>
          <p:cNvSpPr txBox="1"/>
          <p:nvPr/>
        </p:nvSpPr>
        <p:spPr>
          <a:xfrm>
            <a:off x="1115616" y="3722548"/>
            <a:ext cx="263214" cy="276999"/>
          </a:xfrm>
          <a:prstGeom prst="rect">
            <a:avLst/>
          </a:prstGeom>
          <a:noFill/>
        </p:spPr>
        <p:txBody>
          <a:bodyPr wrap="none" rtlCol="0">
            <a:spAutoFit/>
          </a:bodyPr>
          <a:lstStyle/>
          <a:p>
            <a:r>
              <a:rPr lang="cs-CZ" sz="1200" dirty="0" smtClean="0"/>
              <a:t>3</a:t>
            </a:r>
            <a:endParaRPr lang="cs-CZ" sz="1200" dirty="0"/>
          </a:p>
        </p:txBody>
      </p:sp>
      <p:sp>
        <p:nvSpPr>
          <p:cNvPr id="22" name="TextovéPole 21"/>
          <p:cNvSpPr txBox="1"/>
          <p:nvPr/>
        </p:nvSpPr>
        <p:spPr>
          <a:xfrm>
            <a:off x="1110400" y="4154595"/>
            <a:ext cx="263214" cy="276999"/>
          </a:xfrm>
          <a:prstGeom prst="rect">
            <a:avLst/>
          </a:prstGeom>
          <a:noFill/>
        </p:spPr>
        <p:txBody>
          <a:bodyPr wrap="none" rtlCol="0">
            <a:spAutoFit/>
          </a:bodyPr>
          <a:lstStyle/>
          <a:p>
            <a:r>
              <a:rPr lang="cs-CZ" sz="1200" dirty="0"/>
              <a:t>4</a:t>
            </a:r>
          </a:p>
        </p:txBody>
      </p:sp>
      <p:sp>
        <p:nvSpPr>
          <p:cNvPr id="17" name="Ovál 16"/>
          <p:cNvSpPr/>
          <p:nvPr/>
        </p:nvSpPr>
        <p:spPr>
          <a:xfrm>
            <a:off x="2240026" y="38296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3" name="Ovál 22"/>
          <p:cNvSpPr/>
          <p:nvPr/>
        </p:nvSpPr>
        <p:spPr>
          <a:xfrm>
            <a:off x="3545171" y="428524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4" name="TextovéPole 23"/>
          <p:cNvSpPr txBox="1"/>
          <p:nvPr/>
        </p:nvSpPr>
        <p:spPr>
          <a:xfrm>
            <a:off x="2294747" y="3563724"/>
            <a:ext cx="720080" cy="369332"/>
          </a:xfrm>
          <a:prstGeom prst="rect">
            <a:avLst/>
          </a:prstGeom>
          <a:noFill/>
        </p:spPr>
        <p:txBody>
          <a:bodyPr wrap="square" rtlCol="0">
            <a:spAutoFit/>
          </a:bodyPr>
          <a:lstStyle/>
          <a:p>
            <a:r>
              <a:rPr lang="cs-CZ" dirty="0" smtClean="0"/>
              <a:t>A</a:t>
            </a:r>
            <a:r>
              <a:rPr lang="cs-CZ" baseline="-25000" dirty="0" smtClean="0"/>
              <a:t>1</a:t>
            </a:r>
            <a:r>
              <a:rPr lang="cs-CZ" dirty="0" smtClean="0"/>
              <a:t>(3)</a:t>
            </a:r>
            <a:endParaRPr lang="cs-CZ" dirty="0"/>
          </a:p>
        </p:txBody>
      </p:sp>
      <p:sp>
        <p:nvSpPr>
          <p:cNvPr id="25" name="TextovéPole 24"/>
          <p:cNvSpPr txBox="1"/>
          <p:nvPr/>
        </p:nvSpPr>
        <p:spPr>
          <a:xfrm>
            <a:off x="3563888" y="3999547"/>
            <a:ext cx="792088" cy="369332"/>
          </a:xfrm>
          <a:prstGeom prst="rect">
            <a:avLst/>
          </a:prstGeom>
          <a:noFill/>
        </p:spPr>
        <p:txBody>
          <a:bodyPr wrap="square" rtlCol="0">
            <a:spAutoFit/>
          </a:bodyPr>
          <a:lstStyle/>
          <a:p>
            <a:r>
              <a:rPr lang="cs-CZ" dirty="0" smtClean="0"/>
              <a:t>B</a:t>
            </a:r>
            <a:r>
              <a:rPr lang="cs-CZ" baseline="-25000" dirty="0" smtClean="0"/>
              <a:t>1</a:t>
            </a:r>
            <a:r>
              <a:rPr lang="cs-CZ" dirty="0" smtClean="0"/>
              <a:t>(-2)</a:t>
            </a:r>
            <a:endParaRPr lang="cs-CZ" dirty="0"/>
          </a:p>
        </p:txBody>
      </p:sp>
      <p:sp>
        <p:nvSpPr>
          <p:cNvPr id="27" name="TextovéPole 26"/>
          <p:cNvSpPr txBox="1"/>
          <p:nvPr/>
        </p:nvSpPr>
        <p:spPr>
          <a:xfrm>
            <a:off x="1187624" y="2287905"/>
            <a:ext cx="288032" cy="276999"/>
          </a:xfrm>
          <a:prstGeom prst="rect">
            <a:avLst/>
          </a:prstGeom>
          <a:noFill/>
        </p:spPr>
        <p:txBody>
          <a:bodyPr wrap="square" rtlCol="0">
            <a:spAutoFit/>
          </a:bodyPr>
          <a:lstStyle/>
          <a:p>
            <a:r>
              <a:rPr lang="cs-CZ" sz="1200" dirty="0" smtClean="0"/>
              <a:t>0</a:t>
            </a:r>
            <a:endParaRPr lang="cs-CZ" sz="1200" dirty="0"/>
          </a:p>
        </p:txBody>
      </p:sp>
      <p:cxnSp>
        <p:nvCxnSpPr>
          <p:cNvPr id="28" name="Přímá spojnice 27"/>
          <p:cNvCxnSpPr/>
          <p:nvPr/>
        </p:nvCxnSpPr>
        <p:spPr>
          <a:xfrm>
            <a:off x="3562506" y="2505663"/>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2267406" y="2475845"/>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1331640" y="3852463"/>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31" name="Přímá spojnice 30"/>
          <p:cNvCxnSpPr/>
          <p:nvPr/>
        </p:nvCxnSpPr>
        <p:spPr>
          <a:xfrm>
            <a:off x="1327245" y="4307750"/>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26" name="Přímá spojnice 25"/>
          <p:cNvCxnSpPr/>
          <p:nvPr/>
        </p:nvCxnSpPr>
        <p:spPr>
          <a:xfrm>
            <a:off x="794659" y="3356121"/>
            <a:ext cx="5904656" cy="2025516"/>
          </a:xfrm>
          <a:prstGeom prst="line">
            <a:avLst/>
          </a:prstGeom>
          <a:ln w="12700"/>
        </p:spPr>
        <p:style>
          <a:lnRef idx="1">
            <a:schemeClr val="dk1"/>
          </a:lnRef>
          <a:fillRef idx="0">
            <a:schemeClr val="dk1"/>
          </a:fillRef>
          <a:effectRef idx="0">
            <a:schemeClr val="dk1"/>
          </a:effectRef>
          <a:fontRef idx="minor">
            <a:schemeClr val="tx1"/>
          </a:fontRef>
        </p:style>
      </p:cxnSp>
      <p:sp>
        <p:nvSpPr>
          <p:cNvPr id="32" name="TextovéPole 31"/>
          <p:cNvSpPr txBox="1"/>
          <p:nvPr/>
        </p:nvSpPr>
        <p:spPr>
          <a:xfrm>
            <a:off x="5724128" y="5012305"/>
            <a:ext cx="373820" cy="369332"/>
          </a:xfrm>
          <a:prstGeom prst="rect">
            <a:avLst/>
          </a:prstGeom>
          <a:noFill/>
        </p:spPr>
        <p:txBody>
          <a:bodyPr wrap="none" rtlCol="0">
            <a:spAutoFit/>
          </a:bodyPr>
          <a:lstStyle/>
          <a:p>
            <a:r>
              <a:rPr lang="cs-CZ" dirty="0" smtClean="0"/>
              <a:t>a</a:t>
            </a:r>
            <a:r>
              <a:rPr lang="cs-CZ" baseline="-25000" dirty="0" smtClean="0"/>
              <a:t>1</a:t>
            </a:r>
            <a:endParaRPr lang="cs-CZ" baseline="-25000" dirty="0"/>
          </a:p>
        </p:txBody>
      </p: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fade">
                                      <p:cBhvr>
                                        <p:cTn id="25" dur="500"/>
                                        <p:tgtEl>
                                          <p:spTgt spid="29"/>
                                        </p:tgtEl>
                                      </p:cBhvr>
                                    </p:animEffect>
                                  </p:childTnLst>
                                </p:cTn>
                              </p:par>
                              <p:par>
                                <p:cTn id="26" presetID="10" presetClass="entr" presetSubtype="0"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nodeType="with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fade">
                                      <p:cBhvr>
                                        <p:cTn id="34" dur="500"/>
                                        <p:tgtEl>
                                          <p:spTgt spid="28"/>
                                        </p:tgtEl>
                                      </p:cBhvr>
                                    </p:animEffect>
                                  </p:childTnLst>
                                </p:cTn>
                              </p:par>
                              <p:par>
                                <p:cTn id="35" presetID="10" presetClass="entr" presetSubtype="0"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par>
                                <p:cTn id="38" presetID="10" presetClass="entr" presetSubtype="0" fill="hold" nodeType="with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par>
                                <p:cTn id="41" presetID="10" presetClass="entr" presetSubtype="0" fill="hold"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nodeType="with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fade">
                                      <p:cBhvr>
                                        <p:cTn id="46" dur="500"/>
                                        <p:tgtEl>
                                          <p:spTgt spid="31"/>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fade">
                                      <p:cBhvr>
                                        <p:cTn id="51" dur="500"/>
                                        <p:tgtEl>
                                          <p:spTgt spid="6"/>
                                        </p:tgtEl>
                                      </p:cBhvr>
                                    </p:animEffect>
                                  </p:childTnLst>
                                </p:cTn>
                              </p:par>
                            </p:childTnLst>
                          </p:cTn>
                        </p:par>
                        <p:par>
                          <p:cTn id="52" fill="hold">
                            <p:stCondLst>
                              <p:cond delay="500"/>
                            </p:stCondLst>
                            <p:childTnLst>
                              <p:par>
                                <p:cTn id="53" presetID="22" presetClass="entr" presetSubtype="1" fill="hold" nodeType="after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wipe(up)">
                                      <p:cBhvr>
                                        <p:cTn id="55" dur="500"/>
                                        <p:tgtEl>
                                          <p:spTgt spid="13"/>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par>
                          <p:cTn id="61" fill="hold">
                            <p:stCondLst>
                              <p:cond delay="500"/>
                            </p:stCondLst>
                            <p:childTnLst>
                              <p:par>
                                <p:cTn id="62" presetID="22" presetClass="entr" presetSubtype="8" fill="hold" nodeType="after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wipe(left)">
                                      <p:cBhvr>
                                        <p:cTn id="64" dur="500"/>
                                        <p:tgtEl>
                                          <p:spTgt spid="20"/>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7"/>
                                        </p:tgtEl>
                                        <p:attrNameLst>
                                          <p:attrName>style.visibility</p:attrName>
                                        </p:attrNameLst>
                                      </p:cBhvr>
                                      <p:to>
                                        <p:strVal val="visible"/>
                                      </p:to>
                                    </p:set>
                                    <p:animEffect transition="in" filter="fade">
                                      <p:cBhvr>
                                        <p:cTn id="69" dur="500"/>
                                        <p:tgtEl>
                                          <p:spTgt spid="17"/>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fade">
                                      <p:cBhvr>
                                        <p:cTn id="72" dur="500"/>
                                        <p:tgtEl>
                                          <p:spTgt spid="24"/>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fade">
                                      <p:cBhvr>
                                        <p:cTn id="77" dur="500"/>
                                        <p:tgtEl>
                                          <p:spTgt spid="10"/>
                                        </p:tgtEl>
                                      </p:cBhvr>
                                    </p:animEffect>
                                  </p:childTnLst>
                                </p:cTn>
                              </p:par>
                            </p:childTnLst>
                          </p:cTn>
                        </p:par>
                        <p:par>
                          <p:cTn id="78" fill="hold">
                            <p:stCondLst>
                              <p:cond delay="500"/>
                            </p:stCondLst>
                            <p:childTnLst>
                              <p:par>
                                <p:cTn id="79" presetID="22" presetClass="entr" presetSubtype="1" fill="hold" nodeType="afterEffect">
                                  <p:stCondLst>
                                    <p:cond delay="0"/>
                                  </p:stCondLst>
                                  <p:childTnLst>
                                    <p:set>
                                      <p:cBhvr>
                                        <p:cTn id="80" dur="1" fill="hold">
                                          <p:stCondLst>
                                            <p:cond delay="0"/>
                                          </p:stCondLst>
                                        </p:cTn>
                                        <p:tgtEl>
                                          <p:spTgt spid="16"/>
                                        </p:tgtEl>
                                        <p:attrNameLst>
                                          <p:attrName>style.visibility</p:attrName>
                                        </p:attrNameLst>
                                      </p:cBhvr>
                                      <p:to>
                                        <p:strVal val="visible"/>
                                      </p:to>
                                    </p:set>
                                    <p:animEffect transition="in" filter="wipe(up)">
                                      <p:cBhvr>
                                        <p:cTn id="81" dur="500"/>
                                        <p:tgtEl>
                                          <p:spTgt spid="16"/>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22"/>
                                        </p:tgtEl>
                                        <p:attrNameLst>
                                          <p:attrName>style.visibility</p:attrName>
                                        </p:attrNameLst>
                                      </p:cBhvr>
                                      <p:to>
                                        <p:strVal val="visible"/>
                                      </p:to>
                                    </p:set>
                                    <p:animEffect transition="in" filter="fade">
                                      <p:cBhvr>
                                        <p:cTn id="86" dur="500"/>
                                        <p:tgtEl>
                                          <p:spTgt spid="22"/>
                                        </p:tgtEl>
                                      </p:cBhvr>
                                    </p:animEffect>
                                  </p:childTnLst>
                                </p:cTn>
                              </p:par>
                            </p:childTnLst>
                          </p:cTn>
                        </p:par>
                        <p:par>
                          <p:cTn id="87" fill="hold">
                            <p:stCondLst>
                              <p:cond delay="500"/>
                            </p:stCondLst>
                            <p:childTnLst>
                              <p:par>
                                <p:cTn id="88" presetID="22" presetClass="entr" presetSubtype="8" fill="hold" nodeType="afterEffect">
                                  <p:stCondLst>
                                    <p:cond delay="0"/>
                                  </p:stCondLst>
                                  <p:childTnLst>
                                    <p:set>
                                      <p:cBhvr>
                                        <p:cTn id="89" dur="1" fill="hold">
                                          <p:stCondLst>
                                            <p:cond delay="0"/>
                                          </p:stCondLst>
                                        </p:cTn>
                                        <p:tgtEl>
                                          <p:spTgt spid="21"/>
                                        </p:tgtEl>
                                        <p:attrNameLst>
                                          <p:attrName>style.visibility</p:attrName>
                                        </p:attrNameLst>
                                      </p:cBhvr>
                                      <p:to>
                                        <p:strVal val="visible"/>
                                      </p:to>
                                    </p:set>
                                    <p:animEffect transition="in" filter="wipe(left)">
                                      <p:cBhvr>
                                        <p:cTn id="90" dur="500"/>
                                        <p:tgtEl>
                                          <p:spTgt spid="21"/>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23"/>
                                        </p:tgtEl>
                                        <p:attrNameLst>
                                          <p:attrName>style.visibility</p:attrName>
                                        </p:attrNameLst>
                                      </p:cBhvr>
                                      <p:to>
                                        <p:strVal val="visible"/>
                                      </p:to>
                                    </p:set>
                                    <p:animEffect transition="in" filter="fade">
                                      <p:cBhvr>
                                        <p:cTn id="95" dur="500"/>
                                        <p:tgtEl>
                                          <p:spTgt spid="23"/>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5"/>
                                        </p:tgtEl>
                                        <p:attrNameLst>
                                          <p:attrName>style.visibility</p:attrName>
                                        </p:attrNameLst>
                                      </p:cBhvr>
                                      <p:to>
                                        <p:strVal val="visible"/>
                                      </p:to>
                                    </p:set>
                                    <p:animEffect transition="in" filter="fade">
                                      <p:cBhvr>
                                        <p:cTn id="98" dur="500"/>
                                        <p:tgtEl>
                                          <p:spTgt spid="25"/>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nodeType="clickEffect">
                                  <p:stCondLst>
                                    <p:cond delay="0"/>
                                  </p:stCondLst>
                                  <p:childTnLst>
                                    <p:set>
                                      <p:cBhvr>
                                        <p:cTn id="102" dur="1" fill="hold">
                                          <p:stCondLst>
                                            <p:cond delay="0"/>
                                          </p:stCondLst>
                                        </p:cTn>
                                        <p:tgtEl>
                                          <p:spTgt spid="26"/>
                                        </p:tgtEl>
                                        <p:attrNameLst>
                                          <p:attrName>style.visibility</p:attrName>
                                        </p:attrNameLst>
                                      </p:cBhvr>
                                      <p:to>
                                        <p:strVal val="visible"/>
                                      </p:to>
                                    </p:set>
                                    <p:animEffect transition="in" filter="fade">
                                      <p:cBhvr>
                                        <p:cTn id="103" dur="500"/>
                                        <p:tgtEl>
                                          <p:spTgt spid="26"/>
                                        </p:tgtEl>
                                      </p:cBhvr>
                                    </p:animEffect>
                                  </p:childTnLst>
                                </p:cTn>
                              </p:par>
                            </p:childTnLst>
                          </p:cTn>
                        </p:par>
                        <p:par>
                          <p:cTn id="104" fill="hold">
                            <p:stCondLst>
                              <p:cond delay="500"/>
                            </p:stCondLst>
                            <p:childTnLst>
                              <p:par>
                                <p:cTn id="105" presetID="10" presetClass="entr" presetSubtype="0" fill="hold" grpId="0" nodeType="afterEffect">
                                  <p:stCondLst>
                                    <p:cond delay="0"/>
                                  </p:stCondLst>
                                  <p:childTnLst>
                                    <p:set>
                                      <p:cBhvr>
                                        <p:cTn id="106" dur="1" fill="hold">
                                          <p:stCondLst>
                                            <p:cond delay="0"/>
                                          </p:stCondLst>
                                        </p:cTn>
                                        <p:tgtEl>
                                          <p:spTgt spid="32"/>
                                        </p:tgtEl>
                                        <p:attrNameLst>
                                          <p:attrName>style.visibility</p:attrName>
                                        </p:attrNameLst>
                                      </p:cBhvr>
                                      <p:to>
                                        <p:strVal val="visible"/>
                                      </p:to>
                                    </p:set>
                                    <p:animEffect transition="in" filter="fade">
                                      <p:cBhvr>
                                        <p:cTn id="10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0" grpId="0"/>
      <p:bldP spid="12" grpId="0"/>
      <p:bldP spid="22" grpId="0"/>
      <p:bldP spid="17" grpId="0" animBg="1"/>
      <p:bldP spid="23" grpId="0" animBg="1"/>
      <p:bldP spid="24" grpId="0"/>
      <p:bldP spid="25" grpId="0"/>
      <p:bldP spid="27"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Interval a spád přímky</a:t>
            </a:r>
            <a:endParaRPr lang="cs-CZ" dirty="0"/>
          </a:p>
        </p:txBody>
      </p:sp>
      <mc:AlternateContent xmlns:mc="http://schemas.openxmlformats.org/markup-compatibility/2006" xmlns:a14="http://schemas.microsoft.com/office/drawing/2010/main">
        <mc:Choice Requires="a14">
          <p:sp>
            <p:nvSpPr>
              <p:cNvPr id="4" name="Zástupný symbol pro obsah 3"/>
              <p:cNvSpPr>
                <a:spLocks noGrp="1"/>
              </p:cNvSpPr>
              <p:nvPr>
                <p:ph sz="half" idx="2"/>
              </p:nvPr>
            </p:nvSpPr>
            <p:spPr>
              <a:xfrm>
                <a:off x="4211960" y="1618439"/>
                <a:ext cx="4536504" cy="4525963"/>
              </a:xfrm>
            </p:spPr>
            <p:txBody>
              <a:bodyPr>
                <a:normAutofit/>
              </a:bodyPr>
              <a:lstStyle/>
              <a:p>
                <a:r>
                  <a:rPr lang="cs-CZ" sz="2400" i="1" dirty="0" smtClean="0"/>
                  <a:t>i</a:t>
                </a:r>
                <a:r>
                  <a:rPr lang="cs-CZ" sz="2400" dirty="0" smtClean="0"/>
                  <a:t> … interval přímky … vzdálenost průmětů dvou bodů přímky, jejichž kóty se liší o 1.</a:t>
                </a:r>
              </a:p>
              <a:p>
                <a:r>
                  <a:rPr lang="cs-CZ" sz="2400" i="1" dirty="0" smtClean="0">
                    <a:sym typeface="Symbol"/>
                  </a:rPr>
                  <a:t></a:t>
                </a:r>
                <a:r>
                  <a:rPr lang="cs-CZ" sz="2400" dirty="0" smtClean="0">
                    <a:sym typeface="Symbol"/>
                  </a:rPr>
                  <a:t> … spádový úhel = odchylka přímky od průmětny</a:t>
                </a:r>
              </a:p>
              <a:p>
                <a:r>
                  <a:rPr lang="cs-CZ" sz="2400" i="1" dirty="0">
                    <a:sym typeface="Symbol"/>
                  </a:rPr>
                  <a:t>t</a:t>
                </a:r>
                <a:r>
                  <a:rPr lang="cs-CZ" sz="2400" i="1" dirty="0" smtClean="0">
                    <a:sym typeface="Symbol"/>
                  </a:rPr>
                  <a:t>g  </a:t>
                </a:r>
                <a:r>
                  <a:rPr lang="cs-CZ" sz="2400" dirty="0" smtClean="0">
                    <a:sym typeface="Symbol"/>
                  </a:rPr>
                  <a:t>… spád přímky … </a:t>
                </a:r>
                <a14:m>
                  <m:oMath xmlns:m="http://schemas.openxmlformats.org/officeDocument/2006/math">
                    <m:func>
                      <m:funcPr>
                        <m:ctrlPr>
                          <a:rPr lang="cs-CZ" sz="2400" i="1" smtClean="0">
                            <a:latin typeface="Cambria Math" panose="02040503050406030204" pitchFamily="18" charset="0"/>
                            <a:sym typeface="Symbol"/>
                          </a:rPr>
                        </m:ctrlPr>
                      </m:funcPr>
                      <m:fName>
                        <m:r>
                          <m:rPr>
                            <m:sty m:val="p"/>
                          </m:rPr>
                          <a:rPr lang="cs-CZ" sz="2400" b="0" i="0" smtClean="0">
                            <a:latin typeface="Cambria Math"/>
                            <a:sym typeface="Symbol"/>
                          </a:rPr>
                          <m:t>tg</m:t>
                        </m:r>
                      </m:fName>
                      <m:e>
                        <m:r>
                          <a:rPr lang="cs-CZ" sz="2400" i="1" smtClean="0">
                            <a:latin typeface="Cambria Math"/>
                            <a:ea typeface="Cambria Math"/>
                            <a:sym typeface="Symbol"/>
                          </a:rPr>
                          <m:t>𝜔</m:t>
                        </m:r>
                      </m:e>
                    </m:func>
                    <m:r>
                      <a:rPr lang="cs-CZ" sz="2400" b="0" i="1" smtClean="0">
                        <a:latin typeface="Cambria Math"/>
                        <a:sym typeface="Symbol"/>
                      </a:rPr>
                      <m:t>=</m:t>
                    </m:r>
                    <m:f>
                      <m:fPr>
                        <m:ctrlPr>
                          <a:rPr lang="cs-CZ" sz="2400" b="0" i="1" smtClean="0">
                            <a:latin typeface="Cambria Math" panose="02040503050406030204" pitchFamily="18" charset="0"/>
                            <a:sym typeface="Symbol"/>
                          </a:rPr>
                        </m:ctrlPr>
                      </m:fPr>
                      <m:num>
                        <m:r>
                          <a:rPr lang="cs-CZ" sz="2400" b="0" i="1" smtClean="0">
                            <a:latin typeface="Cambria Math"/>
                            <a:sym typeface="Symbol"/>
                          </a:rPr>
                          <m:t>1</m:t>
                        </m:r>
                      </m:num>
                      <m:den>
                        <m:r>
                          <a:rPr lang="cs-CZ" sz="2400" b="0" i="1" smtClean="0">
                            <a:latin typeface="Cambria Math"/>
                            <a:sym typeface="Symbol"/>
                          </a:rPr>
                          <m:t>𝑖</m:t>
                        </m:r>
                      </m:den>
                    </m:f>
                  </m:oMath>
                </a14:m>
                <a:endParaRPr lang="cs-CZ" sz="2400" i="1" dirty="0"/>
              </a:p>
            </p:txBody>
          </p:sp>
        </mc:Choice>
        <mc:Fallback xmlns="">
          <p:sp>
            <p:nvSpPr>
              <p:cNvPr id="4" name="Zástupný symbol pro obsah 3"/>
              <p:cNvSpPr>
                <a:spLocks noGrp="1" noRot="1" noChangeAspect="1" noMove="1" noResize="1" noEditPoints="1" noAdjustHandles="1" noChangeArrowheads="1" noChangeShapeType="1" noTextEdit="1"/>
              </p:cNvSpPr>
              <p:nvPr>
                <p:ph sz="half" idx="2"/>
              </p:nvPr>
            </p:nvSpPr>
            <p:spPr>
              <a:xfrm>
                <a:off x="4211960" y="1618439"/>
                <a:ext cx="4536504" cy="4525963"/>
              </a:xfrm>
              <a:blipFill rotWithShape="1">
                <a:blip r:embed="rId2"/>
                <a:stretch>
                  <a:fillRect l="-1882" t="-1077" r="-2016"/>
                </a:stretch>
              </a:blipFill>
            </p:spPr>
            <p:txBody>
              <a:bodyPr/>
              <a:lstStyle/>
              <a:p>
                <a:r>
                  <a:rPr lang="cs-CZ">
                    <a:noFill/>
                  </a:rPr>
                  <a:t> </a:t>
                </a:r>
              </a:p>
            </p:txBody>
          </p:sp>
        </mc:Fallback>
      </mc:AlternateContent>
      <p:sp>
        <p:nvSpPr>
          <p:cNvPr id="5" name="Kosoúhelník 4"/>
          <p:cNvSpPr/>
          <p:nvPr/>
        </p:nvSpPr>
        <p:spPr>
          <a:xfrm>
            <a:off x="611560" y="4221088"/>
            <a:ext cx="3744416" cy="1152128"/>
          </a:xfrm>
          <a:prstGeom prst="parallelogram">
            <a:avLst>
              <a:gd name="adj" fmla="val 75822"/>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 name="Přímá spojnice 6"/>
          <p:cNvCxnSpPr/>
          <p:nvPr/>
        </p:nvCxnSpPr>
        <p:spPr>
          <a:xfrm>
            <a:off x="755576" y="2636912"/>
            <a:ext cx="2736304" cy="2088232"/>
          </a:xfrm>
          <a:prstGeom prst="line">
            <a:avLst/>
          </a:prstGeom>
          <a:ln w="12700">
            <a:solidFill>
              <a:schemeClr val="tx1"/>
            </a:solidFill>
          </a:ln>
        </p:spPr>
        <p:style>
          <a:lnRef idx="1">
            <a:schemeClr val="dk1"/>
          </a:lnRef>
          <a:fillRef idx="0">
            <a:schemeClr val="dk1"/>
          </a:fillRef>
          <a:effectRef idx="0">
            <a:schemeClr val="dk1"/>
          </a:effectRef>
          <a:fontRef idx="minor">
            <a:schemeClr val="tx1"/>
          </a:fontRef>
        </p:style>
      </p:cxnSp>
      <p:cxnSp>
        <p:nvCxnSpPr>
          <p:cNvPr id="9" name="Přímá spojnice 8"/>
          <p:cNvCxnSpPr/>
          <p:nvPr/>
        </p:nvCxnSpPr>
        <p:spPr>
          <a:xfrm>
            <a:off x="3779912" y="4941168"/>
            <a:ext cx="576064" cy="43204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flipH="1" flipV="1">
            <a:off x="3491880" y="4725144"/>
            <a:ext cx="288032" cy="216024"/>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1187624" y="4725144"/>
            <a:ext cx="27363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Oblouk 16"/>
          <p:cNvSpPr/>
          <p:nvPr/>
        </p:nvSpPr>
        <p:spPr>
          <a:xfrm rot="16200000">
            <a:off x="2756165" y="4401307"/>
            <a:ext cx="679342" cy="576064"/>
          </a:xfrm>
          <a:prstGeom prst="arc">
            <a:avLst>
              <a:gd name="adj1" fmla="val 15747890"/>
              <a:gd name="adj2" fmla="val 20767462"/>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8" name="Ovál 17"/>
          <p:cNvSpPr/>
          <p:nvPr/>
        </p:nvSpPr>
        <p:spPr>
          <a:xfrm>
            <a:off x="1632086" y="4685335"/>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pic>
        <p:nvPicPr>
          <p:cNvPr id="2050"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14216" y="3812782"/>
            <a:ext cx="97544" cy="97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4923" y="4660506"/>
            <a:ext cx="96837" cy="9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3282951"/>
            <a:ext cx="96837" cy="9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2" name="Přímá spojnice 21"/>
          <p:cNvCxnSpPr/>
          <p:nvPr/>
        </p:nvCxnSpPr>
        <p:spPr>
          <a:xfrm>
            <a:off x="1668090" y="3331370"/>
            <a:ext cx="0" cy="142597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4" name="Přímá spojnice 23"/>
          <p:cNvCxnSpPr>
            <a:stCxn id="2050" idx="2"/>
            <a:endCxn id="2051" idx="2"/>
          </p:cNvCxnSpPr>
          <p:nvPr/>
        </p:nvCxnSpPr>
        <p:spPr>
          <a:xfrm>
            <a:off x="2362988" y="3910326"/>
            <a:ext cx="354" cy="847017"/>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6" name="Přímá spojnice 25"/>
          <p:cNvCxnSpPr/>
          <p:nvPr/>
        </p:nvCxnSpPr>
        <p:spPr>
          <a:xfrm flipH="1">
            <a:off x="1668444" y="3881421"/>
            <a:ext cx="694898"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8" name="TextovéPole 27"/>
          <p:cNvSpPr txBox="1"/>
          <p:nvPr/>
        </p:nvSpPr>
        <p:spPr>
          <a:xfrm>
            <a:off x="874865" y="2468446"/>
            <a:ext cx="432048" cy="369332"/>
          </a:xfrm>
          <a:prstGeom prst="rect">
            <a:avLst/>
          </a:prstGeom>
          <a:noFill/>
        </p:spPr>
        <p:txBody>
          <a:bodyPr wrap="square" rtlCol="0">
            <a:spAutoFit/>
          </a:bodyPr>
          <a:lstStyle/>
          <a:p>
            <a:r>
              <a:rPr lang="cs-CZ" dirty="0" smtClean="0"/>
              <a:t>a</a:t>
            </a:r>
            <a:endParaRPr lang="cs-CZ" dirty="0"/>
          </a:p>
        </p:txBody>
      </p:sp>
      <p:sp>
        <p:nvSpPr>
          <p:cNvPr id="29" name="TextovéPole 28"/>
          <p:cNvSpPr txBox="1"/>
          <p:nvPr/>
        </p:nvSpPr>
        <p:spPr>
          <a:xfrm>
            <a:off x="1619672" y="2993850"/>
            <a:ext cx="288032" cy="369332"/>
          </a:xfrm>
          <a:prstGeom prst="rect">
            <a:avLst/>
          </a:prstGeom>
          <a:noFill/>
        </p:spPr>
        <p:txBody>
          <a:bodyPr wrap="square" rtlCol="0">
            <a:spAutoFit/>
          </a:bodyPr>
          <a:lstStyle/>
          <a:p>
            <a:r>
              <a:rPr lang="cs-CZ" dirty="0" smtClean="0"/>
              <a:t>A</a:t>
            </a:r>
            <a:endParaRPr lang="cs-CZ" dirty="0"/>
          </a:p>
        </p:txBody>
      </p:sp>
      <p:sp>
        <p:nvSpPr>
          <p:cNvPr id="30" name="TextovéPole 29"/>
          <p:cNvSpPr txBox="1"/>
          <p:nvPr/>
        </p:nvSpPr>
        <p:spPr>
          <a:xfrm>
            <a:off x="2327337" y="3512089"/>
            <a:ext cx="312861" cy="369332"/>
          </a:xfrm>
          <a:prstGeom prst="rect">
            <a:avLst/>
          </a:prstGeom>
          <a:noFill/>
        </p:spPr>
        <p:txBody>
          <a:bodyPr wrap="square" rtlCol="0">
            <a:spAutoFit/>
          </a:bodyPr>
          <a:lstStyle/>
          <a:p>
            <a:r>
              <a:rPr lang="cs-CZ" dirty="0" smtClean="0"/>
              <a:t>B</a:t>
            </a:r>
            <a:endParaRPr lang="cs-CZ" dirty="0"/>
          </a:p>
        </p:txBody>
      </p:sp>
      <p:sp>
        <p:nvSpPr>
          <p:cNvPr id="31" name="TextovéPole 30"/>
          <p:cNvSpPr txBox="1"/>
          <p:nvPr/>
        </p:nvSpPr>
        <p:spPr>
          <a:xfrm>
            <a:off x="3383868" y="4333834"/>
            <a:ext cx="396044" cy="369332"/>
          </a:xfrm>
          <a:prstGeom prst="rect">
            <a:avLst/>
          </a:prstGeom>
          <a:noFill/>
        </p:spPr>
        <p:txBody>
          <a:bodyPr wrap="square" rtlCol="0">
            <a:spAutoFit/>
          </a:bodyPr>
          <a:lstStyle/>
          <a:p>
            <a:r>
              <a:rPr lang="cs-CZ" dirty="0" smtClean="0"/>
              <a:t>P</a:t>
            </a:r>
            <a:endParaRPr lang="cs-CZ" dirty="0"/>
          </a:p>
        </p:txBody>
      </p:sp>
      <p:sp>
        <p:nvSpPr>
          <p:cNvPr id="2048" name="TextovéPole 2047"/>
          <p:cNvSpPr txBox="1"/>
          <p:nvPr/>
        </p:nvSpPr>
        <p:spPr>
          <a:xfrm>
            <a:off x="1082710" y="4648490"/>
            <a:ext cx="50405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2049" name="TextovéPole 2048"/>
          <p:cNvSpPr txBox="1"/>
          <p:nvPr/>
        </p:nvSpPr>
        <p:spPr>
          <a:xfrm>
            <a:off x="1493569" y="4708924"/>
            <a:ext cx="54023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2053" name="TextovéPole 2052"/>
          <p:cNvSpPr txBox="1"/>
          <p:nvPr/>
        </p:nvSpPr>
        <p:spPr>
          <a:xfrm>
            <a:off x="2213738" y="4714425"/>
            <a:ext cx="540060"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
        <p:nvSpPr>
          <p:cNvPr id="2054" name="TextovéPole 2053"/>
          <p:cNvSpPr txBox="1"/>
          <p:nvPr/>
        </p:nvSpPr>
        <p:spPr>
          <a:xfrm flipH="1">
            <a:off x="2879812" y="4341680"/>
            <a:ext cx="432048" cy="383464"/>
          </a:xfrm>
          <a:prstGeom prst="rect">
            <a:avLst/>
          </a:prstGeom>
          <a:noFill/>
        </p:spPr>
        <p:txBody>
          <a:bodyPr wrap="square" rtlCol="0">
            <a:spAutoFit/>
          </a:bodyPr>
          <a:lstStyle/>
          <a:p>
            <a:r>
              <a:rPr lang="cs-CZ" dirty="0" smtClean="0">
                <a:sym typeface="Symbol"/>
              </a:rPr>
              <a:t></a:t>
            </a:r>
            <a:endParaRPr lang="cs-CZ" dirty="0"/>
          </a:p>
        </p:txBody>
      </p:sp>
      <p:sp>
        <p:nvSpPr>
          <p:cNvPr id="2055" name="Levá složená závorka 2054"/>
          <p:cNvSpPr/>
          <p:nvPr/>
        </p:nvSpPr>
        <p:spPr>
          <a:xfrm>
            <a:off x="1493569" y="3331370"/>
            <a:ext cx="174521" cy="550051"/>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056" name="Levá složená závorka 2055"/>
          <p:cNvSpPr/>
          <p:nvPr/>
        </p:nvSpPr>
        <p:spPr>
          <a:xfrm rot="16200000">
            <a:off x="1941830" y="4451403"/>
            <a:ext cx="147417" cy="694898"/>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057" name="TextovéPole 2056"/>
          <p:cNvSpPr txBox="1"/>
          <p:nvPr/>
        </p:nvSpPr>
        <p:spPr>
          <a:xfrm>
            <a:off x="1255268" y="3421729"/>
            <a:ext cx="402680" cy="369332"/>
          </a:xfrm>
          <a:prstGeom prst="rect">
            <a:avLst/>
          </a:prstGeom>
          <a:noFill/>
        </p:spPr>
        <p:txBody>
          <a:bodyPr wrap="square" rtlCol="0">
            <a:spAutoFit/>
          </a:bodyPr>
          <a:lstStyle/>
          <a:p>
            <a:r>
              <a:rPr lang="cs-CZ" dirty="0" smtClean="0"/>
              <a:t>1</a:t>
            </a:r>
            <a:endParaRPr lang="cs-CZ" dirty="0"/>
          </a:p>
        </p:txBody>
      </p:sp>
      <p:sp>
        <p:nvSpPr>
          <p:cNvPr id="2058" name="TextovéPole 2057"/>
          <p:cNvSpPr txBox="1"/>
          <p:nvPr/>
        </p:nvSpPr>
        <p:spPr>
          <a:xfrm>
            <a:off x="1907703" y="4800852"/>
            <a:ext cx="306035" cy="369332"/>
          </a:xfrm>
          <a:prstGeom prst="rect">
            <a:avLst/>
          </a:prstGeom>
          <a:noFill/>
        </p:spPr>
        <p:txBody>
          <a:bodyPr wrap="square" rtlCol="0">
            <a:spAutoFit/>
          </a:bodyPr>
          <a:lstStyle/>
          <a:p>
            <a:r>
              <a:rPr lang="cs-CZ" dirty="0" smtClean="0"/>
              <a:t>i</a:t>
            </a:r>
            <a:endParaRPr lang="cs-CZ" baseline="-25000" dirty="0"/>
          </a:p>
        </p:txBody>
      </p:sp>
      <p:sp>
        <p:nvSpPr>
          <p:cNvPr id="2059" name="TextovéPole 2058"/>
          <p:cNvSpPr txBox="1"/>
          <p:nvPr/>
        </p:nvSpPr>
        <p:spPr>
          <a:xfrm>
            <a:off x="814374" y="4994447"/>
            <a:ext cx="312759" cy="369332"/>
          </a:xfrm>
          <a:prstGeom prst="rect">
            <a:avLst/>
          </a:prstGeom>
          <a:noFill/>
        </p:spPr>
        <p:txBody>
          <a:bodyPr wrap="square" rtlCol="0">
            <a:spAutoFit/>
          </a:bodyPr>
          <a:lstStyle/>
          <a:p>
            <a:r>
              <a:rPr lang="cs-CZ" dirty="0" smtClean="0">
                <a:sym typeface="Symbol"/>
              </a:rPr>
              <a:t></a:t>
            </a:r>
            <a:endParaRPr lang="cs-CZ" dirty="0"/>
          </a:p>
        </p:txBody>
      </p:sp>
    </p:spTree>
    <p:extLst>
      <p:ext uri="{BB962C8B-B14F-4D97-AF65-F5344CB8AC3E}">
        <p14:creationId xmlns:p14="http://schemas.microsoft.com/office/powerpoint/2010/main" val="51867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57"/>
                                        </p:tgtEl>
                                        <p:attrNameLst>
                                          <p:attrName>style.visibility</p:attrName>
                                        </p:attrNameLst>
                                      </p:cBhvr>
                                      <p:to>
                                        <p:strVal val="visible"/>
                                      </p:to>
                                    </p:set>
                                    <p:animEffect transition="in" filter="fade">
                                      <p:cBhvr>
                                        <p:cTn id="11" dur="500"/>
                                        <p:tgtEl>
                                          <p:spTgt spid="205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055"/>
                                        </p:tgtEl>
                                        <p:attrNameLst>
                                          <p:attrName>style.visibility</p:attrName>
                                        </p:attrNameLst>
                                      </p:cBhvr>
                                      <p:to>
                                        <p:strVal val="visible"/>
                                      </p:to>
                                    </p:set>
                                    <p:animEffect transition="in" filter="fade">
                                      <p:cBhvr>
                                        <p:cTn id="14" dur="500"/>
                                        <p:tgtEl>
                                          <p:spTgt spid="205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056"/>
                                        </p:tgtEl>
                                        <p:attrNameLst>
                                          <p:attrName>style.visibility</p:attrName>
                                        </p:attrNameLst>
                                      </p:cBhvr>
                                      <p:to>
                                        <p:strVal val="visible"/>
                                      </p:to>
                                    </p:set>
                                    <p:animEffect transition="in" filter="fade">
                                      <p:cBhvr>
                                        <p:cTn id="19" dur="500"/>
                                        <p:tgtEl>
                                          <p:spTgt spid="2056"/>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2058"/>
                                        </p:tgtEl>
                                        <p:attrNameLst>
                                          <p:attrName>style.visibility</p:attrName>
                                        </p:attrNameLst>
                                      </p:cBhvr>
                                      <p:to>
                                        <p:strVal val="visible"/>
                                      </p:to>
                                    </p:set>
                                    <p:animEffect transition="in" filter="fade">
                                      <p:cBhvr>
                                        <p:cTn id="23" dur="500"/>
                                        <p:tgtEl>
                                          <p:spTgt spid="205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500"/>
                                        <p:tgtEl>
                                          <p:spTgt spid="4">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500"/>
                                        <p:tgtEl>
                                          <p:spTgt spid="1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054"/>
                                        </p:tgtEl>
                                        <p:attrNameLst>
                                          <p:attrName>style.visibility</p:attrName>
                                        </p:attrNameLst>
                                      </p:cBhvr>
                                      <p:to>
                                        <p:strVal val="visible"/>
                                      </p:to>
                                    </p:set>
                                    <p:animEffect transition="in" filter="fade">
                                      <p:cBhvr>
                                        <p:cTn id="36" dur="500"/>
                                        <p:tgtEl>
                                          <p:spTgt spid="2054"/>
                                        </p:tgtEl>
                                      </p:cBhvr>
                                    </p:animEffect>
                                  </p:childTnLst>
                                </p:cTn>
                              </p:par>
                            </p:childTnLst>
                          </p:cTn>
                        </p:par>
                        <p:par>
                          <p:cTn id="37" fill="hold">
                            <p:stCondLst>
                              <p:cond delay="500"/>
                            </p:stCondLst>
                            <p:childTnLst>
                              <p:par>
                                <p:cTn id="38" presetID="10" presetClass="entr" presetSubtype="0" fill="hold" nodeType="afterEffect">
                                  <p:stCondLst>
                                    <p:cond delay="0"/>
                                  </p:stCondLst>
                                  <p:childTnLst>
                                    <p:set>
                                      <p:cBhvr>
                                        <p:cTn id="39" dur="1" fill="hold">
                                          <p:stCondLst>
                                            <p:cond delay="0"/>
                                          </p:stCondLst>
                                        </p:cTn>
                                        <p:tgtEl>
                                          <p:spTgt spid="4">
                                            <p:txEl>
                                              <p:pRg st="1" end="1"/>
                                            </p:txEl>
                                          </p:spTgt>
                                        </p:tgtEl>
                                        <p:attrNameLst>
                                          <p:attrName>style.visibility</p:attrName>
                                        </p:attrNameLst>
                                      </p:cBhvr>
                                      <p:to>
                                        <p:strVal val="visible"/>
                                      </p:to>
                                    </p:set>
                                    <p:animEffect transition="in" filter="fade">
                                      <p:cBhvr>
                                        <p:cTn id="40" dur="500"/>
                                        <p:tgtEl>
                                          <p:spTgt spid="4">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animEffect transition="in" filter="fade">
                                      <p:cBhvr>
                                        <p:cTn id="45"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054" grpId="0"/>
      <p:bldP spid="2055" grpId="0" animBg="1"/>
      <p:bldP spid="2056" grpId="0" animBg="1"/>
      <p:bldP spid="2057" grpId="0"/>
      <p:bldP spid="205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dirty="0" smtClean="0"/>
              <a:t>Zobrazte přímku </a:t>
            </a:r>
            <a:r>
              <a:rPr lang="cs-CZ" sz="2800" i="1" dirty="0" smtClean="0"/>
              <a:t>a</a:t>
            </a:r>
            <a:r>
              <a:rPr lang="cs-CZ" sz="2800" dirty="0" smtClean="0"/>
              <a:t> určenou body </a:t>
            </a:r>
            <a:r>
              <a:rPr lang="cs-CZ" sz="2800" i="1" dirty="0" smtClean="0"/>
              <a:t>A</a:t>
            </a:r>
            <a:r>
              <a:rPr lang="cs-CZ" sz="2800" dirty="0" smtClean="0"/>
              <a:t>[5</a:t>
            </a:r>
            <a:r>
              <a:rPr lang="cs-CZ" sz="2800" smtClean="0"/>
              <a:t>; 1; </a:t>
            </a:r>
            <a:r>
              <a:rPr lang="cs-CZ" sz="2800" dirty="0" smtClean="0"/>
              <a:t>-4] a </a:t>
            </a:r>
            <a:r>
              <a:rPr lang="cs-CZ" sz="2800" i="1" dirty="0" smtClean="0"/>
              <a:t>B</a:t>
            </a:r>
            <a:r>
              <a:rPr lang="cs-CZ" sz="2800" dirty="0" smtClean="0"/>
              <a:t>[1; 4; 3].</a:t>
            </a:r>
            <a:endParaRPr lang="cs-CZ" sz="2800" dirty="0"/>
          </a:p>
        </p:txBody>
      </p:sp>
      <p:cxnSp>
        <p:nvCxnSpPr>
          <p:cNvPr id="7" name="Přímá spojnice se šipkou 6"/>
          <p:cNvCxnSpPr/>
          <p:nvPr/>
        </p:nvCxnSpPr>
        <p:spPr>
          <a:xfrm>
            <a:off x="1043608" y="2564904"/>
            <a:ext cx="5976664" cy="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1403648" y="2276872"/>
            <a:ext cx="0" cy="360040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1835696"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a:off x="2699792"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3131840"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1331640" y="299695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1331640" y="3429000"/>
            <a:ext cx="144016" cy="0"/>
          </a:xfrm>
          <a:prstGeom prst="line">
            <a:avLst/>
          </a:prstGeom>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6715055" y="2452246"/>
            <a:ext cx="216024" cy="369332"/>
          </a:xfrm>
          <a:prstGeom prst="rect">
            <a:avLst/>
          </a:prstGeom>
          <a:noFill/>
        </p:spPr>
        <p:txBody>
          <a:bodyPr wrap="square" rtlCol="0">
            <a:spAutoFit/>
          </a:bodyPr>
          <a:lstStyle/>
          <a:p>
            <a:r>
              <a:rPr lang="cs-CZ" dirty="0" smtClean="0"/>
              <a:t>x</a:t>
            </a:r>
            <a:endParaRPr lang="cs-CZ" dirty="0"/>
          </a:p>
        </p:txBody>
      </p:sp>
      <p:sp>
        <p:nvSpPr>
          <p:cNvPr id="5" name="TextovéPole 4"/>
          <p:cNvSpPr txBox="1"/>
          <p:nvPr/>
        </p:nvSpPr>
        <p:spPr>
          <a:xfrm>
            <a:off x="1115616" y="5505943"/>
            <a:ext cx="216024" cy="369332"/>
          </a:xfrm>
          <a:prstGeom prst="rect">
            <a:avLst/>
          </a:prstGeom>
          <a:noFill/>
        </p:spPr>
        <p:txBody>
          <a:bodyPr wrap="square" rtlCol="0">
            <a:spAutoFit/>
          </a:bodyPr>
          <a:lstStyle/>
          <a:p>
            <a:r>
              <a:rPr lang="cs-CZ" dirty="0" smtClean="0"/>
              <a:t>y</a:t>
            </a:r>
            <a:endParaRPr lang="cs-CZ" dirty="0"/>
          </a:p>
        </p:txBody>
      </p:sp>
      <p:sp>
        <p:nvSpPr>
          <p:cNvPr id="27" name="TextovéPole 26"/>
          <p:cNvSpPr txBox="1"/>
          <p:nvPr/>
        </p:nvSpPr>
        <p:spPr>
          <a:xfrm>
            <a:off x="1187624" y="2287905"/>
            <a:ext cx="288032" cy="276999"/>
          </a:xfrm>
          <a:prstGeom prst="rect">
            <a:avLst/>
          </a:prstGeom>
          <a:noFill/>
        </p:spPr>
        <p:txBody>
          <a:bodyPr wrap="square" rtlCol="0">
            <a:spAutoFit/>
          </a:bodyPr>
          <a:lstStyle/>
          <a:p>
            <a:r>
              <a:rPr lang="cs-CZ" sz="1200" dirty="0" smtClean="0"/>
              <a:t>0</a:t>
            </a:r>
            <a:endParaRPr lang="cs-CZ" sz="1200" dirty="0"/>
          </a:p>
        </p:txBody>
      </p:sp>
      <p:cxnSp>
        <p:nvCxnSpPr>
          <p:cNvPr id="28" name="Přímá spojnice 27"/>
          <p:cNvCxnSpPr/>
          <p:nvPr/>
        </p:nvCxnSpPr>
        <p:spPr>
          <a:xfrm>
            <a:off x="3562506" y="2505663"/>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2267406" y="2475845"/>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1331640" y="3852463"/>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31" name="Přímá spojnice 30"/>
          <p:cNvCxnSpPr/>
          <p:nvPr/>
        </p:nvCxnSpPr>
        <p:spPr>
          <a:xfrm>
            <a:off x="1327245" y="4307750"/>
            <a:ext cx="144016"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81739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fade">
                                      <p:cBhvr>
                                        <p:cTn id="25" dur="500"/>
                                        <p:tgtEl>
                                          <p:spTgt spid="29"/>
                                        </p:tgtEl>
                                      </p:cBhvr>
                                    </p:animEffect>
                                  </p:childTnLst>
                                </p:cTn>
                              </p:par>
                              <p:par>
                                <p:cTn id="26" presetID="10" presetClass="entr" presetSubtype="0"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nodeType="with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fade">
                                      <p:cBhvr>
                                        <p:cTn id="34" dur="500"/>
                                        <p:tgtEl>
                                          <p:spTgt spid="28"/>
                                        </p:tgtEl>
                                      </p:cBhvr>
                                    </p:animEffect>
                                  </p:childTnLst>
                                </p:cTn>
                              </p:par>
                              <p:par>
                                <p:cTn id="35" presetID="10" presetClass="entr" presetSubtype="0"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par>
                                <p:cTn id="38" presetID="10" presetClass="entr" presetSubtype="0" fill="hold" nodeType="with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par>
                                <p:cTn id="41" presetID="10" presetClass="entr" presetSubtype="0" fill="hold"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nodeType="with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fade">
                                      <p:cBhvr>
                                        <p:cTn id="46"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221</TotalTime>
  <Words>372</Words>
  <Application>Microsoft Office PowerPoint</Application>
  <PresentationFormat>Předvádění na obrazovce (4:3)</PresentationFormat>
  <Paragraphs>72</Paragraphs>
  <Slides>8</Slides>
  <Notes>3</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8</vt:i4>
      </vt:variant>
    </vt:vector>
  </HeadingPairs>
  <TitlesOfParts>
    <vt:vector size="13" baseType="lpstr">
      <vt:lpstr>Arial</vt:lpstr>
      <vt:lpstr>Calibri</vt:lpstr>
      <vt:lpstr>Cambria Math</vt:lpstr>
      <vt:lpstr>Symbol</vt:lpstr>
      <vt:lpstr>Motiv systému Office</vt:lpstr>
      <vt:lpstr>Prezentace aplikace PowerPoint</vt:lpstr>
      <vt:lpstr>ANOTACE</vt:lpstr>
      <vt:lpstr>Kótované promítání</vt:lpstr>
      <vt:lpstr>Princip průmětu přímky</vt:lpstr>
      <vt:lpstr>Zobrazení přímky</vt:lpstr>
      <vt:lpstr>Interval a spád přímky</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27</cp:revision>
  <dcterms:created xsi:type="dcterms:W3CDTF">2012-07-31T10:12:03Z</dcterms:created>
  <dcterms:modified xsi:type="dcterms:W3CDTF">2013-09-04T06:36:05Z</dcterms:modified>
</cp:coreProperties>
</file>