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61" r:id="rId2"/>
    <p:sldId id="263" r:id="rId3"/>
    <p:sldId id="256" r:id="rId4"/>
    <p:sldId id="257" r:id="rId5"/>
    <p:sldId id="258" r:id="rId6"/>
    <p:sldId id="259" r:id="rId7"/>
    <p:sldId id="262" r:id="rId8"/>
    <p:sldId id="260"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notesViewPr>
    <p:cSldViewPr>
      <p:cViewPr varScale="1">
        <p:scale>
          <a:sx n="105" d="100"/>
          <a:sy n="105" d="100"/>
        </p:scale>
        <p:origin x="-3030"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12BA314-C4B6-4E66-96C9-3EF36B03D4E9}" type="datetimeFigureOut">
              <a:rPr lang="cs-CZ" smtClean="0"/>
              <a:t>4.9.2013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75509E1-9FAD-4FA7-84B6-94093C1B1B58}" type="slidenum">
              <a:rPr lang="cs-CZ" smtClean="0"/>
              <a:t>‹#›</a:t>
            </a:fld>
            <a:endParaRPr lang="cs-CZ"/>
          </a:p>
        </p:txBody>
      </p:sp>
    </p:spTree>
    <p:extLst>
      <p:ext uri="{BB962C8B-B14F-4D97-AF65-F5344CB8AC3E}">
        <p14:creationId xmlns:p14="http://schemas.microsoft.com/office/powerpoint/2010/main" val="27423971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4DBF2B-4319-4387-A56C-7FE7A63D508D}" type="datetimeFigureOut">
              <a:rPr lang="cs-CZ" smtClean="0"/>
              <a:t>4.9.2013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BD034D-5D56-4B18-84F2-DA244EABDA0A}" type="slidenum">
              <a:rPr lang="cs-CZ" smtClean="0"/>
              <a:t>‹#›</a:t>
            </a:fld>
            <a:endParaRPr lang="cs-CZ"/>
          </a:p>
        </p:txBody>
      </p:sp>
    </p:spTree>
    <p:extLst>
      <p:ext uri="{BB962C8B-B14F-4D97-AF65-F5344CB8AC3E}">
        <p14:creationId xmlns:p14="http://schemas.microsoft.com/office/powerpoint/2010/main" val="3175247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8</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4.9.2013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4.9.2013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4.9.2013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4.9.2013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637416206"/>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VY_32_INOVACE_08A_03_Kótované</a:t>
                      </a:r>
                      <a:r>
                        <a:rPr lang="cs-CZ" sz="1800" b="1" kern="1200" baseline="0" dirty="0" smtClean="0">
                          <a:solidFill>
                            <a:srgbClr val="2C3036"/>
                          </a:solidFill>
                          <a:latin typeface="Calibri" pitchFamily="34" charset="0"/>
                          <a:ea typeface="+mn-ea"/>
                          <a:cs typeface="+mn-cs"/>
                        </a:rPr>
                        <a:t> promítání – Sklápění promítací roviny přímky</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10.4.2013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531616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principu </a:t>
            </a:r>
            <a:r>
              <a:rPr lang="cs-CZ" sz="2000" dirty="0" smtClean="0">
                <a:latin typeface="Calibri" pitchFamily="34" charset="0"/>
              </a:rPr>
              <a:t>sklápění promítací roviny přímky do průmětny v kótovaném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Je vhodné, aby učitel celou situaci také modeloval v promítacím koutě.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řešenému příkladu, kde je využita výše vysvětlená látka. Učitel konstrukci slovně popisuje a vysvětluje. Studenti příklad rýsují do sešitu.</a:t>
            </a:r>
          </a:p>
          <a:p>
            <a:pPr marL="0" indent="0" algn="just">
              <a:buNone/>
            </a:pPr>
            <a:r>
              <a:rPr lang="cs-CZ" sz="2000" dirty="0" smtClean="0">
                <a:latin typeface="Calibri" pitchFamily="34" charset="0"/>
              </a:rPr>
              <a:t>V poslední části prezentace je uveden neřešený příklad. Studenti navrhují jeho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21050008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Kótované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SKLÁPĚNÍ PROMÍTACÍ ROVINY PŘÍMKY</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Princip sklápění promítací roviny přímky do průmětny</a:t>
            </a:r>
            <a:endParaRPr lang="cs-CZ" dirty="0"/>
          </a:p>
        </p:txBody>
      </p:sp>
      <p:sp>
        <p:nvSpPr>
          <p:cNvPr id="4" name="Zástupný symbol pro obsah 3"/>
          <p:cNvSpPr>
            <a:spLocks noGrp="1"/>
          </p:cNvSpPr>
          <p:nvPr>
            <p:ph sz="half" idx="2"/>
          </p:nvPr>
        </p:nvSpPr>
        <p:spPr>
          <a:xfrm>
            <a:off x="4288919" y="1656010"/>
            <a:ext cx="4451120" cy="4102877"/>
          </a:xfrm>
        </p:spPr>
        <p:txBody>
          <a:bodyPr>
            <a:normAutofit/>
          </a:bodyPr>
          <a:lstStyle/>
          <a:p>
            <a:pPr marL="0" indent="0">
              <a:buNone/>
            </a:pPr>
            <a:r>
              <a:rPr lang="cs-CZ" sz="2400" dirty="0" smtClean="0">
                <a:sym typeface="Symbol"/>
              </a:rPr>
              <a:t>Každý bod přímky </a:t>
            </a:r>
            <a:r>
              <a:rPr lang="cs-CZ" sz="2400" i="1" dirty="0" smtClean="0">
                <a:sym typeface="Symbol"/>
              </a:rPr>
              <a:t>a</a:t>
            </a:r>
            <a:r>
              <a:rPr lang="cs-CZ" sz="2400" dirty="0" smtClean="0">
                <a:sym typeface="Symbol"/>
              </a:rPr>
              <a:t> otočíme kolem průmětu přímky </a:t>
            </a:r>
            <a:r>
              <a:rPr lang="cs-CZ" sz="2400" i="1" dirty="0" smtClean="0">
                <a:sym typeface="Symbol"/>
              </a:rPr>
              <a:t>a</a:t>
            </a:r>
            <a:r>
              <a:rPr lang="cs-CZ" sz="2400" dirty="0" smtClean="0">
                <a:sym typeface="Symbol"/>
              </a:rPr>
              <a:t> (</a:t>
            </a:r>
            <a:r>
              <a:rPr lang="cs-CZ" sz="2400" i="1" dirty="0" smtClean="0">
                <a:sym typeface="Symbol"/>
              </a:rPr>
              <a:t>a</a:t>
            </a:r>
            <a:r>
              <a:rPr lang="cs-CZ" sz="2400" i="1" baseline="-25000" dirty="0" smtClean="0">
                <a:sym typeface="Symbol"/>
              </a:rPr>
              <a:t>1</a:t>
            </a:r>
            <a:r>
              <a:rPr lang="cs-CZ" sz="2400" dirty="0" smtClean="0">
                <a:sym typeface="Symbol"/>
              </a:rPr>
              <a:t>) o 90° do průmětny.</a:t>
            </a:r>
          </a:p>
          <a:p>
            <a:r>
              <a:rPr lang="cs-CZ" sz="2400" dirty="0" smtClean="0">
                <a:sym typeface="Symbol"/>
              </a:rPr>
              <a:t>Rovina otáčení bodu … prochází daným bodem a je kolmá na </a:t>
            </a:r>
            <a:r>
              <a:rPr lang="cs-CZ" sz="2400" i="1" dirty="0" smtClean="0">
                <a:sym typeface="Symbol"/>
              </a:rPr>
              <a:t>a</a:t>
            </a:r>
            <a:r>
              <a:rPr lang="cs-CZ" sz="2400" i="1" baseline="-25000" dirty="0" smtClean="0">
                <a:sym typeface="Symbol"/>
              </a:rPr>
              <a:t>1</a:t>
            </a:r>
          </a:p>
          <a:p>
            <a:r>
              <a:rPr lang="cs-CZ" sz="2400" i="1" dirty="0" smtClean="0">
                <a:sym typeface="Symbol"/>
              </a:rPr>
              <a:t>k</a:t>
            </a:r>
            <a:r>
              <a:rPr lang="cs-CZ" sz="2400" dirty="0" smtClean="0">
                <a:sym typeface="Symbol"/>
              </a:rPr>
              <a:t> … kružnice otáčení bodu </a:t>
            </a:r>
            <a:r>
              <a:rPr lang="cs-CZ" sz="2400" i="1" dirty="0" smtClean="0">
                <a:sym typeface="Symbol"/>
              </a:rPr>
              <a:t>A</a:t>
            </a:r>
          </a:p>
          <a:p>
            <a:r>
              <a:rPr lang="cs-CZ" sz="2400" dirty="0" smtClean="0">
                <a:sym typeface="Symbol"/>
              </a:rPr>
              <a:t></a:t>
            </a:r>
            <a:r>
              <a:rPr lang="cs-CZ" sz="2400" i="1" dirty="0" smtClean="0">
                <a:sym typeface="Symbol"/>
              </a:rPr>
              <a:t>AA</a:t>
            </a:r>
            <a:r>
              <a:rPr lang="cs-CZ" sz="2400" i="1" baseline="-25000" dirty="0" smtClean="0">
                <a:sym typeface="Symbol"/>
              </a:rPr>
              <a:t>1</a:t>
            </a:r>
            <a:r>
              <a:rPr lang="cs-CZ" sz="2400" dirty="0" smtClean="0">
                <a:sym typeface="Symbol"/>
              </a:rPr>
              <a:t> … poloměr otáčení bodu </a:t>
            </a:r>
            <a:r>
              <a:rPr lang="cs-CZ" sz="2400" i="1" dirty="0" smtClean="0">
                <a:sym typeface="Symbol"/>
              </a:rPr>
              <a:t>A</a:t>
            </a:r>
          </a:p>
          <a:p>
            <a:r>
              <a:rPr lang="cs-CZ" sz="2400" dirty="0" smtClean="0">
                <a:sym typeface="Symbol"/>
              </a:rPr>
              <a:t>(</a:t>
            </a:r>
            <a:r>
              <a:rPr lang="cs-CZ" sz="2400" i="1" dirty="0" smtClean="0">
                <a:sym typeface="Symbol"/>
              </a:rPr>
              <a:t>A</a:t>
            </a:r>
            <a:r>
              <a:rPr lang="cs-CZ" sz="2400" dirty="0" smtClean="0">
                <a:sym typeface="Symbol"/>
              </a:rPr>
              <a:t>) … bod </a:t>
            </a:r>
            <a:r>
              <a:rPr lang="cs-CZ" sz="2400" i="1" dirty="0" smtClean="0">
                <a:sym typeface="Symbol"/>
              </a:rPr>
              <a:t>A</a:t>
            </a:r>
            <a:r>
              <a:rPr lang="cs-CZ" sz="2400" dirty="0" smtClean="0">
                <a:sym typeface="Symbol"/>
              </a:rPr>
              <a:t> ve sklopení</a:t>
            </a:r>
          </a:p>
          <a:p>
            <a:r>
              <a:rPr lang="cs-CZ" sz="2400" dirty="0" smtClean="0">
                <a:sym typeface="Symbol"/>
              </a:rPr>
              <a:t>(</a:t>
            </a:r>
            <a:r>
              <a:rPr lang="cs-CZ" sz="2400" i="1" dirty="0" smtClean="0">
                <a:sym typeface="Symbol"/>
              </a:rPr>
              <a:t>a</a:t>
            </a:r>
            <a:r>
              <a:rPr lang="cs-CZ" sz="2400" dirty="0" smtClean="0">
                <a:sym typeface="Symbol"/>
              </a:rPr>
              <a:t>) … přímka </a:t>
            </a:r>
            <a:r>
              <a:rPr lang="cs-CZ" sz="2400" i="1" dirty="0" smtClean="0">
                <a:sym typeface="Symbol"/>
              </a:rPr>
              <a:t>a</a:t>
            </a:r>
            <a:r>
              <a:rPr lang="cs-CZ" sz="2400" dirty="0" smtClean="0">
                <a:sym typeface="Symbol"/>
              </a:rPr>
              <a:t> ve sklopení</a:t>
            </a:r>
          </a:p>
        </p:txBody>
      </p:sp>
      <p:sp>
        <p:nvSpPr>
          <p:cNvPr id="5" name="Kosoúhelník 4"/>
          <p:cNvSpPr/>
          <p:nvPr/>
        </p:nvSpPr>
        <p:spPr>
          <a:xfrm flipV="1">
            <a:off x="705450" y="3617178"/>
            <a:ext cx="3600400" cy="1285238"/>
          </a:xfrm>
          <a:prstGeom prst="parallelogram">
            <a:avLst>
              <a:gd name="adj" fmla="val 74941"/>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 name="Přímá spojnice 6"/>
          <p:cNvCxnSpPr/>
          <p:nvPr/>
        </p:nvCxnSpPr>
        <p:spPr>
          <a:xfrm flipH="1">
            <a:off x="2578635" y="3449883"/>
            <a:ext cx="3606" cy="627189"/>
          </a:xfrm>
          <a:prstGeom prst="line">
            <a:avLst/>
          </a:prstGeom>
          <a:ln w="9525">
            <a:prstDash val="dash"/>
          </a:ln>
        </p:spPr>
        <p:style>
          <a:lnRef idx="1">
            <a:schemeClr val="dk1"/>
          </a:lnRef>
          <a:fillRef idx="0">
            <a:schemeClr val="dk1"/>
          </a:fillRef>
          <a:effectRef idx="0">
            <a:schemeClr val="dk1"/>
          </a:effectRef>
          <a:fontRef idx="minor">
            <a:schemeClr val="tx1"/>
          </a:fontRef>
        </p:style>
      </p:cxnSp>
      <p:sp>
        <p:nvSpPr>
          <p:cNvPr id="10" name="Ovál 9"/>
          <p:cNvSpPr/>
          <p:nvPr/>
        </p:nvSpPr>
        <p:spPr>
          <a:xfrm>
            <a:off x="2562989" y="342900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1" name="Ovál 10"/>
          <p:cNvSpPr/>
          <p:nvPr/>
        </p:nvSpPr>
        <p:spPr>
          <a:xfrm>
            <a:off x="2562719" y="406152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 name="TextovéPole 12"/>
          <p:cNvSpPr txBox="1"/>
          <p:nvPr/>
        </p:nvSpPr>
        <p:spPr>
          <a:xfrm>
            <a:off x="3124595" y="3522783"/>
            <a:ext cx="288032" cy="369332"/>
          </a:xfrm>
          <a:prstGeom prst="rect">
            <a:avLst/>
          </a:prstGeom>
          <a:noFill/>
        </p:spPr>
        <p:txBody>
          <a:bodyPr wrap="square" rtlCol="0">
            <a:spAutoFit/>
          </a:bodyPr>
          <a:lstStyle/>
          <a:p>
            <a:r>
              <a:rPr lang="cs-CZ" dirty="0" smtClean="0">
                <a:sym typeface="Symbol"/>
              </a:rPr>
              <a:t></a:t>
            </a:r>
            <a:endParaRPr lang="cs-CZ" dirty="0"/>
          </a:p>
        </p:txBody>
      </p:sp>
      <p:sp>
        <p:nvSpPr>
          <p:cNvPr id="15" name="TextovéPole 14"/>
          <p:cNvSpPr txBox="1"/>
          <p:nvPr/>
        </p:nvSpPr>
        <p:spPr>
          <a:xfrm>
            <a:off x="2552279" y="3145119"/>
            <a:ext cx="309700" cy="369332"/>
          </a:xfrm>
          <a:prstGeom prst="rect">
            <a:avLst/>
          </a:prstGeom>
          <a:noFill/>
        </p:spPr>
        <p:txBody>
          <a:bodyPr wrap="none" rtlCol="0">
            <a:spAutoFit/>
          </a:bodyPr>
          <a:lstStyle/>
          <a:p>
            <a:r>
              <a:rPr lang="cs-CZ" dirty="0" smtClean="0"/>
              <a:t>B</a:t>
            </a:r>
            <a:endParaRPr lang="cs-CZ" dirty="0"/>
          </a:p>
        </p:txBody>
      </p:sp>
      <p:sp>
        <p:nvSpPr>
          <p:cNvPr id="16" name="TextovéPole 15"/>
          <p:cNvSpPr txBox="1"/>
          <p:nvPr/>
        </p:nvSpPr>
        <p:spPr>
          <a:xfrm>
            <a:off x="2531404" y="3768701"/>
            <a:ext cx="434199" cy="369332"/>
          </a:xfrm>
          <a:prstGeom prst="rect">
            <a:avLst/>
          </a:prstGeom>
          <a:noFill/>
        </p:spPr>
        <p:txBody>
          <a:bodyPr wrap="square" rtlCol="0">
            <a:spAutoFit/>
          </a:bodyPr>
          <a:lstStyle/>
          <a:p>
            <a:r>
              <a:rPr lang="cs-CZ" dirty="0" smtClean="0"/>
              <a:t>B</a:t>
            </a:r>
            <a:r>
              <a:rPr lang="cs-CZ" baseline="-25000" dirty="0" smtClean="0"/>
              <a:t>1</a:t>
            </a:r>
            <a:endParaRPr lang="cs-CZ" dirty="0"/>
          </a:p>
        </p:txBody>
      </p:sp>
      <p:cxnSp>
        <p:nvCxnSpPr>
          <p:cNvPr id="8" name="Přímá spojnice 7"/>
          <p:cNvCxnSpPr>
            <a:stCxn id="58" idx="4"/>
          </p:cNvCxnSpPr>
          <p:nvPr/>
        </p:nvCxnSpPr>
        <p:spPr>
          <a:xfrm>
            <a:off x="1419604" y="2349985"/>
            <a:ext cx="2045966" cy="1955710"/>
          </a:xfrm>
          <a:prstGeom prst="line">
            <a:avLst/>
          </a:prstGeom>
          <a:ln w="12700"/>
        </p:spPr>
        <p:style>
          <a:lnRef idx="1">
            <a:schemeClr val="dk1"/>
          </a:lnRef>
          <a:fillRef idx="0">
            <a:schemeClr val="dk1"/>
          </a:fillRef>
          <a:effectRef idx="0">
            <a:schemeClr val="dk1"/>
          </a:effectRef>
          <a:fontRef idx="minor">
            <a:schemeClr val="tx1"/>
          </a:fontRef>
        </p:style>
      </p:cxnSp>
      <p:cxnSp>
        <p:nvCxnSpPr>
          <p:cNvPr id="21" name="Přímá spojnice 20"/>
          <p:cNvCxnSpPr/>
          <p:nvPr/>
        </p:nvCxnSpPr>
        <p:spPr>
          <a:xfrm>
            <a:off x="3465569" y="4297487"/>
            <a:ext cx="212817" cy="211633"/>
          </a:xfrm>
          <a:prstGeom prst="line">
            <a:avLst/>
          </a:prstGeom>
          <a:ln w="12700">
            <a:solidFill>
              <a:schemeClr val="tx1"/>
            </a:solidFill>
            <a:prstDash val="dash"/>
          </a:ln>
        </p:spPr>
        <p:style>
          <a:lnRef idx="1">
            <a:schemeClr val="dk1"/>
          </a:lnRef>
          <a:fillRef idx="0">
            <a:schemeClr val="dk1"/>
          </a:fillRef>
          <a:effectRef idx="0">
            <a:schemeClr val="dk1"/>
          </a:effectRef>
          <a:fontRef idx="minor">
            <a:schemeClr val="tx1"/>
          </a:fontRef>
        </p:style>
      </p:cxnSp>
      <p:cxnSp>
        <p:nvCxnSpPr>
          <p:cNvPr id="32" name="Přímá spojnice 31"/>
          <p:cNvCxnSpPr/>
          <p:nvPr/>
        </p:nvCxnSpPr>
        <p:spPr>
          <a:xfrm flipH="1" flipV="1">
            <a:off x="1419604" y="3796424"/>
            <a:ext cx="2258782" cy="550986"/>
          </a:xfrm>
          <a:prstGeom prst="line">
            <a:avLst/>
          </a:prstGeom>
          <a:ln w="12700"/>
        </p:spPr>
        <p:style>
          <a:lnRef idx="1">
            <a:schemeClr val="dk1"/>
          </a:lnRef>
          <a:fillRef idx="0">
            <a:schemeClr val="dk1"/>
          </a:fillRef>
          <a:effectRef idx="0">
            <a:schemeClr val="dk1"/>
          </a:effectRef>
          <a:fontRef idx="minor">
            <a:schemeClr val="tx1"/>
          </a:fontRef>
        </p:style>
      </p:cxnSp>
      <p:sp>
        <p:nvSpPr>
          <p:cNvPr id="39" name="Ovál 38"/>
          <p:cNvSpPr/>
          <p:nvPr/>
        </p:nvSpPr>
        <p:spPr>
          <a:xfrm>
            <a:off x="2125683" y="395336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111964" y="2996952"/>
            <a:ext cx="73158" cy="73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3" name="Přímá spojnice 42"/>
          <p:cNvCxnSpPr>
            <a:stCxn id="1026" idx="2"/>
          </p:cNvCxnSpPr>
          <p:nvPr/>
        </p:nvCxnSpPr>
        <p:spPr>
          <a:xfrm>
            <a:off x="2148543" y="3070110"/>
            <a:ext cx="0" cy="906117"/>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57" y="4256583"/>
            <a:ext cx="73025" cy="73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8" name="Volný tvar 57"/>
          <p:cNvSpPr/>
          <p:nvPr/>
        </p:nvSpPr>
        <p:spPr>
          <a:xfrm>
            <a:off x="1298069" y="2349985"/>
            <a:ext cx="121535" cy="1446440"/>
          </a:xfrm>
          <a:custGeom>
            <a:avLst/>
            <a:gdLst>
              <a:gd name="connsiteX0" fmla="*/ 359761 w 367712"/>
              <a:gd name="connsiteY0" fmla="*/ 2480807 h 2480807"/>
              <a:gd name="connsiteX1" fmla="*/ 1952 w 367712"/>
              <a:gd name="connsiteY1" fmla="*/ 1908313 h 2480807"/>
              <a:gd name="connsiteX2" fmla="*/ 208686 w 367712"/>
              <a:gd name="connsiteY2" fmla="*/ 1383527 h 2480807"/>
              <a:gd name="connsiteX3" fmla="*/ 33757 w 367712"/>
              <a:gd name="connsiteY3" fmla="*/ 779228 h 2480807"/>
              <a:gd name="connsiteX4" fmla="*/ 367712 w 367712"/>
              <a:gd name="connsiteY4" fmla="*/ 0 h 2480807"/>
              <a:gd name="connsiteX5" fmla="*/ 367712 w 367712"/>
              <a:gd name="connsiteY5" fmla="*/ 0 h 2480807"/>
              <a:gd name="connsiteX6" fmla="*/ 367712 w 367712"/>
              <a:gd name="connsiteY6" fmla="*/ 0 h 248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712" h="2480807">
                <a:moveTo>
                  <a:pt x="359761" y="2480807"/>
                </a:moveTo>
                <a:cubicBezTo>
                  <a:pt x="193446" y="2286000"/>
                  <a:pt x="27131" y="2091193"/>
                  <a:pt x="1952" y="1908313"/>
                </a:cubicBezTo>
                <a:cubicBezTo>
                  <a:pt x="-23227" y="1725433"/>
                  <a:pt x="203385" y="1571708"/>
                  <a:pt x="208686" y="1383527"/>
                </a:cubicBezTo>
                <a:cubicBezTo>
                  <a:pt x="213987" y="1195346"/>
                  <a:pt x="7253" y="1009816"/>
                  <a:pt x="33757" y="779228"/>
                </a:cubicBezTo>
                <a:cubicBezTo>
                  <a:pt x="60261" y="548640"/>
                  <a:pt x="367712" y="0"/>
                  <a:pt x="367712" y="0"/>
                </a:cubicBezTo>
                <a:lnTo>
                  <a:pt x="367712" y="0"/>
                </a:lnTo>
                <a:lnTo>
                  <a:pt x="367712" y="0"/>
                </a:ln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61" name="TextovéPole 60"/>
          <p:cNvSpPr txBox="1"/>
          <p:nvPr/>
        </p:nvSpPr>
        <p:spPr>
          <a:xfrm>
            <a:off x="2088600" y="2719316"/>
            <a:ext cx="317716" cy="369332"/>
          </a:xfrm>
          <a:prstGeom prst="rect">
            <a:avLst/>
          </a:prstGeom>
          <a:noFill/>
        </p:spPr>
        <p:txBody>
          <a:bodyPr wrap="none" rtlCol="0">
            <a:spAutoFit/>
          </a:bodyPr>
          <a:lstStyle/>
          <a:p>
            <a:r>
              <a:rPr lang="cs-CZ" dirty="0" smtClean="0"/>
              <a:t>A</a:t>
            </a:r>
            <a:endParaRPr lang="cs-CZ" dirty="0"/>
          </a:p>
        </p:txBody>
      </p:sp>
      <p:sp>
        <p:nvSpPr>
          <p:cNvPr id="62" name="TextovéPole 61"/>
          <p:cNvSpPr txBox="1"/>
          <p:nvPr/>
        </p:nvSpPr>
        <p:spPr>
          <a:xfrm>
            <a:off x="1833210" y="3617216"/>
            <a:ext cx="406851" cy="369332"/>
          </a:xfrm>
          <a:prstGeom prst="rect">
            <a:avLst/>
          </a:prstGeom>
          <a:noFill/>
        </p:spPr>
        <p:txBody>
          <a:bodyPr wrap="square" rtlCol="0">
            <a:spAutoFit/>
          </a:bodyPr>
          <a:lstStyle/>
          <a:p>
            <a:r>
              <a:rPr lang="cs-CZ" dirty="0" smtClean="0"/>
              <a:t>A</a:t>
            </a:r>
            <a:r>
              <a:rPr lang="cs-CZ" baseline="-25000" dirty="0" smtClean="0"/>
              <a:t>1</a:t>
            </a:r>
            <a:endParaRPr lang="cs-CZ" dirty="0"/>
          </a:p>
        </p:txBody>
      </p:sp>
      <p:sp>
        <p:nvSpPr>
          <p:cNvPr id="63" name="TextovéPole 62"/>
          <p:cNvSpPr txBox="1"/>
          <p:nvPr/>
        </p:nvSpPr>
        <p:spPr>
          <a:xfrm>
            <a:off x="2703696" y="4271585"/>
            <a:ext cx="1046268" cy="369332"/>
          </a:xfrm>
          <a:prstGeom prst="rect">
            <a:avLst/>
          </a:prstGeom>
          <a:noFill/>
        </p:spPr>
        <p:txBody>
          <a:bodyPr wrap="square" rtlCol="0">
            <a:spAutoFit/>
          </a:bodyPr>
          <a:lstStyle/>
          <a:p>
            <a:r>
              <a:rPr lang="cs-CZ" dirty="0" smtClean="0"/>
              <a:t>(P</a:t>
            </a:r>
            <a:r>
              <a:rPr lang="cs-CZ" dirty="0"/>
              <a:t>)=P= P</a:t>
            </a:r>
            <a:r>
              <a:rPr lang="cs-CZ" baseline="-25000" dirty="0"/>
              <a:t>1</a:t>
            </a:r>
            <a:endParaRPr lang="cs-CZ" dirty="0"/>
          </a:p>
        </p:txBody>
      </p:sp>
      <p:sp>
        <p:nvSpPr>
          <p:cNvPr id="1031" name="TextovéPole 1030"/>
          <p:cNvSpPr txBox="1"/>
          <p:nvPr/>
        </p:nvSpPr>
        <p:spPr>
          <a:xfrm>
            <a:off x="1298069" y="2381591"/>
            <a:ext cx="330540" cy="369332"/>
          </a:xfrm>
          <a:prstGeom prst="rect">
            <a:avLst/>
          </a:prstGeom>
          <a:noFill/>
        </p:spPr>
        <p:txBody>
          <a:bodyPr wrap="none" rtlCol="0">
            <a:spAutoFit/>
          </a:bodyPr>
          <a:lstStyle/>
          <a:p>
            <a:r>
              <a:rPr lang="cs-CZ" dirty="0" smtClean="0">
                <a:sym typeface="Symbol"/>
              </a:rPr>
              <a:t></a:t>
            </a:r>
            <a:endParaRPr lang="cs-CZ" dirty="0"/>
          </a:p>
        </p:txBody>
      </p:sp>
      <p:sp>
        <p:nvSpPr>
          <p:cNvPr id="1032" name="TextovéPole 1031"/>
          <p:cNvSpPr txBox="1"/>
          <p:nvPr/>
        </p:nvSpPr>
        <p:spPr>
          <a:xfrm>
            <a:off x="1656552" y="2349984"/>
            <a:ext cx="432048" cy="369332"/>
          </a:xfrm>
          <a:prstGeom prst="rect">
            <a:avLst/>
          </a:prstGeom>
          <a:noFill/>
        </p:spPr>
        <p:txBody>
          <a:bodyPr wrap="square" rtlCol="0">
            <a:spAutoFit/>
          </a:bodyPr>
          <a:lstStyle/>
          <a:p>
            <a:r>
              <a:rPr lang="cs-CZ" dirty="0" smtClean="0"/>
              <a:t>a</a:t>
            </a:r>
            <a:endParaRPr lang="cs-CZ" dirty="0"/>
          </a:p>
        </p:txBody>
      </p:sp>
      <p:sp>
        <p:nvSpPr>
          <p:cNvPr id="1033" name="TextovéPole 1032"/>
          <p:cNvSpPr txBox="1"/>
          <p:nvPr/>
        </p:nvSpPr>
        <p:spPr>
          <a:xfrm>
            <a:off x="1115616" y="3578811"/>
            <a:ext cx="373820" cy="369332"/>
          </a:xfrm>
          <a:prstGeom prst="rect">
            <a:avLst/>
          </a:prstGeom>
          <a:noFill/>
        </p:spPr>
        <p:txBody>
          <a:bodyPr wrap="none" rtlCol="0">
            <a:spAutoFit/>
          </a:bodyPr>
          <a:lstStyle/>
          <a:p>
            <a:r>
              <a:rPr lang="cs-CZ" dirty="0" smtClean="0"/>
              <a:t>a</a:t>
            </a:r>
            <a:r>
              <a:rPr lang="cs-CZ" baseline="-25000" dirty="0" smtClean="0"/>
              <a:t>1</a:t>
            </a:r>
            <a:endParaRPr lang="cs-CZ" baseline="-25000" dirty="0"/>
          </a:p>
        </p:txBody>
      </p:sp>
      <p:pic>
        <p:nvPicPr>
          <p:cNvPr id="2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6786" y="4450223"/>
            <a:ext cx="66675" cy="6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8543" y="4389576"/>
            <a:ext cx="66675" cy="6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29" name="Přímá spojnice 28"/>
          <p:cNvCxnSpPr/>
          <p:nvPr/>
        </p:nvCxnSpPr>
        <p:spPr>
          <a:xfrm flipH="1">
            <a:off x="395536" y="4273927"/>
            <a:ext cx="3302954" cy="307201"/>
          </a:xfrm>
          <a:prstGeom prst="line">
            <a:avLst/>
          </a:prstGeom>
          <a:ln>
            <a:solidFill>
              <a:schemeClr val="tx1"/>
            </a:solidFill>
            <a:prstDash val="lgDashDot"/>
          </a:ln>
        </p:spPr>
        <p:style>
          <a:lnRef idx="1">
            <a:schemeClr val="accent1"/>
          </a:lnRef>
          <a:fillRef idx="0">
            <a:schemeClr val="accent1"/>
          </a:fillRef>
          <a:effectRef idx="0">
            <a:schemeClr val="accent1"/>
          </a:effectRef>
          <a:fontRef idx="minor">
            <a:schemeClr val="tx1"/>
          </a:fontRef>
        </p:style>
      </p:cxnSp>
      <p:sp>
        <p:nvSpPr>
          <p:cNvPr id="30" name="Oblouk 29"/>
          <p:cNvSpPr/>
          <p:nvPr/>
        </p:nvSpPr>
        <p:spPr>
          <a:xfrm rot="16200000">
            <a:off x="723268" y="3843580"/>
            <a:ext cx="2850550" cy="1254016"/>
          </a:xfrm>
          <a:prstGeom prst="arc">
            <a:avLst>
              <a:gd name="adj1" fmla="val 16137768"/>
              <a:gd name="adj2" fmla="val 21596246"/>
            </a:avLst>
          </a:prstGeom>
          <a:ln w="6350">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38" name="Přímá spojnice 37"/>
          <p:cNvCxnSpPr>
            <a:stCxn id="39" idx="2"/>
            <a:endCxn id="30" idx="0"/>
          </p:cNvCxnSpPr>
          <p:nvPr/>
        </p:nvCxnSpPr>
        <p:spPr>
          <a:xfrm flipH="1">
            <a:off x="1521555" y="3976227"/>
            <a:ext cx="604128" cy="505712"/>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41" name="Přímá spojnice 40"/>
          <p:cNvCxnSpPr/>
          <p:nvPr/>
        </p:nvCxnSpPr>
        <p:spPr>
          <a:xfrm flipH="1">
            <a:off x="2181880" y="4084387"/>
            <a:ext cx="400361" cy="338526"/>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45" name="TextovéPole 44"/>
          <p:cNvSpPr txBox="1"/>
          <p:nvPr/>
        </p:nvSpPr>
        <p:spPr>
          <a:xfrm>
            <a:off x="375433" y="4509120"/>
            <a:ext cx="500193" cy="369332"/>
          </a:xfrm>
          <a:prstGeom prst="rect">
            <a:avLst/>
          </a:prstGeom>
          <a:noFill/>
        </p:spPr>
        <p:txBody>
          <a:bodyPr wrap="square" rtlCol="0">
            <a:spAutoFit/>
          </a:bodyPr>
          <a:lstStyle/>
          <a:p>
            <a:r>
              <a:rPr lang="cs-CZ" dirty="0" smtClean="0"/>
              <a:t>(a)</a:t>
            </a:r>
            <a:endParaRPr lang="cs-CZ" dirty="0"/>
          </a:p>
        </p:txBody>
      </p:sp>
      <p:sp>
        <p:nvSpPr>
          <p:cNvPr id="46" name="TextovéPole 45"/>
          <p:cNvSpPr txBox="1"/>
          <p:nvPr/>
        </p:nvSpPr>
        <p:spPr>
          <a:xfrm>
            <a:off x="1410079" y="4408770"/>
            <a:ext cx="488100" cy="369332"/>
          </a:xfrm>
          <a:prstGeom prst="rect">
            <a:avLst/>
          </a:prstGeom>
          <a:noFill/>
        </p:spPr>
        <p:txBody>
          <a:bodyPr wrap="square" rtlCol="0">
            <a:spAutoFit/>
          </a:bodyPr>
          <a:lstStyle/>
          <a:p>
            <a:r>
              <a:rPr lang="cs-CZ" dirty="0" smtClean="0"/>
              <a:t>(A)</a:t>
            </a:r>
            <a:endParaRPr lang="cs-CZ" dirty="0"/>
          </a:p>
        </p:txBody>
      </p:sp>
      <p:sp>
        <p:nvSpPr>
          <p:cNvPr id="47" name="TextovéPole 46"/>
          <p:cNvSpPr txBox="1"/>
          <p:nvPr/>
        </p:nvSpPr>
        <p:spPr>
          <a:xfrm>
            <a:off x="1974920" y="4369504"/>
            <a:ext cx="509917" cy="369332"/>
          </a:xfrm>
          <a:prstGeom prst="rect">
            <a:avLst/>
          </a:prstGeom>
          <a:noFill/>
        </p:spPr>
        <p:txBody>
          <a:bodyPr wrap="square" rtlCol="0">
            <a:spAutoFit/>
          </a:bodyPr>
          <a:lstStyle/>
          <a:p>
            <a:r>
              <a:rPr lang="cs-CZ" dirty="0" smtClean="0"/>
              <a:t>(B)</a:t>
            </a:r>
            <a:endParaRPr lang="cs-CZ" dirty="0"/>
          </a:p>
        </p:txBody>
      </p:sp>
      <p:sp>
        <p:nvSpPr>
          <p:cNvPr id="1024" name="TextovéPole 1023"/>
          <p:cNvSpPr txBox="1"/>
          <p:nvPr/>
        </p:nvSpPr>
        <p:spPr>
          <a:xfrm>
            <a:off x="1553461" y="3045313"/>
            <a:ext cx="319115" cy="369332"/>
          </a:xfrm>
          <a:prstGeom prst="rect">
            <a:avLst/>
          </a:prstGeom>
          <a:noFill/>
        </p:spPr>
        <p:txBody>
          <a:bodyPr wrap="square" rtlCol="0">
            <a:spAutoFit/>
          </a:bodyPr>
          <a:lstStyle/>
          <a:p>
            <a:r>
              <a:rPr lang="cs-CZ" dirty="0" smtClean="0"/>
              <a:t>k</a:t>
            </a:r>
            <a:endParaRPr lang="cs-CZ" dirty="0"/>
          </a:p>
        </p:txBody>
      </p:sp>
      <p:sp>
        <p:nvSpPr>
          <p:cNvPr id="42" name="Oblouk 41"/>
          <p:cNvSpPr/>
          <p:nvPr/>
        </p:nvSpPr>
        <p:spPr>
          <a:xfrm rot="16200000">
            <a:off x="1647288" y="3990107"/>
            <a:ext cx="1901890" cy="836680"/>
          </a:xfrm>
          <a:prstGeom prst="arc">
            <a:avLst>
              <a:gd name="adj1" fmla="val 16137768"/>
              <a:gd name="adj2" fmla="val 21596246"/>
            </a:avLst>
          </a:prstGeom>
          <a:ln w="6350">
            <a:solidFill>
              <a:schemeClr val="tx1"/>
            </a:solidFill>
            <a:headEnd type="arrow"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1"/>
                                        </p:tgtEl>
                                        <p:attrNameLst>
                                          <p:attrName>style.visibility</p:attrName>
                                        </p:attrNameLst>
                                      </p:cBhvr>
                                      <p:to>
                                        <p:strVal val="visible"/>
                                      </p:to>
                                    </p:set>
                                    <p:animEffect transition="in" filter="fade">
                                      <p:cBhvr>
                                        <p:cTn id="20" dur="500"/>
                                        <p:tgtEl>
                                          <p:spTgt spid="6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3"/>
                                        </p:tgtEl>
                                        <p:attrNameLst>
                                          <p:attrName>style.visibility</p:attrName>
                                        </p:attrNameLst>
                                      </p:cBhvr>
                                      <p:to>
                                        <p:strVal val="visible"/>
                                      </p:to>
                                    </p:set>
                                    <p:animEffect transition="in" filter="fade">
                                      <p:cBhvr>
                                        <p:cTn id="25" dur="500"/>
                                        <p:tgtEl>
                                          <p:spTgt spid="43"/>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39"/>
                                        </p:tgtEl>
                                        <p:attrNameLst>
                                          <p:attrName>style.visibility</p:attrName>
                                        </p:attrNameLst>
                                      </p:cBhvr>
                                      <p:to>
                                        <p:strVal val="visible"/>
                                      </p:to>
                                    </p:set>
                                    <p:animEffect transition="in" filter="fade">
                                      <p:cBhvr>
                                        <p:cTn id="29" dur="500"/>
                                        <p:tgtEl>
                                          <p:spTgt spid="3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2"/>
                                        </p:tgtEl>
                                        <p:attrNameLst>
                                          <p:attrName>style.visibility</p:attrName>
                                        </p:attrNameLst>
                                      </p:cBhvr>
                                      <p:to>
                                        <p:strVal val="visible"/>
                                      </p:to>
                                    </p:set>
                                    <p:animEffect transition="in" filter="fade">
                                      <p:cBhvr>
                                        <p:cTn id="32" dur="500"/>
                                        <p:tgtEl>
                                          <p:spTgt spid="62"/>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childTnLst>
                                    <p:set>
                                      <p:cBhvr>
                                        <p:cTn id="36" dur="1" fill="hold">
                                          <p:stCondLst>
                                            <p:cond delay="0"/>
                                          </p:stCondLst>
                                        </p:cTn>
                                        <p:tgtEl>
                                          <p:spTgt spid="30"/>
                                        </p:tgtEl>
                                        <p:attrNameLst>
                                          <p:attrName>style.visibility</p:attrName>
                                        </p:attrNameLst>
                                      </p:cBhvr>
                                      <p:to>
                                        <p:strVal val="visible"/>
                                      </p:to>
                                    </p:set>
                                    <p:animEffect transition="in" filter="wipe(up)">
                                      <p:cBhvr>
                                        <p:cTn id="37" dur="500"/>
                                        <p:tgtEl>
                                          <p:spTgt spid="30"/>
                                        </p:tgtEl>
                                      </p:cBhvr>
                                    </p:animEffect>
                                  </p:childTnLst>
                                </p:cTn>
                              </p:par>
                            </p:childTnLst>
                          </p:cTn>
                        </p:par>
                        <p:par>
                          <p:cTn id="38" fill="hold">
                            <p:stCondLst>
                              <p:cond delay="500"/>
                            </p:stCondLst>
                            <p:childTnLst>
                              <p:par>
                                <p:cTn id="39" presetID="10" presetClass="entr" presetSubtype="0" fill="hold" grpId="0" nodeType="afterEffect">
                                  <p:stCondLst>
                                    <p:cond delay="0"/>
                                  </p:stCondLst>
                                  <p:childTnLst>
                                    <p:set>
                                      <p:cBhvr>
                                        <p:cTn id="40" dur="1" fill="hold">
                                          <p:stCondLst>
                                            <p:cond delay="0"/>
                                          </p:stCondLst>
                                        </p:cTn>
                                        <p:tgtEl>
                                          <p:spTgt spid="1024"/>
                                        </p:tgtEl>
                                        <p:attrNameLst>
                                          <p:attrName>style.visibility</p:attrName>
                                        </p:attrNameLst>
                                      </p:cBhvr>
                                      <p:to>
                                        <p:strVal val="visible"/>
                                      </p:to>
                                    </p:set>
                                    <p:animEffect transition="in" filter="fade">
                                      <p:cBhvr>
                                        <p:cTn id="41" dur="500"/>
                                        <p:tgtEl>
                                          <p:spTgt spid="1024"/>
                                        </p:tgtEl>
                                      </p:cBhvr>
                                    </p:animEffect>
                                  </p:childTnLst>
                                </p:cTn>
                              </p:par>
                            </p:childTnLst>
                          </p:cTn>
                        </p:par>
                        <p:par>
                          <p:cTn id="42" fill="hold">
                            <p:stCondLst>
                              <p:cond delay="1000"/>
                            </p:stCondLst>
                            <p:childTnLst>
                              <p:par>
                                <p:cTn id="43" presetID="10" presetClass="entr" presetSubtype="0" fill="hold" nodeType="afterEffect">
                                  <p:stCondLst>
                                    <p:cond delay="1000"/>
                                  </p:stCondLst>
                                  <p:childTnLst>
                                    <p:set>
                                      <p:cBhvr>
                                        <p:cTn id="44" dur="1" fill="hold">
                                          <p:stCondLst>
                                            <p:cond delay="0"/>
                                          </p:stCondLst>
                                        </p:cTn>
                                        <p:tgtEl>
                                          <p:spTgt spid="4">
                                            <p:txEl>
                                              <p:pRg st="2" end="2"/>
                                            </p:txEl>
                                          </p:spTgt>
                                        </p:tgtEl>
                                        <p:attrNameLst>
                                          <p:attrName>style.visibility</p:attrName>
                                        </p:attrNameLst>
                                      </p:cBhvr>
                                      <p:to>
                                        <p:strVal val="visible"/>
                                      </p:to>
                                    </p:set>
                                    <p:animEffect transition="in" filter="fade">
                                      <p:cBhvr>
                                        <p:cTn id="45" dur="500"/>
                                        <p:tgtEl>
                                          <p:spTgt spid="4">
                                            <p:txEl>
                                              <p:pRg st="2" end="2"/>
                                            </p:txEl>
                                          </p:spTgt>
                                        </p:tgtEl>
                                      </p:cBhvr>
                                    </p:animEffect>
                                  </p:childTnLst>
                                </p:cTn>
                              </p:par>
                            </p:childTnLst>
                          </p:cTn>
                        </p:par>
                        <p:par>
                          <p:cTn id="46" fill="hold">
                            <p:stCondLst>
                              <p:cond delay="2500"/>
                            </p:stCondLst>
                            <p:childTnLst>
                              <p:par>
                                <p:cTn id="47" presetID="10" presetClass="entr" presetSubtype="0" fill="hold" nodeType="afterEffect">
                                  <p:stCondLst>
                                    <p:cond delay="100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500"/>
                                        <p:tgtEl>
                                          <p:spTgt spid="4">
                                            <p:txEl>
                                              <p:pRg st="3" end="3"/>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1" fill="hold" nodeType="clickEffect">
                                  <p:stCondLst>
                                    <p:cond delay="0"/>
                                  </p:stCondLst>
                                  <p:childTnLst>
                                    <p:set>
                                      <p:cBhvr>
                                        <p:cTn id="53" dur="1" fill="hold">
                                          <p:stCondLst>
                                            <p:cond delay="0"/>
                                          </p:stCondLst>
                                        </p:cTn>
                                        <p:tgtEl>
                                          <p:spTgt spid="38"/>
                                        </p:tgtEl>
                                        <p:attrNameLst>
                                          <p:attrName>style.visibility</p:attrName>
                                        </p:attrNameLst>
                                      </p:cBhvr>
                                      <p:to>
                                        <p:strVal val="visible"/>
                                      </p:to>
                                    </p:set>
                                    <p:animEffect transition="in" filter="wipe(up)">
                                      <p:cBhvr>
                                        <p:cTn id="54" dur="500"/>
                                        <p:tgtEl>
                                          <p:spTgt spid="38"/>
                                        </p:tgtEl>
                                      </p:cBhvr>
                                    </p:animEffect>
                                  </p:childTnLst>
                                </p:cTn>
                              </p:par>
                            </p:childTnLst>
                          </p:cTn>
                        </p:par>
                        <p:par>
                          <p:cTn id="55" fill="hold">
                            <p:stCondLst>
                              <p:cond delay="500"/>
                            </p:stCondLst>
                            <p:childTnLst>
                              <p:par>
                                <p:cTn id="56" presetID="10" presetClass="entr" presetSubtype="0" fill="hold" nodeType="afterEffect">
                                  <p:stCondLst>
                                    <p:cond delay="0"/>
                                  </p:stCondLst>
                                  <p:childTnLst>
                                    <p:set>
                                      <p:cBhvr>
                                        <p:cTn id="57" dur="1" fill="hold">
                                          <p:stCondLst>
                                            <p:cond delay="0"/>
                                          </p:stCondLst>
                                        </p:cTn>
                                        <p:tgtEl>
                                          <p:spTgt spid="25"/>
                                        </p:tgtEl>
                                        <p:attrNameLst>
                                          <p:attrName>style.visibility</p:attrName>
                                        </p:attrNameLst>
                                      </p:cBhvr>
                                      <p:to>
                                        <p:strVal val="visible"/>
                                      </p:to>
                                    </p:set>
                                    <p:animEffect transition="in" filter="fade">
                                      <p:cBhvr>
                                        <p:cTn id="58" dur="500"/>
                                        <p:tgtEl>
                                          <p:spTgt spid="25"/>
                                        </p:tgtEl>
                                      </p:cBhvr>
                                    </p:animEffect>
                                  </p:childTnLst>
                                </p:cTn>
                              </p:par>
                            </p:childTnLst>
                          </p:cTn>
                        </p:par>
                        <p:par>
                          <p:cTn id="59" fill="hold">
                            <p:stCondLst>
                              <p:cond delay="1000"/>
                            </p:stCondLst>
                            <p:childTnLst>
                              <p:par>
                                <p:cTn id="60" presetID="10" presetClass="entr" presetSubtype="0" fill="hold" grpId="0" nodeType="afterEffect">
                                  <p:stCondLst>
                                    <p:cond delay="0"/>
                                  </p:stCondLst>
                                  <p:childTnLst>
                                    <p:set>
                                      <p:cBhvr>
                                        <p:cTn id="61" dur="1" fill="hold">
                                          <p:stCondLst>
                                            <p:cond delay="0"/>
                                          </p:stCondLst>
                                        </p:cTn>
                                        <p:tgtEl>
                                          <p:spTgt spid="46"/>
                                        </p:tgtEl>
                                        <p:attrNameLst>
                                          <p:attrName>style.visibility</p:attrName>
                                        </p:attrNameLst>
                                      </p:cBhvr>
                                      <p:to>
                                        <p:strVal val="visible"/>
                                      </p:to>
                                    </p:set>
                                    <p:animEffect transition="in" filter="fade">
                                      <p:cBhvr>
                                        <p:cTn id="62" dur="500"/>
                                        <p:tgtEl>
                                          <p:spTgt spid="46"/>
                                        </p:tgtEl>
                                      </p:cBhvr>
                                    </p:animEffect>
                                  </p:childTnLst>
                                </p:cTn>
                              </p:par>
                            </p:childTnLst>
                          </p:cTn>
                        </p:par>
                        <p:par>
                          <p:cTn id="63" fill="hold">
                            <p:stCondLst>
                              <p:cond delay="1500"/>
                            </p:stCondLst>
                            <p:childTnLst>
                              <p:par>
                                <p:cTn id="64" presetID="10" presetClass="entr" presetSubtype="0" fill="hold" nodeType="afterEffect">
                                  <p:stCondLst>
                                    <p:cond delay="0"/>
                                  </p:stCondLst>
                                  <p:childTnLst>
                                    <p:set>
                                      <p:cBhvr>
                                        <p:cTn id="65" dur="1" fill="hold">
                                          <p:stCondLst>
                                            <p:cond delay="0"/>
                                          </p:stCondLst>
                                        </p:cTn>
                                        <p:tgtEl>
                                          <p:spTgt spid="4">
                                            <p:txEl>
                                              <p:pRg st="4" end="4"/>
                                            </p:txEl>
                                          </p:spTgt>
                                        </p:tgtEl>
                                        <p:attrNameLst>
                                          <p:attrName>style.visibility</p:attrName>
                                        </p:attrNameLst>
                                      </p:cBhvr>
                                      <p:to>
                                        <p:strVal val="visible"/>
                                      </p:to>
                                    </p:set>
                                    <p:animEffect transition="in" filter="fade">
                                      <p:cBhvr>
                                        <p:cTn id="66" dur="500"/>
                                        <p:tgtEl>
                                          <p:spTgt spid="4">
                                            <p:txEl>
                                              <p:pRg st="4" end="4"/>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10"/>
                                        </p:tgtEl>
                                        <p:attrNameLst>
                                          <p:attrName>style.visibility</p:attrName>
                                        </p:attrNameLst>
                                      </p:cBhvr>
                                      <p:to>
                                        <p:strVal val="visible"/>
                                      </p:to>
                                    </p:set>
                                    <p:animEffect transition="in" filter="fade">
                                      <p:cBhvr>
                                        <p:cTn id="71" dur="500"/>
                                        <p:tgtEl>
                                          <p:spTgt spid="10"/>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15"/>
                                        </p:tgtEl>
                                        <p:attrNameLst>
                                          <p:attrName>style.visibility</p:attrName>
                                        </p:attrNameLst>
                                      </p:cBhvr>
                                      <p:to>
                                        <p:strVal val="visible"/>
                                      </p:to>
                                    </p:set>
                                    <p:animEffect transition="in" filter="fade">
                                      <p:cBhvr>
                                        <p:cTn id="74" dur="500"/>
                                        <p:tgtEl>
                                          <p:spTgt spid="15"/>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1" fill="hold" nodeType="clickEffect">
                                  <p:stCondLst>
                                    <p:cond delay="0"/>
                                  </p:stCondLst>
                                  <p:childTnLst>
                                    <p:set>
                                      <p:cBhvr>
                                        <p:cTn id="78" dur="1" fill="hold">
                                          <p:stCondLst>
                                            <p:cond delay="0"/>
                                          </p:stCondLst>
                                        </p:cTn>
                                        <p:tgtEl>
                                          <p:spTgt spid="7"/>
                                        </p:tgtEl>
                                        <p:attrNameLst>
                                          <p:attrName>style.visibility</p:attrName>
                                        </p:attrNameLst>
                                      </p:cBhvr>
                                      <p:to>
                                        <p:strVal val="visible"/>
                                      </p:to>
                                    </p:set>
                                    <p:animEffect transition="in" filter="wipe(up)">
                                      <p:cBhvr>
                                        <p:cTn id="79" dur="500"/>
                                        <p:tgtEl>
                                          <p:spTgt spid="7"/>
                                        </p:tgtEl>
                                      </p:cBhvr>
                                    </p:animEffect>
                                  </p:childTnLst>
                                </p:cTn>
                              </p:par>
                            </p:childTnLst>
                          </p:cTn>
                        </p:par>
                        <p:par>
                          <p:cTn id="80" fill="hold">
                            <p:stCondLst>
                              <p:cond delay="500"/>
                            </p:stCondLst>
                            <p:childTnLst>
                              <p:par>
                                <p:cTn id="81" presetID="10" presetClass="entr" presetSubtype="0" fill="hold" grpId="0" nodeType="afterEffect">
                                  <p:stCondLst>
                                    <p:cond delay="0"/>
                                  </p:stCondLst>
                                  <p:childTnLst>
                                    <p:set>
                                      <p:cBhvr>
                                        <p:cTn id="82" dur="1" fill="hold">
                                          <p:stCondLst>
                                            <p:cond delay="0"/>
                                          </p:stCondLst>
                                        </p:cTn>
                                        <p:tgtEl>
                                          <p:spTgt spid="11"/>
                                        </p:tgtEl>
                                        <p:attrNameLst>
                                          <p:attrName>style.visibility</p:attrName>
                                        </p:attrNameLst>
                                      </p:cBhvr>
                                      <p:to>
                                        <p:strVal val="visible"/>
                                      </p:to>
                                    </p:set>
                                    <p:animEffect transition="in" filter="fade">
                                      <p:cBhvr>
                                        <p:cTn id="83" dur="500"/>
                                        <p:tgtEl>
                                          <p:spTgt spid="11"/>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16"/>
                                        </p:tgtEl>
                                        <p:attrNameLst>
                                          <p:attrName>style.visibility</p:attrName>
                                        </p:attrNameLst>
                                      </p:cBhvr>
                                      <p:to>
                                        <p:strVal val="visible"/>
                                      </p:to>
                                    </p:set>
                                    <p:animEffect transition="in" filter="fade">
                                      <p:cBhvr>
                                        <p:cTn id="86" dur="500"/>
                                        <p:tgtEl>
                                          <p:spTgt spid="16"/>
                                        </p:tgtEl>
                                      </p:cBhvr>
                                    </p:animEffect>
                                  </p:childTnLst>
                                </p:cTn>
                              </p:par>
                            </p:childTnLst>
                          </p:cTn>
                        </p:par>
                        <p:par>
                          <p:cTn id="87" fill="hold">
                            <p:stCondLst>
                              <p:cond delay="1000"/>
                            </p:stCondLst>
                            <p:childTnLst>
                              <p:par>
                                <p:cTn id="88" presetID="22" presetClass="entr" presetSubtype="1" fill="hold" grpId="0" nodeType="afterEffect">
                                  <p:stCondLst>
                                    <p:cond delay="0"/>
                                  </p:stCondLst>
                                  <p:childTnLst>
                                    <p:set>
                                      <p:cBhvr>
                                        <p:cTn id="89" dur="1" fill="hold">
                                          <p:stCondLst>
                                            <p:cond delay="0"/>
                                          </p:stCondLst>
                                        </p:cTn>
                                        <p:tgtEl>
                                          <p:spTgt spid="42"/>
                                        </p:tgtEl>
                                        <p:attrNameLst>
                                          <p:attrName>style.visibility</p:attrName>
                                        </p:attrNameLst>
                                      </p:cBhvr>
                                      <p:to>
                                        <p:strVal val="visible"/>
                                      </p:to>
                                    </p:set>
                                    <p:animEffect transition="in" filter="wipe(up)">
                                      <p:cBhvr>
                                        <p:cTn id="90" dur="500"/>
                                        <p:tgtEl>
                                          <p:spTgt spid="42"/>
                                        </p:tgtEl>
                                      </p:cBhvr>
                                    </p:animEffect>
                                  </p:childTnLst>
                                </p:cTn>
                              </p:par>
                            </p:childTnLst>
                          </p:cTn>
                        </p:par>
                      </p:childTnLst>
                    </p:cTn>
                  </p:par>
                  <p:par>
                    <p:cTn id="91" fill="hold">
                      <p:stCondLst>
                        <p:cond delay="indefinite"/>
                      </p:stCondLst>
                      <p:childTnLst>
                        <p:par>
                          <p:cTn id="92" fill="hold">
                            <p:stCondLst>
                              <p:cond delay="0"/>
                            </p:stCondLst>
                            <p:childTnLst>
                              <p:par>
                                <p:cTn id="93" presetID="22" presetClass="entr" presetSubtype="1" fill="hold" nodeType="clickEffect">
                                  <p:stCondLst>
                                    <p:cond delay="0"/>
                                  </p:stCondLst>
                                  <p:childTnLst>
                                    <p:set>
                                      <p:cBhvr>
                                        <p:cTn id="94" dur="1" fill="hold">
                                          <p:stCondLst>
                                            <p:cond delay="0"/>
                                          </p:stCondLst>
                                        </p:cTn>
                                        <p:tgtEl>
                                          <p:spTgt spid="41"/>
                                        </p:tgtEl>
                                        <p:attrNameLst>
                                          <p:attrName>style.visibility</p:attrName>
                                        </p:attrNameLst>
                                      </p:cBhvr>
                                      <p:to>
                                        <p:strVal val="visible"/>
                                      </p:to>
                                    </p:set>
                                    <p:animEffect transition="in" filter="wipe(up)">
                                      <p:cBhvr>
                                        <p:cTn id="95" dur="500"/>
                                        <p:tgtEl>
                                          <p:spTgt spid="41"/>
                                        </p:tgtEl>
                                      </p:cBhvr>
                                    </p:animEffect>
                                  </p:childTnLst>
                                </p:cTn>
                              </p:par>
                            </p:childTnLst>
                          </p:cTn>
                        </p:par>
                        <p:par>
                          <p:cTn id="96" fill="hold">
                            <p:stCondLst>
                              <p:cond delay="500"/>
                            </p:stCondLst>
                            <p:childTnLst>
                              <p:par>
                                <p:cTn id="97" presetID="10" presetClass="entr" presetSubtype="0" fill="hold" nodeType="afterEffect">
                                  <p:stCondLst>
                                    <p:cond delay="0"/>
                                  </p:stCondLst>
                                  <p:childTnLst>
                                    <p:set>
                                      <p:cBhvr>
                                        <p:cTn id="98" dur="1" fill="hold">
                                          <p:stCondLst>
                                            <p:cond delay="0"/>
                                          </p:stCondLst>
                                        </p:cTn>
                                        <p:tgtEl>
                                          <p:spTgt spid="26"/>
                                        </p:tgtEl>
                                        <p:attrNameLst>
                                          <p:attrName>style.visibility</p:attrName>
                                        </p:attrNameLst>
                                      </p:cBhvr>
                                      <p:to>
                                        <p:strVal val="visible"/>
                                      </p:to>
                                    </p:set>
                                    <p:animEffect transition="in" filter="fade">
                                      <p:cBhvr>
                                        <p:cTn id="99" dur="500"/>
                                        <p:tgtEl>
                                          <p:spTgt spid="26"/>
                                        </p:tgtEl>
                                      </p:cBhvr>
                                    </p:animEffect>
                                  </p:childTnLst>
                                </p:cTn>
                              </p:par>
                              <p:par>
                                <p:cTn id="100" presetID="10" presetClass="entr" presetSubtype="0" fill="hold" grpId="0" nodeType="withEffect">
                                  <p:stCondLst>
                                    <p:cond delay="0"/>
                                  </p:stCondLst>
                                  <p:childTnLst>
                                    <p:set>
                                      <p:cBhvr>
                                        <p:cTn id="101" dur="1" fill="hold">
                                          <p:stCondLst>
                                            <p:cond delay="0"/>
                                          </p:stCondLst>
                                        </p:cTn>
                                        <p:tgtEl>
                                          <p:spTgt spid="47"/>
                                        </p:tgtEl>
                                        <p:attrNameLst>
                                          <p:attrName>style.visibility</p:attrName>
                                        </p:attrNameLst>
                                      </p:cBhvr>
                                      <p:to>
                                        <p:strVal val="visible"/>
                                      </p:to>
                                    </p:set>
                                    <p:animEffect transition="in" filter="fade">
                                      <p:cBhvr>
                                        <p:cTn id="102" dur="500"/>
                                        <p:tgtEl>
                                          <p:spTgt spid="47"/>
                                        </p:tgtEl>
                                      </p:cBhvr>
                                    </p:animEffect>
                                  </p:childTnLst>
                                </p:cTn>
                              </p:par>
                            </p:childTnLst>
                          </p:cTn>
                        </p:par>
                      </p:childTnLst>
                    </p:cTn>
                  </p:par>
                  <p:par>
                    <p:cTn id="103" fill="hold">
                      <p:stCondLst>
                        <p:cond delay="indefinite"/>
                      </p:stCondLst>
                      <p:childTnLst>
                        <p:par>
                          <p:cTn id="104" fill="hold">
                            <p:stCondLst>
                              <p:cond delay="0"/>
                            </p:stCondLst>
                            <p:childTnLst>
                              <p:par>
                                <p:cTn id="105" presetID="22" presetClass="entr" presetSubtype="2" fill="hold" nodeType="clickEffect">
                                  <p:stCondLst>
                                    <p:cond delay="0"/>
                                  </p:stCondLst>
                                  <p:childTnLst>
                                    <p:set>
                                      <p:cBhvr>
                                        <p:cTn id="106" dur="1" fill="hold">
                                          <p:stCondLst>
                                            <p:cond delay="0"/>
                                          </p:stCondLst>
                                        </p:cTn>
                                        <p:tgtEl>
                                          <p:spTgt spid="29"/>
                                        </p:tgtEl>
                                        <p:attrNameLst>
                                          <p:attrName>style.visibility</p:attrName>
                                        </p:attrNameLst>
                                      </p:cBhvr>
                                      <p:to>
                                        <p:strVal val="visible"/>
                                      </p:to>
                                    </p:set>
                                    <p:animEffect transition="in" filter="wipe(right)">
                                      <p:cBhvr>
                                        <p:cTn id="107" dur="500"/>
                                        <p:tgtEl>
                                          <p:spTgt spid="29"/>
                                        </p:tgtEl>
                                      </p:cBhvr>
                                    </p:animEffect>
                                  </p:childTnLst>
                                </p:cTn>
                              </p:par>
                            </p:childTnLst>
                          </p:cTn>
                        </p:par>
                        <p:par>
                          <p:cTn id="108" fill="hold">
                            <p:stCondLst>
                              <p:cond delay="500"/>
                            </p:stCondLst>
                            <p:childTnLst>
                              <p:par>
                                <p:cTn id="109" presetID="10" presetClass="entr" presetSubtype="0" fill="hold" grpId="0" nodeType="afterEffect">
                                  <p:stCondLst>
                                    <p:cond delay="0"/>
                                  </p:stCondLst>
                                  <p:childTnLst>
                                    <p:set>
                                      <p:cBhvr>
                                        <p:cTn id="110" dur="1" fill="hold">
                                          <p:stCondLst>
                                            <p:cond delay="0"/>
                                          </p:stCondLst>
                                        </p:cTn>
                                        <p:tgtEl>
                                          <p:spTgt spid="45"/>
                                        </p:tgtEl>
                                        <p:attrNameLst>
                                          <p:attrName>style.visibility</p:attrName>
                                        </p:attrNameLst>
                                      </p:cBhvr>
                                      <p:to>
                                        <p:strVal val="visible"/>
                                      </p:to>
                                    </p:set>
                                    <p:animEffect transition="in" filter="fade">
                                      <p:cBhvr>
                                        <p:cTn id="111" dur="500"/>
                                        <p:tgtEl>
                                          <p:spTgt spid="45"/>
                                        </p:tgtEl>
                                      </p:cBhvr>
                                    </p:animEffect>
                                  </p:childTnLst>
                                </p:cTn>
                              </p:par>
                            </p:childTnLst>
                          </p:cTn>
                        </p:par>
                        <p:par>
                          <p:cTn id="112" fill="hold">
                            <p:stCondLst>
                              <p:cond delay="1000"/>
                            </p:stCondLst>
                            <p:childTnLst>
                              <p:par>
                                <p:cTn id="113" presetID="10" presetClass="entr" presetSubtype="0" fill="hold" nodeType="afterEffect">
                                  <p:stCondLst>
                                    <p:cond delay="500"/>
                                  </p:stCondLst>
                                  <p:childTnLst>
                                    <p:set>
                                      <p:cBhvr>
                                        <p:cTn id="114" dur="1" fill="hold">
                                          <p:stCondLst>
                                            <p:cond delay="0"/>
                                          </p:stCondLst>
                                        </p:cTn>
                                        <p:tgtEl>
                                          <p:spTgt spid="4">
                                            <p:txEl>
                                              <p:pRg st="5" end="5"/>
                                            </p:txEl>
                                          </p:spTgt>
                                        </p:tgtEl>
                                        <p:attrNameLst>
                                          <p:attrName>style.visibility</p:attrName>
                                        </p:attrNameLst>
                                      </p:cBhvr>
                                      <p:to>
                                        <p:strVal val="visible"/>
                                      </p:to>
                                    </p:set>
                                    <p:animEffect transition="in" filter="fade">
                                      <p:cBhvr>
                                        <p:cTn id="115"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5" grpId="0"/>
      <p:bldP spid="16" grpId="0"/>
      <p:bldP spid="39" grpId="0" animBg="1"/>
      <p:bldP spid="61" grpId="0"/>
      <p:bldP spid="62" grpId="0"/>
      <p:bldP spid="30" grpId="0" animBg="1"/>
      <p:bldP spid="45" grpId="0"/>
      <p:bldP spid="46" grpId="0"/>
      <p:bldP spid="47" grpId="0"/>
      <p:bldP spid="1024" grpId="0"/>
      <p:bldP spid="4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467544" y="1340769"/>
            <a:ext cx="8229600" cy="4824536"/>
          </a:xfrm>
        </p:spPr>
        <p:txBody>
          <a:bodyPr>
            <a:normAutofit/>
          </a:bodyPr>
          <a:lstStyle/>
          <a:p>
            <a:pPr marL="0" indent="0">
              <a:buNone/>
            </a:pPr>
            <a:r>
              <a:rPr lang="cs-CZ" sz="2800" dirty="0" smtClean="0"/>
              <a:t>Sklopte přímku </a:t>
            </a:r>
            <a:r>
              <a:rPr lang="cs-CZ" sz="2800" i="1" dirty="0" smtClean="0"/>
              <a:t>a</a:t>
            </a:r>
            <a:r>
              <a:rPr lang="cs-CZ" sz="2800" dirty="0" smtClean="0"/>
              <a:t> určenou body </a:t>
            </a:r>
            <a:r>
              <a:rPr lang="cs-CZ" sz="2800" i="1" dirty="0" smtClean="0"/>
              <a:t>A</a:t>
            </a:r>
            <a:r>
              <a:rPr lang="cs-CZ" sz="2800" dirty="0" smtClean="0"/>
              <a:t>[2; 3; 3] a </a:t>
            </a:r>
            <a:r>
              <a:rPr lang="cs-CZ" sz="2800" i="1" dirty="0" smtClean="0"/>
              <a:t>B</a:t>
            </a:r>
            <a:r>
              <a:rPr lang="cs-CZ" sz="2800" dirty="0" smtClean="0"/>
              <a:t>[5; 4; -2] do průmětny.</a:t>
            </a:r>
            <a:endParaRPr lang="cs-CZ" sz="2800" dirty="0"/>
          </a:p>
        </p:txBody>
      </p:sp>
      <p:cxnSp>
        <p:nvCxnSpPr>
          <p:cNvPr id="7" name="Přímá spojnice se šipkou 6"/>
          <p:cNvCxnSpPr/>
          <p:nvPr/>
        </p:nvCxnSpPr>
        <p:spPr>
          <a:xfrm>
            <a:off x="1043608" y="2564904"/>
            <a:ext cx="5976664" cy="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1403648" y="2276872"/>
            <a:ext cx="0" cy="360040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11" name="Přímá spojnice 10"/>
          <p:cNvCxnSpPr/>
          <p:nvPr/>
        </p:nvCxnSpPr>
        <p:spPr>
          <a:xfrm>
            <a:off x="1835696"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3" name="Přímá spojnice 12"/>
          <p:cNvCxnSpPr/>
          <p:nvPr/>
        </p:nvCxnSpPr>
        <p:spPr>
          <a:xfrm>
            <a:off x="2267744" y="2492896"/>
            <a:ext cx="0" cy="144016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4" name="Přímá spojnice 13"/>
          <p:cNvCxnSpPr/>
          <p:nvPr/>
        </p:nvCxnSpPr>
        <p:spPr>
          <a:xfrm>
            <a:off x="2699792"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5" name="Přímá spojnice 14"/>
          <p:cNvCxnSpPr/>
          <p:nvPr/>
        </p:nvCxnSpPr>
        <p:spPr>
          <a:xfrm>
            <a:off x="3131840"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6" name="Přímá spojnice 15"/>
          <p:cNvCxnSpPr/>
          <p:nvPr/>
        </p:nvCxnSpPr>
        <p:spPr>
          <a:xfrm>
            <a:off x="3562506" y="2475845"/>
            <a:ext cx="0" cy="188359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8" name="Přímá spojnice 17"/>
          <p:cNvCxnSpPr/>
          <p:nvPr/>
        </p:nvCxnSpPr>
        <p:spPr>
          <a:xfrm>
            <a:off x="1331640" y="2996952"/>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19" name="Přímá spojnice 18"/>
          <p:cNvCxnSpPr/>
          <p:nvPr/>
        </p:nvCxnSpPr>
        <p:spPr>
          <a:xfrm>
            <a:off x="1331640" y="3429000"/>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20" name="Přímá spojnice 19"/>
          <p:cNvCxnSpPr/>
          <p:nvPr/>
        </p:nvCxnSpPr>
        <p:spPr>
          <a:xfrm>
            <a:off x="1327245" y="3852463"/>
            <a:ext cx="1008112"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1" name="Přímá spojnice 20"/>
          <p:cNvCxnSpPr/>
          <p:nvPr/>
        </p:nvCxnSpPr>
        <p:spPr>
          <a:xfrm>
            <a:off x="1331640" y="4307750"/>
            <a:ext cx="2304256"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6715055" y="2452246"/>
            <a:ext cx="216024" cy="369332"/>
          </a:xfrm>
          <a:prstGeom prst="rect">
            <a:avLst/>
          </a:prstGeom>
          <a:noFill/>
        </p:spPr>
        <p:txBody>
          <a:bodyPr wrap="square" rtlCol="0">
            <a:spAutoFit/>
          </a:bodyPr>
          <a:lstStyle/>
          <a:p>
            <a:r>
              <a:rPr lang="cs-CZ" dirty="0" smtClean="0"/>
              <a:t>x</a:t>
            </a:r>
            <a:endParaRPr lang="cs-CZ" dirty="0"/>
          </a:p>
        </p:txBody>
      </p:sp>
      <p:sp>
        <p:nvSpPr>
          <p:cNvPr id="5" name="TextovéPole 4"/>
          <p:cNvSpPr txBox="1"/>
          <p:nvPr/>
        </p:nvSpPr>
        <p:spPr>
          <a:xfrm>
            <a:off x="1115616" y="5505943"/>
            <a:ext cx="216024" cy="369332"/>
          </a:xfrm>
          <a:prstGeom prst="rect">
            <a:avLst/>
          </a:prstGeom>
          <a:noFill/>
        </p:spPr>
        <p:txBody>
          <a:bodyPr wrap="square" rtlCol="0">
            <a:spAutoFit/>
          </a:bodyPr>
          <a:lstStyle/>
          <a:p>
            <a:r>
              <a:rPr lang="cs-CZ" dirty="0" smtClean="0"/>
              <a:t>y</a:t>
            </a:r>
            <a:endParaRPr lang="cs-CZ" dirty="0"/>
          </a:p>
        </p:txBody>
      </p:sp>
      <p:sp>
        <p:nvSpPr>
          <p:cNvPr id="6" name="TextovéPole 5"/>
          <p:cNvSpPr txBox="1"/>
          <p:nvPr/>
        </p:nvSpPr>
        <p:spPr>
          <a:xfrm>
            <a:off x="2123728" y="2276872"/>
            <a:ext cx="216024" cy="276999"/>
          </a:xfrm>
          <a:prstGeom prst="rect">
            <a:avLst/>
          </a:prstGeom>
          <a:noFill/>
        </p:spPr>
        <p:txBody>
          <a:bodyPr wrap="square" rtlCol="0">
            <a:spAutoFit/>
          </a:bodyPr>
          <a:lstStyle/>
          <a:p>
            <a:r>
              <a:rPr lang="cs-CZ" sz="1200" dirty="0" smtClean="0"/>
              <a:t>2</a:t>
            </a:r>
            <a:endParaRPr lang="cs-CZ" sz="1200" dirty="0"/>
          </a:p>
        </p:txBody>
      </p:sp>
      <p:sp>
        <p:nvSpPr>
          <p:cNvPr id="10" name="TextovéPole 9"/>
          <p:cNvSpPr txBox="1"/>
          <p:nvPr/>
        </p:nvSpPr>
        <p:spPr>
          <a:xfrm>
            <a:off x="3419872" y="2276872"/>
            <a:ext cx="288032" cy="276999"/>
          </a:xfrm>
          <a:prstGeom prst="rect">
            <a:avLst/>
          </a:prstGeom>
          <a:noFill/>
        </p:spPr>
        <p:txBody>
          <a:bodyPr wrap="square" rtlCol="0">
            <a:spAutoFit/>
          </a:bodyPr>
          <a:lstStyle/>
          <a:p>
            <a:r>
              <a:rPr lang="cs-CZ" sz="1200" dirty="0" smtClean="0"/>
              <a:t>5</a:t>
            </a:r>
            <a:endParaRPr lang="cs-CZ" sz="1200" dirty="0"/>
          </a:p>
        </p:txBody>
      </p:sp>
      <p:sp>
        <p:nvSpPr>
          <p:cNvPr id="12" name="TextovéPole 11"/>
          <p:cNvSpPr txBox="1"/>
          <p:nvPr/>
        </p:nvSpPr>
        <p:spPr>
          <a:xfrm>
            <a:off x="1115616" y="3722548"/>
            <a:ext cx="263214" cy="276999"/>
          </a:xfrm>
          <a:prstGeom prst="rect">
            <a:avLst/>
          </a:prstGeom>
          <a:noFill/>
        </p:spPr>
        <p:txBody>
          <a:bodyPr wrap="none" rtlCol="0">
            <a:spAutoFit/>
          </a:bodyPr>
          <a:lstStyle/>
          <a:p>
            <a:r>
              <a:rPr lang="cs-CZ" sz="1200" dirty="0" smtClean="0"/>
              <a:t>3</a:t>
            </a:r>
            <a:endParaRPr lang="cs-CZ" sz="1200" dirty="0"/>
          </a:p>
        </p:txBody>
      </p:sp>
      <p:sp>
        <p:nvSpPr>
          <p:cNvPr id="22" name="TextovéPole 21"/>
          <p:cNvSpPr txBox="1"/>
          <p:nvPr/>
        </p:nvSpPr>
        <p:spPr>
          <a:xfrm>
            <a:off x="1110400" y="4154595"/>
            <a:ext cx="263214" cy="276999"/>
          </a:xfrm>
          <a:prstGeom prst="rect">
            <a:avLst/>
          </a:prstGeom>
          <a:noFill/>
        </p:spPr>
        <p:txBody>
          <a:bodyPr wrap="none" rtlCol="0">
            <a:spAutoFit/>
          </a:bodyPr>
          <a:lstStyle/>
          <a:p>
            <a:r>
              <a:rPr lang="cs-CZ" sz="1200" dirty="0"/>
              <a:t>4</a:t>
            </a:r>
          </a:p>
        </p:txBody>
      </p:sp>
      <p:sp>
        <p:nvSpPr>
          <p:cNvPr id="17" name="Ovál 16"/>
          <p:cNvSpPr/>
          <p:nvPr/>
        </p:nvSpPr>
        <p:spPr>
          <a:xfrm>
            <a:off x="2240026" y="382960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3" name="Ovál 22"/>
          <p:cNvSpPr/>
          <p:nvPr/>
        </p:nvSpPr>
        <p:spPr>
          <a:xfrm>
            <a:off x="3545171" y="428524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4" name="TextovéPole 23"/>
          <p:cNvSpPr txBox="1"/>
          <p:nvPr/>
        </p:nvSpPr>
        <p:spPr>
          <a:xfrm>
            <a:off x="2294747" y="3563724"/>
            <a:ext cx="720080" cy="369332"/>
          </a:xfrm>
          <a:prstGeom prst="rect">
            <a:avLst/>
          </a:prstGeom>
          <a:noFill/>
        </p:spPr>
        <p:txBody>
          <a:bodyPr wrap="square" rtlCol="0">
            <a:spAutoFit/>
          </a:bodyPr>
          <a:lstStyle/>
          <a:p>
            <a:r>
              <a:rPr lang="cs-CZ" dirty="0" smtClean="0"/>
              <a:t>A</a:t>
            </a:r>
            <a:r>
              <a:rPr lang="cs-CZ" baseline="-25000" dirty="0" smtClean="0"/>
              <a:t>1</a:t>
            </a:r>
            <a:r>
              <a:rPr lang="cs-CZ" dirty="0" smtClean="0"/>
              <a:t>(3)</a:t>
            </a:r>
            <a:endParaRPr lang="cs-CZ" dirty="0"/>
          </a:p>
        </p:txBody>
      </p:sp>
      <p:sp>
        <p:nvSpPr>
          <p:cNvPr id="25" name="TextovéPole 24"/>
          <p:cNvSpPr txBox="1"/>
          <p:nvPr/>
        </p:nvSpPr>
        <p:spPr>
          <a:xfrm>
            <a:off x="3563888" y="3999547"/>
            <a:ext cx="792088" cy="369332"/>
          </a:xfrm>
          <a:prstGeom prst="rect">
            <a:avLst/>
          </a:prstGeom>
          <a:noFill/>
        </p:spPr>
        <p:txBody>
          <a:bodyPr wrap="square" rtlCol="0">
            <a:spAutoFit/>
          </a:bodyPr>
          <a:lstStyle/>
          <a:p>
            <a:r>
              <a:rPr lang="cs-CZ" dirty="0" smtClean="0"/>
              <a:t>B</a:t>
            </a:r>
            <a:r>
              <a:rPr lang="cs-CZ" baseline="-25000" dirty="0" smtClean="0"/>
              <a:t>1</a:t>
            </a:r>
            <a:r>
              <a:rPr lang="cs-CZ" dirty="0" smtClean="0"/>
              <a:t>(-2)</a:t>
            </a:r>
            <a:endParaRPr lang="cs-CZ" dirty="0"/>
          </a:p>
        </p:txBody>
      </p:sp>
      <p:sp>
        <p:nvSpPr>
          <p:cNvPr id="27" name="TextovéPole 26"/>
          <p:cNvSpPr txBox="1"/>
          <p:nvPr/>
        </p:nvSpPr>
        <p:spPr>
          <a:xfrm>
            <a:off x="1187624" y="2287905"/>
            <a:ext cx="288032" cy="276999"/>
          </a:xfrm>
          <a:prstGeom prst="rect">
            <a:avLst/>
          </a:prstGeom>
          <a:noFill/>
        </p:spPr>
        <p:txBody>
          <a:bodyPr wrap="square" rtlCol="0">
            <a:spAutoFit/>
          </a:bodyPr>
          <a:lstStyle/>
          <a:p>
            <a:r>
              <a:rPr lang="cs-CZ" sz="1200" dirty="0" smtClean="0"/>
              <a:t>0</a:t>
            </a:r>
            <a:endParaRPr lang="cs-CZ" sz="1200" dirty="0"/>
          </a:p>
        </p:txBody>
      </p:sp>
      <p:cxnSp>
        <p:nvCxnSpPr>
          <p:cNvPr id="28" name="Přímá spojnice 27"/>
          <p:cNvCxnSpPr/>
          <p:nvPr/>
        </p:nvCxnSpPr>
        <p:spPr>
          <a:xfrm>
            <a:off x="3562506" y="2505663"/>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29" name="Přímá spojnice 28"/>
          <p:cNvCxnSpPr/>
          <p:nvPr/>
        </p:nvCxnSpPr>
        <p:spPr>
          <a:xfrm>
            <a:off x="2267406" y="2475845"/>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30" name="Přímá spojnice 29"/>
          <p:cNvCxnSpPr/>
          <p:nvPr/>
        </p:nvCxnSpPr>
        <p:spPr>
          <a:xfrm>
            <a:off x="1331640" y="3852463"/>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31" name="Přímá spojnice 30"/>
          <p:cNvCxnSpPr/>
          <p:nvPr/>
        </p:nvCxnSpPr>
        <p:spPr>
          <a:xfrm>
            <a:off x="1327245" y="4307750"/>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26" name="Přímá spojnice 25"/>
          <p:cNvCxnSpPr/>
          <p:nvPr/>
        </p:nvCxnSpPr>
        <p:spPr>
          <a:xfrm>
            <a:off x="794659" y="3356121"/>
            <a:ext cx="5904656" cy="2025516"/>
          </a:xfrm>
          <a:prstGeom prst="line">
            <a:avLst/>
          </a:prstGeom>
          <a:ln w="12700"/>
        </p:spPr>
        <p:style>
          <a:lnRef idx="1">
            <a:schemeClr val="dk1"/>
          </a:lnRef>
          <a:fillRef idx="0">
            <a:schemeClr val="dk1"/>
          </a:fillRef>
          <a:effectRef idx="0">
            <a:schemeClr val="dk1"/>
          </a:effectRef>
          <a:fontRef idx="minor">
            <a:schemeClr val="tx1"/>
          </a:fontRef>
        </p:style>
      </p:cxnSp>
      <p:sp>
        <p:nvSpPr>
          <p:cNvPr id="32" name="TextovéPole 31"/>
          <p:cNvSpPr txBox="1"/>
          <p:nvPr/>
        </p:nvSpPr>
        <p:spPr>
          <a:xfrm>
            <a:off x="5724128" y="5012305"/>
            <a:ext cx="373820" cy="369332"/>
          </a:xfrm>
          <a:prstGeom prst="rect">
            <a:avLst/>
          </a:prstGeom>
          <a:noFill/>
        </p:spPr>
        <p:txBody>
          <a:bodyPr wrap="none" rtlCol="0">
            <a:spAutoFit/>
          </a:bodyPr>
          <a:lstStyle/>
          <a:p>
            <a:r>
              <a:rPr lang="cs-CZ" dirty="0" smtClean="0"/>
              <a:t>a</a:t>
            </a:r>
            <a:r>
              <a:rPr lang="cs-CZ" baseline="-25000" dirty="0" smtClean="0"/>
              <a:t>1</a:t>
            </a:r>
            <a:endParaRPr lang="cs-CZ" baseline="-25000" dirty="0"/>
          </a:p>
        </p:txBody>
      </p:sp>
      <p:cxnSp>
        <p:nvCxnSpPr>
          <p:cNvPr id="33" name="Přímá spojnice 32"/>
          <p:cNvCxnSpPr>
            <a:stCxn id="17" idx="6"/>
          </p:cNvCxnSpPr>
          <p:nvPr/>
        </p:nvCxnSpPr>
        <p:spPr>
          <a:xfrm flipV="1">
            <a:off x="2285745" y="2636912"/>
            <a:ext cx="486055" cy="1215551"/>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5" name="Přímá spojnice 34"/>
          <p:cNvCxnSpPr/>
          <p:nvPr/>
        </p:nvCxnSpPr>
        <p:spPr>
          <a:xfrm flipH="1">
            <a:off x="3203848" y="4307750"/>
            <a:ext cx="364182" cy="849442"/>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38" name="Ovál 37"/>
          <p:cNvSpPr/>
          <p:nvPr/>
        </p:nvSpPr>
        <p:spPr>
          <a:xfrm>
            <a:off x="3186658" y="511612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8462" y="2618311"/>
            <a:ext cx="66675" cy="73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 name="Levá složená závorka 38"/>
          <p:cNvSpPr/>
          <p:nvPr/>
        </p:nvSpPr>
        <p:spPr>
          <a:xfrm rot="1320000">
            <a:off x="2430947" y="2583353"/>
            <a:ext cx="95074" cy="1287558"/>
          </a:xfrm>
          <a:prstGeom prst="leftBrace">
            <a:avLst/>
          </a:prstGeom>
          <a:ln w="6350"/>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40" name="TextovéPole 39"/>
          <p:cNvSpPr txBox="1"/>
          <p:nvPr/>
        </p:nvSpPr>
        <p:spPr>
          <a:xfrm>
            <a:off x="2183351" y="2939453"/>
            <a:ext cx="440956" cy="307777"/>
          </a:xfrm>
          <a:prstGeom prst="rect">
            <a:avLst/>
          </a:prstGeom>
          <a:noFill/>
        </p:spPr>
        <p:txBody>
          <a:bodyPr wrap="square" rtlCol="0">
            <a:spAutoFit/>
          </a:bodyPr>
          <a:lstStyle/>
          <a:p>
            <a:r>
              <a:rPr lang="cs-CZ" sz="1400" dirty="0" smtClean="0">
                <a:sym typeface="Symbol"/>
              </a:rPr>
              <a:t></a:t>
            </a:r>
            <a:r>
              <a:rPr lang="cs-CZ" sz="1400" dirty="0" smtClean="0"/>
              <a:t>z</a:t>
            </a:r>
            <a:r>
              <a:rPr lang="cs-CZ" sz="1400" baseline="-25000" dirty="0" smtClean="0"/>
              <a:t>A</a:t>
            </a:r>
            <a:r>
              <a:rPr lang="cs-CZ" sz="1400" dirty="0" smtClean="0">
                <a:sym typeface="Symbol"/>
              </a:rPr>
              <a:t></a:t>
            </a:r>
            <a:endParaRPr lang="cs-CZ" sz="1400" baseline="-25000" dirty="0"/>
          </a:p>
        </p:txBody>
      </p:sp>
      <p:cxnSp>
        <p:nvCxnSpPr>
          <p:cNvPr id="42" name="Přímá spojnice 41"/>
          <p:cNvCxnSpPr/>
          <p:nvPr/>
        </p:nvCxnSpPr>
        <p:spPr>
          <a:xfrm>
            <a:off x="2699792" y="2276872"/>
            <a:ext cx="614769" cy="3420444"/>
          </a:xfrm>
          <a:prstGeom prst="line">
            <a:avLst/>
          </a:prstGeom>
          <a:ln w="12700">
            <a:prstDash val="lgDashDot"/>
          </a:ln>
        </p:spPr>
        <p:style>
          <a:lnRef idx="1">
            <a:schemeClr val="dk1"/>
          </a:lnRef>
          <a:fillRef idx="0">
            <a:schemeClr val="dk1"/>
          </a:fillRef>
          <a:effectRef idx="0">
            <a:schemeClr val="dk1"/>
          </a:effectRef>
          <a:fontRef idx="minor">
            <a:schemeClr val="tx1"/>
          </a:fontRef>
        </p:style>
      </p:cxnSp>
      <p:sp>
        <p:nvSpPr>
          <p:cNvPr id="44" name="TextovéPole 43"/>
          <p:cNvSpPr txBox="1"/>
          <p:nvPr/>
        </p:nvSpPr>
        <p:spPr>
          <a:xfrm>
            <a:off x="3281006" y="5505943"/>
            <a:ext cx="465981" cy="369332"/>
          </a:xfrm>
          <a:prstGeom prst="rect">
            <a:avLst/>
          </a:prstGeom>
          <a:noFill/>
        </p:spPr>
        <p:txBody>
          <a:bodyPr wrap="square" rtlCol="0">
            <a:spAutoFit/>
          </a:bodyPr>
          <a:lstStyle/>
          <a:p>
            <a:r>
              <a:rPr lang="cs-CZ" dirty="0" smtClean="0"/>
              <a:t>(a)</a:t>
            </a:r>
            <a:endParaRPr lang="cs-CZ" dirty="0"/>
          </a:p>
        </p:txBody>
      </p:sp>
      <p:sp>
        <p:nvSpPr>
          <p:cNvPr id="45" name="TextovéPole 44"/>
          <p:cNvSpPr txBox="1"/>
          <p:nvPr/>
        </p:nvSpPr>
        <p:spPr>
          <a:xfrm>
            <a:off x="2724175" y="2514533"/>
            <a:ext cx="470123" cy="369332"/>
          </a:xfrm>
          <a:prstGeom prst="rect">
            <a:avLst/>
          </a:prstGeom>
          <a:noFill/>
        </p:spPr>
        <p:txBody>
          <a:bodyPr wrap="square" rtlCol="0">
            <a:spAutoFit/>
          </a:bodyPr>
          <a:lstStyle/>
          <a:p>
            <a:r>
              <a:rPr lang="cs-CZ" dirty="0" smtClean="0"/>
              <a:t>(A)</a:t>
            </a:r>
            <a:endParaRPr lang="cs-CZ" dirty="0"/>
          </a:p>
        </p:txBody>
      </p:sp>
      <p:sp>
        <p:nvSpPr>
          <p:cNvPr id="46" name="TextovéPole 45"/>
          <p:cNvSpPr txBox="1"/>
          <p:nvPr/>
        </p:nvSpPr>
        <p:spPr>
          <a:xfrm>
            <a:off x="2826494" y="5085184"/>
            <a:ext cx="470123" cy="369332"/>
          </a:xfrm>
          <a:prstGeom prst="rect">
            <a:avLst/>
          </a:prstGeom>
          <a:noFill/>
        </p:spPr>
        <p:txBody>
          <a:bodyPr wrap="square" rtlCol="0">
            <a:spAutoFit/>
          </a:bodyPr>
          <a:lstStyle/>
          <a:p>
            <a:r>
              <a:rPr lang="cs-CZ" dirty="0" smtClean="0"/>
              <a:t>(B)</a:t>
            </a:r>
            <a:endParaRPr lang="cs-CZ"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860000">
            <a:off x="3233102" y="4312848"/>
            <a:ext cx="380911" cy="8657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 name="TextovéPole 46"/>
          <p:cNvSpPr txBox="1"/>
          <p:nvPr/>
        </p:nvSpPr>
        <p:spPr>
          <a:xfrm>
            <a:off x="3396982" y="4653136"/>
            <a:ext cx="454938" cy="307777"/>
          </a:xfrm>
          <a:prstGeom prst="rect">
            <a:avLst/>
          </a:prstGeom>
          <a:noFill/>
        </p:spPr>
        <p:txBody>
          <a:bodyPr wrap="square" rtlCol="0">
            <a:spAutoFit/>
          </a:bodyPr>
          <a:lstStyle/>
          <a:p>
            <a:r>
              <a:rPr lang="cs-CZ" sz="1400" dirty="0" smtClean="0">
                <a:sym typeface="Symbol"/>
              </a:rPr>
              <a:t>z</a:t>
            </a:r>
            <a:r>
              <a:rPr lang="cs-CZ" sz="1400" baseline="-25000" dirty="0" smtClean="0">
                <a:sym typeface="Symbol"/>
              </a:rPr>
              <a:t>B</a:t>
            </a:r>
            <a:r>
              <a:rPr lang="cs-CZ" sz="1400" dirty="0" smtClean="0">
                <a:sym typeface="Symbol"/>
              </a:rPr>
              <a:t></a:t>
            </a:r>
            <a:endParaRPr lang="cs-CZ" sz="1400" dirty="0"/>
          </a:p>
        </p:txBody>
      </p:sp>
    </p:spTree>
    <p:extLst>
      <p:ext uri="{BB962C8B-B14F-4D97-AF65-F5344CB8AC3E}">
        <p14:creationId xmlns:p14="http://schemas.microsoft.com/office/powerpoint/2010/main" val="428395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Effect transition="in" filter="fade">
                                      <p:cBhvr>
                                        <p:cTn id="25" dur="500"/>
                                        <p:tgtEl>
                                          <p:spTgt spid="29"/>
                                        </p:tgtEl>
                                      </p:cBhvr>
                                    </p:animEffect>
                                  </p:childTnLst>
                                </p:cTn>
                              </p:par>
                              <p:par>
                                <p:cTn id="26" presetID="10" presetClass="entr" presetSubtype="0" fill="hold"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nodeType="withEffect">
                                  <p:stCondLst>
                                    <p:cond delay="0"/>
                                  </p:stCondLst>
                                  <p:childTnLst>
                                    <p:set>
                                      <p:cBhvr>
                                        <p:cTn id="33" dur="1" fill="hold">
                                          <p:stCondLst>
                                            <p:cond delay="0"/>
                                          </p:stCondLst>
                                        </p:cTn>
                                        <p:tgtEl>
                                          <p:spTgt spid="28"/>
                                        </p:tgtEl>
                                        <p:attrNameLst>
                                          <p:attrName>style.visibility</p:attrName>
                                        </p:attrNameLst>
                                      </p:cBhvr>
                                      <p:to>
                                        <p:strVal val="visible"/>
                                      </p:to>
                                    </p:set>
                                    <p:animEffect transition="in" filter="fade">
                                      <p:cBhvr>
                                        <p:cTn id="34" dur="500"/>
                                        <p:tgtEl>
                                          <p:spTgt spid="28"/>
                                        </p:tgtEl>
                                      </p:cBhvr>
                                    </p:animEffect>
                                  </p:childTnLst>
                                </p:cTn>
                              </p:par>
                              <p:par>
                                <p:cTn id="35" presetID="10" presetClass="entr" presetSubtype="0" fill="hold" nodeType="with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par>
                                <p:cTn id="38" presetID="10" presetClass="entr" presetSubtype="0" fill="hold" nodeType="with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fade">
                                      <p:cBhvr>
                                        <p:cTn id="40" dur="500"/>
                                        <p:tgtEl>
                                          <p:spTgt spid="19"/>
                                        </p:tgtEl>
                                      </p:cBhvr>
                                    </p:animEffect>
                                  </p:childTnLst>
                                </p:cTn>
                              </p:par>
                              <p:par>
                                <p:cTn id="41" presetID="10" presetClass="entr" presetSubtype="0" fill="hold" nodeType="with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par>
                                <p:cTn id="44" presetID="10" presetClass="entr" presetSubtype="0" fill="hold" nodeType="withEffect">
                                  <p:stCondLst>
                                    <p:cond delay="0"/>
                                  </p:stCondLst>
                                  <p:childTnLst>
                                    <p:set>
                                      <p:cBhvr>
                                        <p:cTn id="45" dur="1" fill="hold">
                                          <p:stCondLst>
                                            <p:cond delay="0"/>
                                          </p:stCondLst>
                                        </p:cTn>
                                        <p:tgtEl>
                                          <p:spTgt spid="31"/>
                                        </p:tgtEl>
                                        <p:attrNameLst>
                                          <p:attrName>style.visibility</p:attrName>
                                        </p:attrNameLst>
                                      </p:cBhvr>
                                      <p:to>
                                        <p:strVal val="visible"/>
                                      </p:to>
                                    </p:set>
                                    <p:animEffect transition="in" filter="fade">
                                      <p:cBhvr>
                                        <p:cTn id="46" dur="500"/>
                                        <p:tgtEl>
                                          <p:spTgt spid="31"/>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6"/>
                                        </p:tgtEl>
                                        <p:attrNameLst>
                                          <p:attrName>style.visibility</p:attrName>
                                        </p:attrNameLst>
                                      </p:cBhvr>
                                      <p:to>
                                        <p:strVal val="visible"/>
                                      </p:to>
                                    </p:set>
                                    <p:animEffect transition="in" filter="fade">
                                      <p:cBhvr>
                                        <p:cTn id="51" dur="500"/>
                                        <p:tgtEl>
                                          <p:spTgt spid="6"/>
                                        </p:tgtEl>
                                      </p:cBhvr>
                                    </p:animEffect>
                                  </p:childTnLst>
                                </p:cTn>
                              </p:par>
                            </p:childTnLst>
                          </p:cTn>
                        </p:par>
                        <p:par>
                          <p:cTn id="52" fill="hold">
                            <p:stCondLst>
                              <p:cond delay="500"/>
                            </p:stCondLst>
                            <p:childTnLst>
                              <p:par>
                                <p:cTn id="53" presetID="22" presetClass="entr" presetSubtype="1" fill="hold" nodeType="afterEffect">
                                  <p:stCondLst>
                                    <p:cond delay="0"/>
                                  </p:stCondLst>
                                  <p:childTnLst>
                                    <p:set>
                                      <p:cBhvr>
                                        <p:cTn id="54" dur="1" fill="hold">
                                          <p:stCondLst>
                                            <p:cond delay="0"/>
                                          </p:stCondLst>
                                        </p:cTn>
                                        <p:tgtEl>
                                          <p:spTgt spid="13"/>
                                        </p:tgtEl>
                                        <p:attrNameLst>
                                          <p:attrName>style.visibility</p:attrName>
                                        </p:attrNameLst>
                                      </p:cBhvr>
                                      <p:to>
                                        <p:strVal val="visible"/>
                                      </p:to>
                                    </p:set>
                                    <p:animEffect transition="in" filter="wipe(up)">
                                      <p:cBhvr>
                                        <p:cTn id="55" dur="500"/>
                                        <p:tgtEl>
                                          <p:spTgt spid="13"/>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par>
                          <p:cTn id="61" fill="hold">
                            <p:stCondLst>
                              <p:cond delay="500"/>
                            </p:stCondLst>
                            <p:childTnLst>
                              <p:par>
                                <p:cTn id="62" presetID="22" presetClass="entr" presetSubtype="8" fill="hold" nodeType="afterEffect">
                                  <p:stCondLst>
                                    <p:cond delay="0"/>
                                  </p:stCondLst>
                                  <p:childTnLst>
                                    <p:set>
                                      <p:cBhvr>
                                        <p:cTn id="63" dur="1" fill="hold">
                                          <p:stCondLst>
                                            <p:cond delay="0"/>
                                          </p:stCondLst>
                                        </p:cTn>
                                        <p:tgtEl>
                                          <p:spTgt spid="20"/>
                                        </p:tgtEl>
                                        <p:attrNameLst>
                                          <p:attrName>style.visibility</p:attrName>
                                        </p:attrNameLst>
                                      </p:cBhvr>
                                      <p:to>
                                        <p:strVal val="visible"/>
                                      </p:to>
                                    </p:set>
                                    <p:animEffect transition="in" filter="wipe(left)">
                                      <p:cBhvr>
                                        <p:cTn id="64" dur="500"/>
                                        <p:tgtEl>
                                          <p:spTgt spid="20"/>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17"/>
                                        </p:tgtEl>
                                        <p:attrNameLst>
                                          <p:attrName>style.visibility</p:attrName>
                                        </p:attrNameLst>
                                      </p:cBhvr>
                                      <p:to>
                                        <p:strVal val="visible"/>
                                      </p:to>
                                    </p:set>
                                    <p:animEffect transition="in" filter="fade">
                                      <p:cBhvr>
                                        <p:cTn id="69" dur="500"/>
                                        <p:tgtEl>
                                          <p:spTgt spid="17"/>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fade">
                                      <p:cBhvr>
                                        <p:cTn id="72" dur="500"/>
                                        <p:tgtEl>
                                          <p:spTgt spid="24"/>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0"/>
                                        </p:tgtEl>
                                        <p:attrNameLst>
                                          <p:attrName>style.visibility</p:attrName>
                                        </p:attrNameLst>
                                      </p:cBhvr>
                                      <p:to>
                                        <p:strVal val="visible"/>
                                      </p:to>
                                    </p:set>
                                    <p:animEffect transition="in" filter="fade">
                                      <p:cBhvr>
                                        <p:cTn id="77" dur="500"/>
                                        <p:tgtEl>
                                          <p:spTgt spid="10"/>
                                        </p:tgtEl>
                                      </p:cBhvr>
                                    </p:animEffect>
                                  </p:childTnLst>
                                </p:cTn>
                              </p:par>
                            </p:childTnLst>
                          </p:cTn>
                        </p:par>
                        <p:par>
                          <p:cTn id="78" fill="hold">
                            <p:stCondLst>
                              <p:cond delay="500"/>
                            </p:stCondLst>
                            <p:childTnLst>
                              <p:par>
                                <p:cTn id="79" presetID="22" presetClass="entr" presetSubtype="1" fill="hold" nodeType="afterEffect">
                                  <p:stCondLst>
                                    <p:cond delay="0"/>
                                  </p:stCondLst>
                                  <p:childTnLst>
                                    <p:set>
                                      <p:cBhvr>
                                        <p:cTn id="80" dur="1" fill="hold">
                                          <p:stCondLst>
                                            <p:cond delay="0"/>
                                          </p:stCondLst>
                                        </p:cTn>
                                        <p:tgtEl>
                                          <p:spTgt spid="16"/>
                                        </p:tgtEl>
                                        <p:attrNameLst>
                                          <p:attrName>style.visibility</p:attrName>
                                        </p:attrNameLst>
                                      </p:cBhvr>
                                      <p:to>
                                        <p:strVal val="visible"/>
                                      </p:to>
                                    </p:set>
                                    <p:animEffect transition="in" filter="wipe(up)">
                                      <p:cBhvr>
                                        <p:cTn id="81" dur="500"/>
                                        <p:tgtEl>
                                          <p:spTgt spid="16"/>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22"/>
                                        </p:tgtEl>
                                        <p:attrNameLst>
                                          <p:attrName>style.visibility</p:attrName>
                                        </p:attrNameLst>
                                      </p:cBhvr>
                                      <p:to>
                                        <p:strVal val="visible"/>
                                      </p:to>
                                    </p:set>
                                    <p:animEffect transition="in" filter="fade">
                                      <p:cBhvr>
                                        <p:cTn id="86" dur="500"/>
                                        <p:tgtEl>
                                          <p:spTgt spid="22"/>
                                        </p:tgtEl>
                                      </p:cBhvr>
                                    </p:animEffect>
                                  </p:childTnLst>
                                </p:cTn>
                              </p:par>
                            </p:childTnLst>
                          </p:cTn>
                        </p:par>
                        <p:par>
                          <p:cTn id="87" fill="hold">
                            <p:stCondLst>
                              <p:cond delay="500"/>
                            </p:stCondLst>
                            <p:childTnLst>
                              <p:par>
                                <p:cTn id="88" presetID="22" presetClass="entr" presetSubtype="8" fill="hold" nodeType="afterEffect">
                                  <p:stCondLst>
                                    <p:cond delay="0"/>
                                  </p:stCondLst>
                                  <p:childTnLst>
                                    <p:set>
                                      <p:cBhvr>
                                        <p:cTn id="89" dur="1" fill="hold">
                                          <p:stCondLst>
                                            <p:cond delay="0"/>
                                          </p:stCondLst>
                                        </p:cTn>
                                        <p:tgtEl>
                                          <p:spTgt spid="21"/>
                                        </p:tgtEl>
                                        <p:attrNameLst>
                                          <p:attrName>style.visibility</p:attrName>
                                        </p:attrNameLst>
                                      </p:cBhvr>
                                      <p:to>
                                        <p:strVal val="visible"/>
                                      </p:to>
                                    </p:set>
                                    <p:animEffect transition="in" filter="wipe(left)">
                                      <p:cBhvr>
                                        <p:cTn id="90" dur="500"/>
                                        <p:tgtEl>
                                          <p:spTgt spid="21"/>
                                        </p:tgtEl>
                                      </p:cBhvr>
                                    </p:animEffect>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grpId="0" nodeType="clickEffect">
                                  <p:stCondLst>
                                    <p:cond delay="0"/>
                                  </p:stCondLst>
                                  <p:childTnLst>
                                    <p:set>
                                      <p:cBhvr>
                                        <p:cTn id="94" dur="1" fill="hold">
                                          <p:stCondLst>
                                            <p:cond delay="0"/>
                                          </p:stCondLst>
                                        </p:cTn>
                                        <p:tgtEl>
                                          <p:spTgt spid="23"/>
                                        </p:tgtEl>
                                        <p:attrNameLst>
                                          <p:attrName>style.visibility</p:attrName>
                                        </p:attrNameLst>
                                      </p:cBhvr>
                                      <p:to>
                                        <p:strVal val="visible"/>
                                      </p:to>
                                    </p:set>
                                    <p:animEffect transition="in" filter="fade">
                                      <p:cBhvr>
                                        <p:cTn id="95" dur="500"/>
                                        <p:tgtEl>
                                          <p:spTgt spid="23"/>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25"/>
                                        </p:tgtEl>
                                        <p:attrNameLst>
                                          <p:attrName>style.visibility</p:attrName>
                                        </p:attrNameLst>
                                      </p:cBhvr>
                                      <p:to>
                                        <p:strVal val="visible"/>
                                      </p:to>
                                    </p:set>
                                    <p:animEffect transition="in" filter="fade">
                                      <p:cBhvr>
                                        <p:cTn id="98" dur="500"/>
                                        <p:tgtEl>
                                          <p:spTgt spid="25"/>
                                        </p:tgtEl>
                                      </p:cBhvr>
                                    </p:animEffect>
                                  </p:childTnLst>
                                </p:cTn>
                              </p:par>
                            </p:childTnLst>
                          </p:cTn>
                        </p:par>
                      </p:childTnLst>
                    </p:cTn>
                  </p:par>
                  <p:par>
                    <p:cTn id="99" fill="hold">
                      <p:stCondLst>
                        <p:cond delay="indefinite"/>
                      </p:stCondLst>
                      <p:childTnLst>
                        <p:par>
                          <p:cTn id="100" fill="hold">
                            <p:stCondLst>
                              <p:cond delay="0"/>
                            </p:stCondLst>
                            <p:childTnLst>
                              <p:par>
                                <p:cTn id="101" presetID="10" presetClass="entr" presetSubtype="0" fill="hold" nodeType="clickEffect">
                                  <p:stCondLst>
                                    <p:cond delay="0"/>
                                  </p:stCondLst>
                                  <p:childTnLst>
                                    <p:set>
                                      <p:cBhvr>
                                        <p:cTn id="102" dur="1" fill="hold">
                                          <p:stCondLst>
                                            <p:cond delay="0"/>
                                          </p:stCondLst>
                                        </p:cTn>
                                        <p:tgtEl>
                                          <p:spTgt spid="26"/>
                                        </p:tgtEl>
                                        <p:attrNameLst>
                                          <p:attrName>style.visibility</p:attrName>
                                        </p:attrNameLst>
                                      </p:cBhvr>
                                      <p:to>
                                        <p:strVal val="visible"/>
                                      </p:to>
                                    </p:set>
                                    <p:animEffect transition="in" filter="fade">
                                      <p:cBhvr>
                                        <p:cTn id="103" dur="500"/>
                                        <p:tgtEl>
                                          <p:spTgt spid="26"/>
                                        </p:tgtEl>
                                      </p:cBhvr>
                                    </p:animEffect>
                                  </p:childTnLst>
                                </p:cTn>
                              </p:par>
                            </p:childTnLst>
                          </p:cTn>
                        </p:par>
                        <p:par>
                          <p:cTn id="104" fill="hold">
                            <p:stCondLst>
                              <p:cond delay="500"/>
                            </p:stCondLst>
                            <p:childTnLst>
                              <p:par>
                                <p:cTn id="105" presetID="10" presetClass="entr" presetSubtype="0" fill="hold" grpId="0" nodeType="afterEffect">
                                  <p:stCondLst>
                                    <p:cond delay="0"/>
                                  </p:stCondLst>
                                  <p:childTnLst>
                                    <p:set>
                                      <p:cBhvr>
                                        <p:cTn id="106" dur="1" fill="hold">
                                          <p:stCondLst>
                                            <p:cond delay="0"/>
                                          </p:stCondLst>
                                        </p:cTn>
                                        <p:tgtEl>
                                          <p:spTgt spid="32"/>
                                        </p:tgtEl>
                                        <p:attrNameLst>
                                          <p:attrName>style.visibility</p:attrName>
                                        </p:attrNameLst>
                                      </p:cBhvr>
                                      <p:to>
                                        <p:strVal val="visible"/>
                                      </p:to>
                                    </p:set>
                                    <p:animEffect transition="in" filter="fade">
                                      <p:cBhvr>
                                        <p:cTn id="107" dur="500"/>
                                        <p:tgtEl>
                                          <p:spTgt spid="32"/>
                                        </p:tgtEl>
                                      </p:cBhvr>
                                    </p:animEffect>
                                  </p:childTnLst>
                                </p:cTn>
                              </p:par>
                            </p:childTnLst>
                          </p:cTn>
                        </p:par>
                      </p:childTnLst>
                    </p:cTn>
                  </p:par>
                  <p:par>
                    <p:cTn id="108" fill="hold">
                      <p:stCondLst>
                        <p:cond delay="indefinite"/>
                      </p:stCondLst>
                      <p:childTnLst>
                        <p:par>
                          <p:cTn id="109" fill="hold">
                            <p:stCondLst>
                              <p:cond delay="0"/>
                            </p:stCondLst>
                            <p:childTnLst>
                              <p:par>
                                <p:cTn id="110" presetID="22" presetClass="entr" presetSubtype="4" fill="hold" nodeType="clickEffect">
                                  <p:stCondLst>
                                    <p:cond delay="0"/>
                                  </p:stCondLst>
                                  <p:childTnLst>
                                    <p:set>
                                      <p:cBhvr>
                                        <p:cTn id="111" dur="1" fill="hold">
                                          <p:stCondLst>
                                            <p:cond delay="0"/>
                                          </p:stCondLst>
                                        </p:cTn>
                                        <p:tgtEl>
                                          <p:spTgt spid="33"/>
                                        </p:tgtEl>
                                        <p:attrNameLst>
                                          <p:attrName>style.visibility</p:attrName>
                                        </p:attrNameLst>
                                      </p:cBhvr>
                                      <p:to>
                                        <p:strVal val="visible"/>
                                      </p:to>
                                    </p:set>
                                    <p:animEffect transition="in" filter="wipe(down)">
                                      <p:cBhvr>
                                        <p:cTn id="112" dur="500"/>
                                        <p:tgtEl>
                                          <p:spTgt spid="33"/>
                                        </p:tgtEl>
                                      </p:cBhvr>
                                    </p:animEffect>
                                  </p:childTnLst>
                                </p:cTn>
                              </p:par>
                            </p:childTnLst>
                          </p:cTn>
                        </p:par>
                      </p:childTnLst>
                    </p:cTn>
                  </p:par>
                  <p:par>
                    <p:cTn id="113" fill="hold">
                      <p:stCondLst>
                        <p:cond delay="indefinite"/>
                      </p:stCondLst>
                      <p:childTnLst>
                        <p:par>
                          <p:cTn id="114" fill="hold">
                            <p:stCondLst>
                              <p:cond delay="0"/>
                            </p:stCondLst>
                            <p:childTnLst>
                              <p:par>
                                <p:cTn id="115" presetID="10" presetClass="entr" presetSubtype="0" fill="hold" grpId="0" nodeType="clickEffect">
                                  <p:stCondLst>
                                    <p:cond delay="0"/>
                                  </p:stCondLst>
                                  <p:childTnLst>
                                    <p:set>
                                      <p:cBhvr>
                                        <p:cTn id="116" dur="1" fill="hold">
                                          <p:stCondLst>
                                            <p:cond delay="0"/>
                                          </p:stCondLst>
                                        </p:cTn>
                                        <p:tgtEl>
                                          <p:spTgt spid="39"/>
                                        </p:tgtEl>
                                        <p:attrNameLst>
                                          <p:attrName>style.visibility</p:attrName>
                                        </p:attrNameLst>
                                      </p:cBhvr>
                                      <p:to>
                                        <p:strVal val="visible"/>
                                      </p:to>
                                    </p:set>
                                    <p:animEffect transition="in" filter="fade">
                                      <p:cBhvr>
                                        <p:cTn id="117" dur="500"/>
                                        <p:tgtEl>
                                          <p:spTgt spid="39"/>
                                        </p:tgtEl>
                                      </p:cBhvr>
                                    </p:animEffect>
                                  </p:childTnLst>
                                </p:cTn>
                              </p:par>
                            </p:childTnLst>
                          </p:cTn>
                        </p:par>
                        <p:par>
                          <p:cTn id="118" fill="hold">
                            <p:stCondLst>
                              <p:cond delay="500"/>
                            </p:stCondLst>
                            <p:childTnLst>
                              <p:par>
                                <p:cTn id="119" presetID="10" presetClass="entr" presetSubtype="0" fill="hold" grpId="0" nodeType="afterEffect">
                                  <p:stCondLst>
                                    <p:cond delay="0"/>
                                  </p:stCondLst>
                                  <p:childTnLst>
                                    <p:set>
                                      <p:cBhvr>
                                        <p:cTn id="120" dur="1" fill="hold">
                                          <p:stCondLst>
                                            <p:cond delay="0"/>
                                          </p:stCondLst>
                                        </p:cTn>
                                        <p:tgtEl>
                                          <p:spTgt spid="40"/>
                                        </p:tgtEl>
                                        <p:attrNameLst>
                                          <p:attrName>style.visibility</p:attrName>
                                        </p:attrNameLst>
                                      </p:cBhvr>
                                      <p:to>
                                        <p:strVal val="visible"/>
                                      </p:to>
                                    </p:set>
                                    <p:animEffect transition="in" filter="fade">
                                      <p:cBhvr>
                                        <p:cTn id="121" dur="500"/>
                                        <p:tgtEl>
                                          <p:spTgt spid="40"/>
                                        </p:tgtEl>
                                      </p:cBhvr>
                                    </p:animEffect>
                                  </p:childTnLst>
                                </p:cTn>
                              </p:par>
                            </p:childTnLst>
                          </p:cTn>
                        </p:par>
                      </p:childTnLst>
                    </p:cTn>
                  </p:par>
                  <p:par>
                    <p:cTn id="122" fill="hold">
                      <p:stCondLst>
                        <p:cond delay="indefinite"/>
                      </p:stCondLst>
                      <p:childTnLst>
                        <p:par>
                          <p:cTn id="123" fill="hold">
                            <p:stCondLst>
                              <p:cond delay="0"/>
                            </p:stCondLst>
                            <p:childTnLst>
                              <p:par>
                                <p:cTn id="124" presetID="10" presetClass="entr" presetSubtype="0" fill="hold" nodeType="clickEffect">
                                  <p:stCondLst>
                                    <p:cond delay="0"/>
                                  </p:stCondLst>
                                  <p:childTnLst>
                                    <p:set>
                                      <p:cBhvr>
                                        <p:cTn id="125" dur="1" fill="hold">
                                          <p:stCondLst>
                                            <p:cond delay="0"/>
                                          </p:stCondLst>
                                        </p:cTn>
                                        <p:tgtEl>
                                          <p:spTgt spid="2050"/>
                                        </p:tgtEl>
                                        <p:attrNameLst>
                                          <p:attrName>style.visibility</p:attrName>
                                        </p:attrNameLst>
                                      </p:cBhvr>
                                      <p:to>
                                        <p:strVal val="visible"/>
                                      </p:to>
                                    </p:set>
                                    <p:animEffect transition="in" filter="fade">
                                      <p:cBhvr>
                                        <p:cTn id="126" dur="500"/>
                                        <p:tgtEl>
                                          <p:spTgt spid="2050"/>
                                        </p:tgtEl>
                                      </p:cBhvr>
                                    </p:animEffect>
                                  </p:childTnLst>
                                </p:cTn>
                              </p:par>
                            </p:childTnLst>
                          </p:cTn>
                        </p:par>
                        <p:par>
                          <p:cTn id="127" fill="hold">
                            <p:stCondLst>
                              <p:cond delay="500"/>
                            </p:stCondLst>
                            <p:childTnLst>
                              <p:par>
                                <p:cTn id="128" presetID="10" presetClass="entr" presetSubtype="0" fill="hold" grpId="0" nodeType="afterEffect">
                                  <p:stCondLst>
                                    <p:cond delay="0"/>
                                  </p:stCondLst>
                                  <p:childTnLst>
                                    <p:set>
                                      <p:cBhvr>
                                        <p:cTn id="129" dur="1" fill="hold">
                                          <p:stCondLst>
                                            <p:cond delay="0"/>
                                          </p:stCondLst>
                                        </p:cTn>
                                        <p:tgtEl>
                                          <p:spTgt spid="45"/>
                                        </p:tgtEl>
                                        <p:attrNameLst>
                                          <p:attrName>style.visibility</p:attrName>
                                        </p:attrNameLst>
                                      </p:cBhvr>
                                      <p:to>
                                        <p:strVal val="visible"/>
                                      </p:to>
                                    </p:set>
                                    <p:animEffect transition="in" filter="fade">
                                      <p:cBhvr>
                                        <p:cTn id="130" dur="500"/>
                                        <p:tgtEl>
                                          <p:spTgt spid="45"/>
                                        </p:tgtEl>
                                      </p:cBhvr>
                                    </p:animEffect>
                                  </p:childTnLst>
                                </p:cTn>
                              </p:par>
                            </p:childTnLst>
                          </p:cTn>
                        </p:par>
                      </p:childTnLst>
                    </p:cTn>
                  </p:par>
                  <p:par>
                    <p:cTn id="131" fill="hold">
                      <p:stCondLst>
                        <p:cond delay="indefinite"/>
                      </p:stCondLst>
                      <p:childTnLst>
                        <p:par>
                          <p:cTn id="132" fill="hold">
                            <p:stCondLst>
                              <p:cond delay="0"/>
                            </p:stCondLst>
                            <p:childTnLst>
                              <p:par>
                                <p:cTn id="133" presetID="22" presetClass="entr" presetSubtype="1" fill="hold" nodeType="clickEffect">
                                  <p:stCondLst>
                                    <p:cond delay="0"/>
                                  </p:stCondLst>
                                  <p:childTnLst>
                                    <p:set>
                                      <p:cBhvr>
                                        <p:cTn id="134" dur="1" fill="hold">
                                          <p:stCondLst>
                                            <p:cond delay="0"/>
                                          </p:stCondLst>
                                        </p:cTn>
                                        <p:tgtEl>
                                          <p:spTgt spid="35"/>
                                        </p:tgtEl>
                                        <p:attrNameLst>
                                          <p:attrName>style.visibility</p:attrName>
                                        </p:attrNameLst>
                                      </p:cBhvr>
                                      <p:to>
                                        <p:strVal val="visible"/>
                                      </p:to>
                                    </p:set>
                                    <p:animEffect transition="in" filter="wipe(up)">
                                      <p:cBhvr>
                                        <p:cTn id="135" dur="500"/>
                                        <p:tgtEl>
                                          <p:spTgt spid="35"/>
                                        </p:tgtEl>
                                      </p:cBhvr>
                                    </p:animEffect>
                                  </p:childTnLst>
                                </p:cTn>
                              </p:par>
                            </p:childTnLst>
                          </p:cTn>
                        </p:par>
                      </p:childTnLst>
                    </p:cTn>
                  </p:par>
                  <p:par>
                    <p:cTn id="136" fill="hold">
                      <p:stCondLst>
                        <p:cond delay="indefinite"/>
                      </p:stCondLst>
                      <p:childTnLst>
                        <p:par>
                          <p:cTn id="137" fill="hold">
                            <p:stCondLst>
                              <p:cond delay="0"/>
                            </p:stCondLst>
                            <p:childTnLst>
                              <p:par>
                                <p:cTn id="138" presetID="10" presetClass="entr" presetSubtype="0" fill="hold" nodeType="clickEffect">
                                  <p:stCondLst>
                                    <p:cond delay="0"/>
                                  </p:stCondLst>
                                  <p:childTnLst>
                                    <p:set>
                                      <p:cBhvr>
                                        <p:cTn id="139" dur="1" fill="hold">
                                          <p:stCondLst>
                                            <p:cond delay="0"/>
                                          </p:stCondLst>
                                        </p:cTn>
                                        <p:tgtEl>
                                          <p:spTgt spid="2051"/>
                                        </p:tgtEl>
                                        <p:attrNameLst>
                                          <p:attrName>style.visibility</p:attrName>
                                        </p:attrNameLst>
                                      </p:cBhvr>
                                      <p:to>
                                        <p:strVal val="visible"/>
                                      </p:to>
                                    </p:set>
                                    <p:animEffect transition="in" filter="fade">
                                      <p:cBhvr>
                                        <p:cTn id="140" dur="500"/>
                                        <p:tgtEl>
                                          <p:spTgt spid="2051"/>
                                        </p:tgtEl>
                                      </p:cBhvr>
                                    </p:animEffect>
                                  </p:childTnLst>
                                </p:cTn>
                              </p:par>
                            </p:childTnLst>
                          </p:cTn>
                        </p:par>
                        <p:par>
                          <p:cTn id="141" fill="hold">
                            <p:stCondLst>
                              <p:cond delay="500"/>
                            </p:stCondLst>
                            <p:childTnLst>
                              <p:par>
                                <p:cTn id="142" presetID="10" presetClass="entr" presetSubtype="0" fill="hold" grpId="0" nodeType="afterEffect">
                                  <p:stCondLst>
                                    <p:cond delay="0"/>
                                  </p:stCondLst>
                                  <p:childTnLst>
                                    <p:set>
                                      <p:cBhvr>
                                        <p:cTn id="143" dur="1" fill="hold">
                                          <p:stCondLst>
                                            <p:cond delay="0"/>
                                          </p:stCondLst>
                                        </p:cTn>
                                        <p:tgtEl>
                                          <p:spTgt spid="47"/>
                                        </p:tgtEl>
                                        <p:attrNameLst>
                                          <p:attrName>style.visibility</p:attrName>
                                        </p:attrNameLst>
                                      </p:cBhvr>
                                      <p:to>
                                        <p:strVal val="visible"/>
                                      </p:to>
                                    </p:set>
                                    <p:animEffect transition="in" filter="fade">
                                      <p:cBhvr>
                                        <p:cTn id="144" dur="500"/>
                                        <p:tgtEl>
                                          <p:spTgt spid="47"/>
                                        </p:tgtEl>
                                      </p:cBhvr>
                                    </p:animEffect>
                                  </p:childTnLst>
                                </p:cTn>
                              </p:par>
                            </p:childTnLst>
                          </p:cTn>
                        </p:par>
                      </p:childTnLst>
                    </p:cTn>
                  </p:par>
                  <p:par>
                    <p:cTn id="145" fill="hold">
                      <p:stCondLst>
                        <p:cond delay="indefinite"/>
                      </p:stCondLst>
                      <p:childTnLst>
                        <p:par>
                          <p:cTn id="146" fill="hold">
                            <p:stCondLst>
                              <p:cond delay="0"/>
                            </p:stCondLst>
                            <p:childTnLst>
                              <p:par>
                                <p:cTn id="147" presetID="10" presetClass="entr" presetSubtype="0" fill="hold" grpId="0" nodeType="clickEffect">
                                  <p:stCondLst>
                                    <p:cond delay="0"/>
                                  </p:stCondLst>
                                  <p:childTnLst>
                                    <p:set>
                                      <p:cBhvr>
                                        <p:cTn id="148" dur="1" fill="hold">
                                          <p:stCondLst>
                                            <p:cond delay="0"/>
                                          </p:stCondLst>
                                        </p:cTn>
                                        <p:tgtEl>
                                          <p:spTgt spid="38"/>
                                        </p:tgtEl>
                                        <p:attrNameLst>
                                          <p:attrName>style.visibility</p:attrName>
                                        </p:attrNameLst>
                                      </p:cBhvr>
                                      <p:to>
                                        <p:strVal val="visible"/>
                                      </p:to>
                                    </p:set>
                                    <p:animEffect transition="in" filter="fade">
                                      <p:cBhvr>
                                        <p:cTn id="149" dur="500"/>
                                        <p:tgtEl>
                                          <p:spTgt spid="38"/>
                                        </p:tgtEl>
                                      </p:cBhvr>
                                    </p:animEffect>
                                  </p:childTnLst>
                                </p:cTn>
                              </p:par>
                            </p:childTnLst>
                          </p:cTn>
                        </p:par>
                        <p:par>
                          <p:cTn id="150" fill="hold">
                            <p:stCondLst>
                              <p:cond delay="500"/>
                            </p:stCondLst>
                            <p:childTnLst>
                              <p:par>
                                <p:cTn id="151" presetID="10" presetClass="entr" presetSubtype="0" fill="hold" grpId="0" nodeType="afterEffect">
                                  <p:stCondLst>
                                    <p:cond delay="0"/>
                                  </p:stCondLst>
                                  <p:childTnLst>
                                    <p:set>
                                      <p:cBhvr>
                                        <p:cTn id="152" dur="1" fill="hold">
                                          <p:stCondLst>
                                            <p:cond delay="0"/>
                                          </p:stCondLst>
                                        </p:cTn>
                                        <p:tgtEl>
                                          <p:spTgt spid="46"/>
                                        </p:tgtEl>
                                        <p:attrNameLst>
                                          <p:attrName>style.visibility</p:attrName>
                                        </p:attrNameLst>
                                      </p:cBhvr>
                                      <p:to>
                                        <p:strVal val="visible"/>
                                      </p:to>
                                    </p:set>
                                    <p:animEffect transition="in" filter="fade">
                                      <p:cBhvr>
                                        <p:cTn id="153" dur="500"/>
                                        <p:tgtEl>
                                          <p:spTgt spid="46"/>
                                        </p:tgtEl>
                                      </p:cBhvr>
                                    </p:animEffect>
                                  </p:childTnLst>
                                </p:cTn>
                              </p:par>
                            </p:childTnLst>
                          </p:cTn>
                        </p:par>
                      </p:childTnLst>
                    </p:cTn>
                  </p:par>
                  <p:par>
                    <p:cTn id="154" fill="hold">
                      <p:stCondLst>
                        <p:cond delay="indefinite"/>
                      </p:stCondLst>
                      <p:childTnLst>
                        <p:par>
                          <p:cTn id="155" fill="hold">
                            <p:stCondLst>
                              <p:cond delay="0"/>
                            </p:stCondLst>
                            <p:childTnLst>
                              <p:par>
                                <p:cTn id="156" presetID="22" presetClass="entr" presetSubtype="1" fill="hold" nodeType="clickEffect">
                                  <p:stCondLst>
                                    <p:cond delay="0"/>
                                  </p:stCondLst>
                                  <p:childTnLst>
                                    <p:set>
                                      <p:cBhvr>
                                        <p:cTn id="157" dur="1" fill="hold">
                                          <p:stCondLst>
                                            <p:cond delay="0"/>
                                          </p:stCondLst>
                                        </p:cTn>
                                        <p:tgtEl>
                                          <p:spTgt spid="42"/>
                                        </p:tgtEl>
                                        <p:attrNameLst>
                                          <p:attrName>style.visibility</p:attrName>
                                        </p:attrNameLst>
                                      </p:cBhvr>
                                      <p:to>
                                        <p:strVal val="visible"/>
                                      </p:to>
                                    </p:set>
                                    <p:animEffect transition="in" filter="wipe(up)">
                                      <p:cBhvr>
                                        <p:cTn id="158" dur="500"/>
                                        <p:tgtEl>
                                          <p:spTgt spid="42"/>
                                        </p:tgtEl>
                                      </p:cBhvr>
                                    </p:animEffect>
                                  </p:childTnLst>
                                </p:cTn>
                              </p:par>
                            </p:childTnLst>
                          </p:cTn>
                        </p:par>
                        <p:par>
                          <p:cTn id="159" fill="hold">
                            <p:stCondLst>
                              <p:cond delay="500"/>
                            </p:stCondLst>
                            <p:childTnLst>
                              <p:par>
                                <p:cTn id="160" presetID="10" presetClass="entr" presetSubtype="0" fill="hold" grpId="0" nodeType="afterEffect">
                                  <p:stCondLst>
                                    <p:cond delay="0"/>
                                  </p:stCondLst>
                                  <p:childTnLst>
                                    <p:set>
                                      <p:cBhvr>
                                        <p:cTn id="161" dur="1" fill="hold">
                                          <p:stCondLst>
                                            <p:cond delay="0"/>
                                          </p:stCondLst>
                                        </p:cTn>
                                        <p:tgtEl>
                                          <p:spTgt spid="44"/>
                                        </p:tgtEl>
                                        <p:attrNameLst>
                                          <p:attrName>style.visibility</p:attrName>
                                        </p:attrNameLst>
                                      </p:cBhvr>
                                      <p:to>
                                        <p:strVal val="visible"/>
                                      </p:to>
                                    </p:set>
                                    <p:animEffect transition="in" filter="fade">
                                      <p:cBhvr>
                                        <p:cTn id="162"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10" grpId="0"/>
      <p:bldP spid="12" grpId="0"/>
      <p:bldP spid="22" grpId="0"/>
      <p:bldP spid="17" grpId="0" animBg="1"/>
      <p:bldP spid="23" grpId="0" animBg="1"/>
      <p:bldP spid="24" grpId="0"/>
      <p:bldP spid="25" grpId="0"/>
      <p:bldP spid="27" grpId="0"/>
      <p:bldP spid="32" grpId="0"/>
      <p:bldP spid="38" grpId="0" animBg="1"/>
      <p:bldP spid="39" grpId="0" animBg="1"/>
      <p:bldP spid="40" grpId="0"/>
      <p:bldP spid="44" grpId="0"/>
      <p:bldP spid="45" grpId="0"/>
      <p:bldP spid="46" grpId="0"/>
      <p:bldP spid="4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Využití sklápění</a:t>
            </a:r>
            <a:endParaRPr lang="cs-CZ" dirty="0"/>
          </a:p>
        </p:txBody>
      </p:sp>
      <p:sp>
        <p:nvSpPr>
          <p:cNvPr id="3" name="Zástupný symbol pro obsah 2"/>
          <p:cNvSpPr>
            <a:spLocks noGrp="1"/>
          </p:cNvSpPr>
          <p:nvPr>
            <p:ph idx="1"/>
          </p:nvPr>
        </p:nvSpPr>
        <p:spPr/>
        <p:txBody>
          <a:bodyPr>
            <a:normAutofit/>
          </a:bodyPr>
          <a:lstStyle/>
          <a:p>
            <a:r>
              <a:rPr lang="cs-CZ" sz="2400" dirty="0" smtClean="0"/>
              <a:t>Určování stopníku přímky.</a:t>
            </a:r>
          </a:p>
          <a:p>
            <a:r>
              <a:rPr lang="cs-CZ" sz="2400" dirty="0" smtClean="0"/>
              <a:t>Určování odchylky přímky od průmětny.</a:t>
            </a:r>
          </a:p>
          <a:p>
            <a:r>
              <a:rPr lang="cs-CZ" sz="2400" dirty="0" smtClean="0"/>
              <a:t>Hledání bodu přímky s danou kótou.</a:t>
            </a:r>
          </a:p>
          <a:p>
            <a:r>
              <a:rPr lang="cs-CZ" sz="2400" dirty="0" smtClean="0"/>
              <a:t>Určování skutečné délky úsečky.</a:t>
            </a:r>
          </a:p>
          <a:p>
            <a:r>
              <a:rPr lang="cs-CZ" sz="2400" dirty="0" smtClean="0"/>
              <a:t>Hledání bodů přímky v dané vzdálenosti od daného bodu této přímky.</a:t>
            </a:r>
            <a:endParaRPr lang="cs-CZ" sz="2400" dirty="0"/>
          </a:p>
        </p:txBody>
      </p:sp>
    </p:spTree>
    <p:extLst>
      <p:ext uri="{BB962C8B-B14F-4D97-AF65-F5344CB8AC3E}">
        <p14:creationId xmlns:p14="http://schemas.microsoft.com/office/powerpoint/2010/main" val="1710574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467544" y="1196752"/>
            <a:ext cx="8229600" cy="5112568"/>
          </a:xfrm>
        </p:spPr>
        <p:txBody>
          <a:bodyPr>
            <a:normAutofit/>
          </a:bodyPr>
          <a:lstStyle/>
          <a:p>
            <a:pPr marL="0" indent="0">
              <a:buNone/>
            </a:pPr>
            <a:r>
              <a:rPr lang="cs-CZ" sz="2800" dirty="0" smtClean="0"/>
              <a:t>Zobrazte přímku </a:t>
            </a:r>
            <a:r>
              <a:rPr lang="cs-CZ" sz="2800" i="1" dirty="0" smtClean="0"/>
              <a:t>a</a:t>
            </a:r>
            <a:r>
              <a:rPr lang="cs-CZ" sz="2800" dirty="0" smtClean="0"/>
              <a:t> určenou body </a:t>
            </a:r>
            <a:r>
              <a:rPr lang="cs-CZ" sz="2800" i="1" dirty="0" smtClean="0"/>
              <a:t>A</a:t>
            </a:r>
            <a:r>
              <a:rPr lang="cs-CZ" sz="2800" dirty="0" smtClean="0"/>
              <a:t>[5; 1; -4] a </a:t>
            </a:r>
            <a:r>
              <a:rPr lang="cs-CZ" sz="2800" i="1" dirty="0" smtClean="0"/>
              <a:t>B</a:t>
            </a:r>
            <a:r>
              <a:rPr lang="cs-CZ" sz="2800" dirty="0" smtClean="0"/>
              <a:t>[1; 4; 3]. Najděte její stopník, odchylku od průmětny a bod s kótou 2.</a:t>
            </a:r>
            <a:endParaRPr lang="cs-CZ" sz="2800" dirty="0"/>
          </a:p>
        </p:txBody>
      </p:sp>
      <p:grpSp>
        <p:nvGrpSpPr>
          <p:cNvPr id="6" name="Skupina 5"/>
          <p:cNvGrpSpPr/>
          <p:nvPr/>
        </p:nvGrpSpPr>
        <p:grpSpPr>
          <a:xfrm>
            <a:off x="1399253" y="2612236"/>
            <a:ext cx="5976664" cy="3600400"/>
            <a:chOff x="1043608" y="2276872"/>
            <a:chExt cx="5976664" cy="3600400"/>
          </a:xfrm>
        </p:grpSpPr>
        <p:cxnSp>
          <p:nvCxnSpPr>
            <p:cNvPr id="7" name="Přímá spojnice se šipkou 6"/>
            <p:cNvCxnSpPr/>
            <p:nvPr/>
          </p:nvCxnSpPr>
          <p:spPr>
            <a:xfrm>
              <a:off x="1043608" y="2564904"/>
              <a:ext cx="5976664" cy="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1403648" y="2276872"/>
              <a:ext cx="0" cy="360040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11" name="Přímá spojnice 10"/>
            <p:cNvCxnSpPr/>
            <p:nvPr/>
          </p:nvCxnSpPr>
          <p:spPr>
            <a:xfrm>
              <a:off x="1835696"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4" name="Přímá spojnice 13"/>
            <p:cNvCxnSpPr/>
            <p:nvPr/>
          </p:nvCxnSpPr>
          <p:spPr>
            <a:xfrm>
              <a:off x="2699792"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5" name="Přímá spojnice 14"/>
            <p:cNvCxnSpPr/>
            <p:nvPr/>
          </p:nvCxnSpPr>
          <p:spPr>
            <a:xfrm>
              <a:off x="3131840"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8" name="Přímá spojnice 17"/>
            <p:cNvCxnSpPr/>
            <p:nvPr/>
          </p:nvCxnSpPr>
          <p:spPr>
            <a:xfrm>
              <a:off x="1331640" y="2996952"/>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19" name="Přímá spojnice 18"/>
            <p:cNvCxnSpPr/>
            <p:nvPr/>
          </p:nvCxnSpPr>
          <p:spPr>
            <a:xfrm>
              <a:off x="1331640" y="3429000"/>
              <a:ext cx="144016" cy="0"/>
            </a:xfrm>
            <a:prstGeom prst="line">
              <a:avLst/>
            </a:prstGeom>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6715055" y="2452246"/>
              <a:ext cx="216024" cy="369332"/>
            </a:xfrm>
            <a:prstGeom prst="rect">
              <a:avLst/>
            </a:prstGeom>
            <a:noFill/>
          </p:spPr>
          <p:txBody>
            <a:bodyPr wrap="square" rtlCol="0">
              <a:spAutoFit/>
            </a:bodyPr>
            <a:lstStyle/>
            <a:p>
              <a:r>
                <a:rPr lang="cs-CZ" dirty="0" smtClean="0"/>
                <a:t>x</a:t>
              </a:r>
              <a:endParaRPr lang="cs-CZ" dirty="0"/>
            </a:p>
          </p:txBody>
        </p:sp>
        <p:sp>
          <p:nvSpPr>
            <p:cNvPr id="5" name="TextovéPole 4"/>
            <p:cNvSpPr txBox="1"/>
            <p:nvPr/>
          </p:nvSpPr>
          <p:spPr>
            <a:xfrm>
              <a:off x="1115616" y="5505943"/>
              <a:ext cx="216024" cy="369332"/>
            </a:xfrm>
            <a:prstGeom prst="rect">
              <a:avLst/>
            </a:prstGeom>
            <a:noFill/>
          </p:spPr>
          <p:txBody>
            <a:bodyPr wrap="square" rtlCol="0">
              <a:spAutoFit/>
            </a:bodyPr>
            <a:lstStyle/>
            <a:p>
              <a:r>
                <a:rPr lang="cs-CZ" dirty="0" smtClean="0"/>
                <a:t>y</a:t>
              </a:r>
              <a:endParaRPr lang="cs-CZ" dirty="0"/>
            </a:p>
          </p:txBody>
        </p:sp>
        <p:sp>
          <p:nvSpPr>
            <p:cNvPr id="27" name="TextovéPole 26"/>
            <p:cNvSpPr txBox="1"/>
            <p:nvPr/>
          </p:nvSpPr>
          <p:spPr>
            <a:xfrm>
              <a:off x="1187624" y="2287905"/>
              <a:ext cx="288032" cy="276999"/>
            </a:xfrm>
            <a:prstGeom prst="rect">
              <a:avLst/>
            </a:prstGeom>
            <a:noFill/>
          </p:spPr>
          <p:txBody>
            <a:bodyPr wrap="square" rtlCol="0">
              <a:spAutoFit/>
            </a:bodyPr>
            <a:lstStyle/>
            <a:p>
              <a:r>
                <a:rPr lang="cs-CZ" sz="1200" dirty="0" smtClean="0"/>
                <a:t>0</a:t>
              </a:r>
              <a:endParaRPr lang="cs-CZ" sz="1200" dirty="0"/>
            </a:p>
          </p:txBody>
        </p:sp>
        <p:cxnSp>
          <p:nvCxnSpPr>
            <p:cNvPr id="28" name="Přímá spojnice 27"/>
            <p:cNvCxnSpPr/>
            <p:nvPr/>
          </p:nvCxnSpPr>
          <p:spPr>
            <a:xfrm>
              <a:off x="3562506" y="2505663"/>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29" name="Přímá spojnice 28"/>
            <p:cNvCxnSpPr/>
            <p:nvPr/>
          </p:nvCxnSpPr>
          <p:spPr>
            <a:xfrm>
              <a:off x="2267406" y="2475845"/>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30" name="Přímá spojnice 29"/>
            <p:cNvCxnSpPr/>
            <p:nvPr/>
          </p:nvCxnSpPr>
          <p:spPr>
            <a:xfrm>
              <a:off x="1331640" y="3852463"/>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31" name="Přímá spojnice 30"/>
            <p:cNvCxnSpPr/>
            <p:nvPr/>
          </p:nvCxnSpPr>
          <p:spPr>
            <a:xfrm>
              <a:off x="1327245" y="4307750"/>
              <a:ext cx="144016" cy="0"/>
            </a:xfrm>
            <a:prstGeom prst="line">
              <a:avLst/>
            </a:prstGeom>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19713224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304966434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375</TotalTime>
  <Words>427</Words>
  <Application>Microsoft Office PowerPoint</Application>
  <PresentationFormat>Předvádění na obrazovce (4:3)</PresentationFormat>
  <Paragraphs>72</Paragraphs>
  <Slides>8</Slides>
  <Notes>3</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8</vt:i4>
      </vt:variant>
    </vt:vector>
  </HeadingPairs>
  <TitlesOfParts>
    <vt:vector size="12" baseType="lpstr">
      <vt:lpstr>Arial</vt:lpstr>
      <vt:lpstr>Calibri</vt:lpstr>
      <vt:lpstr>Symbol</vt:lpstr>
      <vt:lpstr>Motiv systému Office</vt:lpstr>
      <vt:lpstr>Prezentace aplikace PowerPoint</vt:lpstr>
      <vt:lpstr>ANOTACE</vt:lpstr>
      <vt:lpstr>Kótované promítání</vt:lpstr>
      <vt:lpstr>Princip sklápění promítací roviny přímky do průmětny</vt:lpstr>
      <vt:lpstr>Příklad</vt:lpstr>
      <vt:lpstr>Využití sklápění</vt:lpstr>
      <vt:lpstr>Příklad</vt:lpstr>
      <vt:lpstr>Prezentace aplikace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46</cp:revision>
  <dcterms:created xsi:type="dcterms:W3CDTF">2012-07-31T10:12:03Z</dcterms:created>
  <dcterms:modified xsi:type="dcterms:W3CDTF">2013-09-04T06:36:32Z</dcterms:modified>
</cp:coreProperties>
</file>