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handoutMasterIdLst>
    <p:handoutMasterId r:id="rId11"/>
  </p:handoutMasterIdLst>
  <p:sldIdLst>
    <p:sldId id="264" r:id="rId2"/>
    <p:sldId id="266" r:id="rId3"/>
    <p:sldId id="256" r:id="rId4"/>
    <p:sldId id="262" r:id="rId5"/>
    <p:sldId id="257" r:id="rId6"/>
    <p:sldId id="261" r:id="rId7"/>
    <p:sldId id="265" r:id="rId8"/>
    <p:sldId id="263"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1386" y="72"/>
      </p:cViewPr>
      <p:guideLst>
        <p:guide orient="horz" pos="2160"/>
        <p:guide pos="2880"/>
      </p:guideLst>
    </p:cSldViewPr>
  </p:slideViewPr>
  <p:notesTextViewPr>
    <p:cViewPr>
      <p:scale>
        <a:sx n="1" d="1"/>
        <a:sy n="1" d="1"/>
      </p:scale>
      <p:origin x="0" y="0"/>
    </p:cViewPr>
  </p:notesTextViewPr>
  <p:notesViewPr>
    <p:cSldViewPr>
      <p:cViewPr varScale="1">
        <p:scale>
          <a:sx n="105" d="100"/>
          <a:sy n="105" d="100"/>
        </p:scale>
        <p:origin x="-3030"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112BA314-C4B6-4E66-96C9-3EF36B03D4E9}" type="datetimeFigureOut">
              <a:rPr lang="cs-CZ" smtClean="0"/>
              <a:t>4.9.2013</a:t>
            </a:fld>
            <a:endParaRPr lang="cs-CZ"/>
          </a:p>
        </p:txBody>
      </p:sp>
      <p:sp>
        <p:nvSpPr>
          <p:cNvPr id="4" name="Zástupný symbol pro zápatí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5" name="Zástupný symbol pro číslo snímku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D75509E1-9FAD-4FA7-84B6-94093C1B1B58}" type="slidenum">
              <a:rPr lang="cs-CZ" smtClean="0"/>
              <a:t>‹#›</a:t>
            </a:fld>
            <a:endParaRPr lang="cs-CZ"/>
          </a:p>
        </p:txBody>
      </p:sp>
    </p:spTree>
    <p:extLst>
      <p:ext uri="{BB962C8B-B14F-4D97-AF65-F5344CB8AC3E}">
        <p14:creationId xmlns:p14="http://schemas.microsoft.com/office/powerpoint/2010/main" val="27423971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F17F249-9888-43CF-B0B4-4872F926E371}" type="datetimeFigureOut">
              <a:rPr lang="cs-CZ" smtClean="0"/>
              <a:t>4.9.2013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B052A4E-6DA1-49EE-9CBF-0589883F5689}" type="slidenum">
              <a:rPr lang="cs-CZ" smtClean="0"/>
              <a:t>‹#›</a:t>
            </a:fld>
            <a:endParaRPr lang="cs-CZ"/>
          </a:p>
        </p:txBody>
      </p:sp>
    </p:spTree>
    <p:extLst>
      <p:ext uri="{BB962C8B-B14F-4D97-AF65-F5344CB8AC3E}">
        <p14:creationId xmlns:p14="http://schemas.microsoft.com/office/powerpoint/2010/main" val="1454373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1</a:t>
            </a:fld>
            <a:endParaRPr lang="cs-CZ"/>
          </a:p>
        </p:txBody>
      </p:sp>
    </p:spTree>
    <p:extLst>
      <p:ext uri="{BB962C8B-B14F-4D97-AF65-F5344CB8AC3E}">
        <p14:creationId xmlns:p14="http://schemas.microsoft.com/office/powerpoint/2010/main" val="31319061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2</a:t>
            </a:fld>
            <a:endParaRPr lang="cs-CZ"/>
          </a:p>
        </p:txBody>
      </p:sp>
    </p:spTree>
    <p:extLst>
      <p:ext uri="{BB962C8B-B14F-4D97-AF65-F5344CB8AC3E}">
        <p14:creationId xmlns:p14="http://schemas.microsoft.com/office/powerpoint/2010/main" val="34794219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4B052A4E-6DA1-49EE-9CBF-0589883F5689}" type="slidenum">
              <a:rPr lang="cs-CZ" smtClean="0"/>
              <a:t>5</a:t>
            </a:fld>
            <a:endParaRPr lang="cs-CZ"/>
          </a:p>
        </p:txBody>
      </p:sp>
    </p:spTree>
    <p:extLst>
      <p:ext uri="{BB962C8B-B14F-4D97-AF65-F5344CB8AC3E}">
        <p14:creationId xmlns:p14="http://schemas.microsoft.com/office/powerpoint/2010/main" val="27914799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8</a:t>
            </a:fld>
            <a:endParaRPr lang="cs-CZ"/>
          </a:p>
        </p:txBody>
      </p:sp>
    </p:spTree>
    <p:extLst>
      <p:ext uri="{BB962C8B-B14F-4D97-AF65-F5344CB8AC3E}">
        <p14:creationId xmlns:p14="http://schemas.microsoft.com/office/powerpoint/2010/main" val="30869410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2107229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6999528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E9B73479-9596-4AC2-9E55-9DE0B3595760}" type="datetimeFigureOut">
              <a:rPr lang="cs-CZ" smtClean="0"/>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32474379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E9B73479-9596-4AC2-9E55-9DE0B3595760}" type="datetimeFigureOut">
              <a:rPr lang="cs-CZ" smtClean="0"/>
              <a:t>4.9.2013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338832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E9B73479-9596-4AC2-9E55-9DE0B3595760}" type="datetimeFigureOut">
              <a:rPr lang="cs-CZ" smtClean="0"/>
              <a:t>4.9.2013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7927329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E9B73479-9596-4AC2-9E55-9DE0B3595760}" type="datetimeFigureOut">
              <a:rPr lang="cs-CZ" smtClean="0"/>
              <a:t>4.9.2013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7823632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E9B73479-9596-4AC2-9E55-9DE0B3595760}" type="datetimeFigureOut">
              <a:rPr lang="cs-CZ" smtClean="0"/>
              <a:t>4.9.2013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5008634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9B73479-9596-4AC2-9E55-9DE0B3595760}" type="datetimeFigureOut">
              <a:rPr lang="cs-CZ" smtClean="0"/>
              <a:t>4.9.2013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6881947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9B73479-9596-4AC2-9E55-9DE0B3595760}" type="datetimeFigureOut">
              <a:rPr lang="cs-CZ" smtClean="0"/>
              <a:t>4.9.2013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383916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2469978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3784286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B73479-9596-4AC2-9E55-9DE0B3595760}" type="datetimeFigureOut">
              <a:rPr lang="cs-CZ" smtClean="0"/>
              <a:t>4.9.2013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41E8C3A-EE6F-461E-8C55-27A27ED877F0}" type="slidenum">
              <a:rPr lang="cs-CZ" smtClean="0"/>
              <a:t>‹#›</a:t>
            </a:fld>
            <a:endParaRPr lang="cs-CZ"/>
          </a:p>
        </p:txBody>
      </p:sp>
    </p:spTree>
    <p:extLst>
      <p:ext uri="{BB962C8B-B14F-4D97-AF65-F5344CB8AC3E}">
        <p14:creationId xmlns:p14="http://schemas.microsoft.com/office/powerpoint/2010/main" val="36984903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208710514"/>
              </p:ext>
            </p:extLst>
          </p:nvPr>
        </p:nvGraphicFramePr>
        <p:xfrm>
          <a:off x="614836" y="2816085"/>
          <a:ext cx="8136904" cy="2967216"/>
        </p:xfrm>
        <a:graphic>
          <a:graphicData uri="http://schemas.openxmlformats.org/drawingml/2006/table">
            <a:tbl>
              <a:tblPr firstRow="1" bandRow="1">
                <a:tableStyleId>{5C22544A-7EE6-4342-B048-85BDC9FD1C3A}</a:tableStyleId>
              </a:tblPr>
              <a:tblGrid>
                <a:gridCol w="1940940"/>
                <a:gridCol w="6195964"/>
              </a:tblGrid>
              <a:tr h="86409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ŠKOLA:</a:t>
                      </a:r>
                      <a:endParaRPr lang="cs-CZ" dirty="0"/>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Gymnázium, Chomutov, Mostecká 3000, příspěvková organizace</a:t>
                      </a:r>
                      <a:endParaRPr lang="cs-CZ" sz="1800" dirty="0"/>
                    </a:p>
                  </a:txBody>
                  <a:tcPr anchor="ctr"/>
                </a:tc>
              </a:tr>
              <a:tr h="164456">
                <a:tc>
                  <a:txBody>
                    <a:bodyPr/>
                    <a:lstStyle/>
                    <a:p>
                      <a:r>
                        <a:rPr lang="cs-CZ" sz="1800" b="1" kern="1200" dirty="0" smtClean="0">
                          <a:solidFill>
                            <a:srgbClr val="2C3036"/>
                          </a:solidFill>
                          <a:latin typeface="Calibri" pitchFamily="34" charset="0"/>
                          <a:ea typeface="+mn-ea"/>
                          <a:cs typeface="+mn-cs"/>
                        </a:rPr>
                        <a:t>AUTOR:</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Mgr. Michaela Sedláčková</a:t>
                      </a:r>
                      <a:endParaRPr lang="cs-CZ" sz="1800" b="1" kern="1200" dirty="0">
                        <a:solidFill>
                          <a:srgbClr val="2C3036"/>
                        </a:solidFill>
                        <a:latin typeface="Calibri" pitchFamily="34" charset="0"/>
                        <a:ea typeface="+mn-ea"/>
                        <a:cs typeface="+mn-cs"/>
                      </a:endParaRPr>
                    </a:p>
                  </a:txBody>
                  <a:tcPr anchor="ctr"/>
                </a:tc>
              </a:tr>
              <a:tr h="287798">
                <a:tc>
                  <a:txBody>
                    <a:bodyPr/>
                    <a:lstStyle/>
                    <a:p>
                      <a:r>
                        <a:rPr lang="cs-CZ" sz="1800" b="1" kern="1200" dirty="0" smtClean="0">
                          <a:solidFill>
                            <a:srgbClr val="2C3036"/>
                          </a:solidFill>
                          <a:latin typeface="Calibri" pitchFamily="34" charset="0"/>
                          <a:ea typeface="+mn-ea"/>
                          <a:cs typeface="+mn-cs"/>
                        </a:rPr>
                        <a:t>NÁZEV:</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VY_32_INOVACE_08A_05_Kótované</a:t>
                      </a:r>
                      <a:r>
                        <a:rPr lang="cs-CZ" sz="1800" b="1" kern="1200" baseline="0" dirty="0" smtClean="0">
                          <a:solidFill>
                            <a:srgbClr val="2C3036"/>
                          </a:solidFill>
                          <a:latin typeface="Calibri" pitchFamily="34" charset="0"/>
                          <a:ea typeface="+mn-ea"/>
                          <a:cs typeface="+mn-cs"/>
                        </a:rPr>
                        <a:t> promítání – Otáčení roviny do průmětny</a:t>
                      </a:r>
                      <a:endParaRPr lang="cs-CZ" sz="1800" b="1" kern="1200" dirty="0" smtClean="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TEMA:</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Deskriptivní geometrie</a:t>
                      </a:r>
                    </a:p>
                  </a:txBody>
                  <a:tcPr anchor="ctr"/>
                </a:tc>
              </a:tr>
              <a:tr h="287798">
                <a:tc>
                  <a:txBody>
                    <a:bodyPr/>
                    <a:lstStyle/>
                    <a:p>
                      <a:r>
                        <a:rPr lang="cs-CZ" sz="1800" b="1" kern="1200" dirty="0" smtClean="0">
                          <a:solidFill>
                            <a:srgbClr val="2C3036"/>
                          </a:solidFill>
                          <a:latin typeface="Calibri" pitchFamily="34" charset="0"/>
                          <a:ea typeface="+mn-ea"/>
                          <a:cs typeface="+mn-cs"/>
                        </a:rPr>
                        <a:t>ČÍSLO PROJEKTU:</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CZ.1.07/1.5.00/34.0816</a:t>
                      </a:r>
                      <a:endParaRPr lang="cs-CZ" sz="1800" b="1" kern="1200" dirty="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DATUM TVORBY:</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smtClean="0">
                          <a:solidFill>
                            <a:srgbClr val="2C3036"/>
                          </a:solidFill>
                          <a:latin typeface="Calibri" pitchFamily="34" charset="0"/>
                          <a:ea typeface="+mn-ea"/>
                          <a:cs typeface="+mn-cs"/>
                        </a:rPr>
                        <a:t>15.4.2013</a:t>
                      </a:r>
                      <a:endParaRPr lang="cs-CZ" sz="1800" b="1" kern="1200" dirty="0">
                        <a:solidFill>
                          <a:srgbClr val="2C3036"/>
                        </a:solidFill>
                        <a:latin typeface="Calibri" pitchFamily="34" charset="0"/>
                        <a:ea typeface="+mn-ea"/>
                        <a:cs typeface="+mn-cs"/>
                      </a:endParaRPr>
                    </a:p>
                  </a:txBody>
                  <a:tcPr anchor="ctr"/>
                </a:tc>
              </a:tr>
            </a:tbl>
          </a:graphicData>
        </a:graphic>
      </p:graphicFrame>
      <p:pic>
        <p:nvPicPr>
          <p:cNvPr id="3" name="Obrázek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79712" y="908720"/>
            <a:ext cx="5407152" cy="1045464"/>
          </a:xfrm>
          <a:prstGeom prst="rect">
            <a:avLst/>
          </a:prstGeom>
        </p:spPr>
      </p:pic>
      <p:pic>
        <p:nvPicPr>
          <p:cNvPr id="4"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19672" y="2926638"/>
            <a:ext cx="648072" cy="6463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5316160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0"/>
            <a:ext cx="8229600" cy="1052736"/>
          </a:xfrm>
        </p:spPr>
        <p:txBody>
          <a:bodyPr/>
          <a:lstStyle/>
          <a:p>
            <a:r>
              <a:rPr lang="cs-CZ" sz="3600" b="1" dirty="0" smtClean="0">
                <a:solidFill>
                  <a:schemeClr val="tx1"/>
                </a:solidFill>
                <a:latin typeface="Calibri" pitchFamily="34" charset="0"/>
              </a:rPr>
              <a:t>ANOTACE</a:t>
            </a:r>
            <a:endParaRPr lang="cs-CZ" sz="3600" b="1" dirty="0">
              <a:solidFill>
                <a:schemeClr val="tx1"/>
              </a:solidFill>
              <a:latin typeface="Calibri" pitchFamily="34" charset="0"/>
            </a:endParaRPr>
          </a:p>
        </p:txBody>
      </p:sp>
      <p:sp>
        <p:nvSpPr>
          <p:cNvPr id="3" name="Zástupný symbol pro obsah 2"/>
          <p:cNvSpPr>
            <a:spLocks noGrp="1"/>
          </p:cNvSpPr>
          <p:nvPr>
            <p:ph idx="1"/>
          </p:nvPr>
        </p:nvSpPr>
        <p:spPr>
          <a:xfrm>
            <a:off x="457200" y="1196752"/>
            <a:ext cx="8229600" cy="4929411"/>
          </a:xfrm>
        </p:spPr>
        <p:txBody>
          <a:bodyPr>
            <a:normAutofit/>
          </a:bodyPr>
          <a:lstStyle/>
          <a:p>
            <a:pPr marL="0" indent="0" algn="just">
              <a:buNone/>
            </a:pPr>
            <a:r>
              <a:rPr lang="cs-CZ" sz="2000" dirty="0" smtClean="0">
                <a:latin typeface="Calibri" pitchFamily="34" charset="0"/>
              </a:rPr>
              <a:t>Tento materiál slouží k </a:t>
            </a:r>
            <a:r>
              <a:rPr lang="cs-CZ" sz="2000" smtClean="0">
                <a:latin typeface="Calibri" pitchFamily="34" charset="0"/>
              </a:rPr>
              <a:t>vysvětlení </a:t>
            </a:r>
            <a:r>
              <a:rPr lang="cs-CZ" sz="2000">
                <a:latin typeface="Calibri" pitchFamily="34" charset="0"/>
              </a:rPr>
              <a:t>a procvičení principu </a:t>
            </a:r>
            <a:r>
              <a:rPr lang="cs-CZ" sz="2000" dirty="0" smtClean="0">
                <a:latin typeface="Calibri" pitchFamily="34" charset="0"/>
              </a:rPr>
              <a:t>otáčení roviny do průmětny v kótovaném promítání a je připraven pro hodiny deskriptivní </a:t>
            </a:r>
            <a:r>
              <a:rPr lang="cs-CZ" sz="2000" dirty="0">
                <a:latin typeface="Calibri" pitchFamily="34" charset="0"/>
              </a:rPr>
              <a:t>geometrie v 5. ročníku šestiletého gymnázia a pro seminář deskriptivní geometrie ve 3. ročníku čtyřletého gymnázia.</a:t>
            </a:r>
            <a:endParaRPr lang="cs-CZ" sz="2000" dirty="0" smtClean="0">
              <a:latin typeface="Calibri" pitchFamily="34" charset="0"/>
            </a:endParaRPr>
          </a:p>
          <a:p>
            <a:pPr marL="0" indent="0" algn="just">
              <a:buNone/>
            </a:pPr>
            <a:r>
              <a:rPr lang="cs-CZ" sz="2000" dirty="0" smtClean="0">
                <a:latin typeface="Calibri" pitchFamily="34" charset="0"/>
              </a:rPr>
              <a:t>První část této prezentace se věnuje teorii tohoto problému a je doplňována výkladem učitele. Je vhodné, aby učitel celou situaci také modeloval v promítacím koutě. Studenti sledují výklad učitele a mohou mu klást dotazy.</a:t>
            </a:r>
          </a:p>
          <a:p>
            <a:pPr marL="0" indent="0" algn="just">
              <a:buNone/>
            </a:pPr>
            <a:r>
              <a:rPr lang="cs-CZ" sz="2000" dirty="0">
                <a:latin typeface="Calibri" pitchFamily="34" charset="0"/>
              </a:rPr>
              <a:t>D</a:t>
            </a:r>
            <a:r>
              <a:rPr lang="cs-CZ" sz="2000" dirty="0" smtClean="0">
                <a:solidFill>
                  <a:schemeClr val="tx1"/>
                </a:solidFill>
                <a:latin typeface="Calibri" pitchFamily="34" charset="0"/>
              </a:rPr>
              <a:t>alší část prezentace se věnuje otočení jednoho bodu roviny, kde je využita výše vysvětlená látka. Učitel konstrukci slovně popisuje a vysvětluje. Studenti ji rýsují do sešitu.</a:t>
            </a:r>
          </a:p>
          <a:p>
            <a:pPr marL="0" indent="0" algn="just">
              <a:buNone/>
            </a:pPr>
            <a:r>
              <a:rPr lang="cs-CZ" sz="2000" dirty="0" smtClean="0">
                <a:latin typeface="Calibri" pitchFamily="34" charset="0"/>
              </a:rPr>
              <a:t>V poslední části prezentace je uveden neřešený příklad. Studenti navrhují jeho řešení. Jeden ze studentů nebo učitel řešení rýsuje do promítaného zadání pomocí světelného pera na interaktivní tabuli, nástrojem „pero“ (nástroj programu PowerPoint) nebo fixem na tabuli.</a:t>
            </a:r>
            <a:endParaRPr lang="cs-CZ" sz="2000" dirty="0" smtClean="0">
              <a:solidFill>
                <a:schemeClr val="tx1"/>
              </a:solidFill>
              <a:latin typeface="Calibri" pitchFamily="34" charset="0"/>
            </a:endParaRPr>
          </a:p>
          <a:p>
            <a:pPr marL="0" indent="0">
              <a:buNone/>
            </a:pPr>
            <a:endParaRPr lang="cs-CZ" sz="1400" dirty="0" smtClean="0">
              <a:solidFill>
                <a:schemeClr val="tx1"/>
              </a:solidFill>
              <a:latin typeface="Calibri" pitchFamily="34" charset="0"/>
            </a:endParaRPr>
          </a:p>
        </p:txBody>
      </p:sp>
    </p:spTree>
    <p:extLst>
      <p:ext uri="{BB962C8B-B14F-4D97-AF65-F5344CB8AC3E}">
        <p14:creationId xmlns:p14="http://schemas.microsoft.com/office/powerpoint/2010/main" val="58943348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Kótované promítání</a:t>
            </a:r>
            <a:endParaRPr lang="cs-CZ" dirty="0"/>
          </a:p>
        </p:txBody>
      </p:sp>
      <p:sp>
        <p:nvSpPr>
          <p:cNvPr id="3" name="Podnadpis 2"/>
          <p:cNvSpPr>
            <a:spLocks noGrp="1"/>
          </p:cNvSpPr>
          <p:nvPr>
            <p:ph type="subTitle" idx="1"/>
          </p:nvPr>
        </p:nvSpPr>
        <p:spPr/>
        <p:txBody>
          <a:bodyPr/>
          <a:lstStyle/>
          <a:p>
            <a:r>
              <a:rPr lang="cs-CZ" dirty="0" smtClean="0">
                <a:solidFill>
                  <a:schemeClr val="tx1"/>
                </a:solidFill>
              </a:rPr>
              <a:t>OTÁČENÍ ROVINY DO PRŮMĚTNY</a:t>
            </a:r>
            <a:endParaRPr lang="cs-CZ" dirty="0">
              <a:solidFill>
                <a:schemeClr val="tx1"/>
              </a:solidFill>
            </a:endParaRPr>
          </a:p>
        </p:txBody>
      </p:sp>
    </p:spTree>
    <p:extLst>
      <p:ext uri="{BB962C8B-B14F-4D97-AF65-F5344CB8AC3E}">
        <p14:creationId xmlns:p14="http://schemas.microsoft.com/office/powerpoint/2010/main" val="51115289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Kdy používáme otáčení roviny do průmětny</a:t>
            </a:r>
            <a:endParaRPr lang="cs-CZ" dirty="0"/>
          </a:p>
        </p:txBody>
      </p:sp>
      <p:sp>
        <p:nvSpPr>
          <p:cNvPr id="3" name="Zástupný symbol pro obsah 2"/>
          <p:cNvSpPr>
            <a:spLocks noGrp="1"/>
          </p:cNvSpPr>
          <p:nvPr>
            <p:ph idx="1"/>
          </p:nvPr>
        </p:nvSpPr>
        <p:spPr>
          <a:xfrm>
            <a:off x="457200" y="2204864"/>
            <a:ext cx="8229600" cy="3921299"/>
          </a:xfrm>
        </p:spPr>
        <p:txBody>
          <a:bodyPr/>
          <a:lstStyle/>
          <a:p>
            <a:r>
              <a:rPr lang="cs-CZ" dirty="0" smtClean="0"/>
              <a:t>Při sestrojování útvaru, který leží v dané rovině.</a:t>
            </a:r>
          </a:p>
          <a:p>
            <a:r>
              <a:rPr lang="cs-CZ" dirty="0" smtClean="0"/>
              <a:t>Při určování skutečné velikosti útvaru, který leží v dané rovině. </a:t>
            </a:r>
            <a:endParaRPr lang="cs-CZ" dirty="0"/>
          </a:p>
        </p:txBody>
      </p:sp>
    </p:spTree>
    <p:extLst>
      <p:ext uri="{BB962C8B-B14F-4D97-AF65-F5344CB8AC3E}">
        <p14:creationId xmlns:p14="http://schemas.microsoft.com/office/powerpoint/2010/main" val="3950140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Princip otáčení roviny do průmětny</a:t>
            </a:r>
            <a:endParaRPr lang="cs-CZ" dirty="0"/>
          </a:p>
        </p:txBody>
      </p:sp>
      <p:sp>
        <p:nvSpPr>
          <p:cNvPr id="7" name="Zástupný symbol pro obsah 6"/>
          <p:cNvSpPr>
            <a:spLocks noGrp="1"/>
          </p:cNvSpPr>
          <p:nvPr>
            <p:ph sz="half" idx="1"/>
          </p:nvPr>
        </p:nvSpPr>
        <p:spPr>
          <a:xfrm>
            <a:off x="480398" y="1569003"/>
            <a:ext cx="4038600" cy="4061048"/>
          </a:xfrm>
          <a:noFill/>
        </p:spPr>
        <p:txBody>
          <a:bodyPr>
            <a:normAutofit/>
          </a:bodyPr>
          <a:lstStyle/>
          <a:p>
            <a:endParaRPr lang="cs-CZ" dirty="0"/>
          </a:p>
        </p:txBody>
      </p:sp>
      <p:sp>
        <p:nvSpPr>
          <p:cNvPr id="4" name="Zástupný symbol pro obsah 3"/>
          <p:cNvSpPr>
            <a:spLocks noGrp="1"/>
          </p:cNvSpPr>
          <p:nvPr>
            <p:ph sz="half" idx="2"/>
          </p:nvPr>
        </p:nvSpPr>
        <p:spPr>
          <a:xfrm>
            <a:off x="4644008" y="1741673"/>
            <a:ext cx="4326629" cy="4929382"/>
          </a:xfrm>
        </p:spPr>
        <p:txBody>
          <a:bodyPr>
            <a:normAutofit/>
          </a:bodyPr>
          <a:lstStyle/>
          <a:p>
            <a:r>
              <a:rPr lang="cs-CZ" sz="2400" i="1" dirty="0" smtClean="0">
                <a:sym typeface="Symbol"/>
              </a:rPr>
              <a:t>A</a:t>
            </a:r>
            <a:r>
              <a:rPr lang="cs-CZ" sz="2400" i="1" baseline="-25000" dirty="0" smtClean="0">
                <a:sym typeface="Symbol"/>
              </a:rPr>
              <a:t>1</a:t>
            </a:r>
            <a:r>
              <a:rPr lang="cs-CZ" sz="2400" dirty="0" smtClean="0">
                <a:sym typeface="Symbol"/>
              </a:rPr>
              <a:t> … průmět bodu </a:t>
            </a:r>
            <a:r>
              <a:rPr lang="cs-CZ" sz="2400" i="1" dirty="0" smtClean="0">
                <a:sym typeface="Symbol"/>
              </a:rPr>
              <a:t>A</a:t>
            </a:r>
          </a:p>
          <a:p>
            <a:r>
              <a:rPr lang="cs-CZ" sz="2400" i="1" dirty="0" smtClean="0">
                <a:sym typeface="Symbol"/>
              </a:rPr>
              <a:t>s</a:t>
            </a:r>
            <a:r>
              <a:rPr lang="cs-CZ" sz="2400" i="1" baseline="30000" dirty="0" smtClean="0">
                <a:sym typeface="Symbol"/>
              </a:rPr>
              <a:t></a:t>
            </a:r>
            <a:r>
              <a:rPr lang="cs-CZ" sz="2400" dirty="0" smtClean="0">
                <a:sym typeface="Symbol"/>
              </a:rPr>
              <a:t> … spádová přímka roviny </a:t>
            </a:r>
            <a:r>
              <a:rPr lang="cs-CZ" sz="2400" i="1" dirty="0" smtClean="0">
                <a:sym typeface="Symbol"/>
              </a:rPr>
              <a:t> </a:t>
            </a:r>
          </a:p>
          <a:p>
            <a:r>
              <a:rPr lang="cs-CZ" sz="2400" i="1" dirty="0" smtClean="0">
                <a:sym typeface="Symbol"/>
              </a:rPr>
              <a:t> </a:t>
            </a:r>
            <a:r>
              <a:rPr lang="cs-CZ" sz="2400" dirty="0" smtClean="0">
                <a:sym typeface="Symbol"/>
              </a:rPr>
              <a:t>… rovina otáčení bodu </a:t>
            </a:r>
            <a:r>
              <a:rPr lang="cs-CZ" sz="2400" i="1" dirty="0" smtClean="0">
                <a:sym typeface="Symbol"/>
              </a:rPr>
              <a:t>A</a:t>
            </a:r>
          </a:p>
          <a:p>
            <a:r>
              <a:rPr lang="cs-CZ" sz="2400" i="1" dirty="0" smtClean="0">
                <a:sym typeface="Symbol"/>
              </a:rPr>
              <a:t>P</a:t>
            </a:r>
            <a:r>
              <a:rPr lang="cs-CZ" sz="2400" dirty="0" smtClean="0">
                <a:sym typeface="Symbol"/>
              </a:rPr>
              <a:t> … střed otáčení bodu </a:t>
            </a:r>
            <a:r>
              <a:rPr lang="cs-CZ" sz="2400" i="1" dirty="0" smtClean="0">
                <a:sym typeface="Symbol"/>
              </a:rPr>
              <a:t>A</a:t>
            </a:r>
          </a:p>
          <a:p>
            <a:r>
              <a:rPr lang="cs-CZ" sz="2400" i="1" dirty="0">
                <a:sym typeface="Symbol"/>
              </a:rPr>
              <a:t>r</a:t>
            </a:r>
            <a:r>
              <a:rPr lang="cs-CZ" sz="2400" dirty="0">
                <a:sym typeface="Symbol"/>
              </a:rPr>
              <a:t> … poloměr otáčení bodu </a:t>
            </a:r>
            <a:r>
              <a:rPr lang="cs-CZ" sz="2400" i="1" dirty="0" smtClean="0">
                <a:sym typeface="Symbol"/>
              </a:rPr>
              <a:t>A</a:t>
            </a:r>
          </a:p>
          <a:p>
            <a:r>
              <a:rPr lang="cs-CZ" sz="2400" i="1" dirty="0" smtClean="0">
                <a:sym typeface="Symbol"/>
              </a:rPr>
              <a:t>k</a:t>
            </a:r>
            <a:r>
              <a:rPr lang="cs-CZ" sz="2400" dirty="0" smtClean="0">
                <a:sym typeface="Symbol"/>
              </a:rPr>
              <a:t> … kružnice otáčení bodu </a:t>
            </a:r>
            <a:r>
              <a:rPr lang="cs-CZ" sz="2400" i="1" dirty="0" smtClean="0">
                <a:sym typeface="Symbol"/>
              </a:rPr>
              <a:t>A</a:t>
            </a:r>
          </a:p>
          <a:p>
            <a:r>
              <a:rPr lang="cs-CZ" sz="2400" i="1" dirty="0">
                <a:sym typeface="Symbol"/>
              </a:rPr>
              <a:t>A</a:t>
            </a:r>
            <a:r>
              <a:rPr lang="cs-CZ" sz="2400" i="1" baseline="-25000" dirty="0">
                <a:sym typeface="Symbol"/>
              </a:rPr>
              <a:t>O</a:t>
            </a:r>
            <a:r>
              <a:rPr lang="cs-CZ" sz="2400" dirty="0">
                <a:sym typeface="Symbol"/>
              </a:rPr>
              <a:t> … bod </a:t>
            </a:r>
            <a:r>
              <a:rPr lang="cs-CZ" sz="2400" i="1" dirty="0">
                <a:sym typeface="Symbol"/>
              </a:rPr>
              <a:t>A </a:t>
            </a:r>
            <a:r>
              <a:rPr lang="cs-CZ" sz="2400" dirty="0">
                <a:sym typeface="Symbol"/>
              </a:rPr>
              <a:t>v </a:t>
            </a:r>
            <a:r>
              <a:rPr lang="cs-CZ" sz="2400" dirty="0" smtClean="0">
                <a:sym typeface="Symbol"/>
              </a:rPr>
              <a:t>otočení</a:t>
            </a:r>
            <a:endParaRPr lang="cs-CZ" sz="2400" i="1" dirty="0" smtClean="0">
              <a:sym typeface="Symbol"/>
            </a:endParaRPr>
          </a:p>
          <a:p>
            <a:r>
              <a:rPr lang="cs-CZ" sz="2400" dirty="0" smtClean="0">
                <a:sym typeface="Symbol"/>
              </a:rPr>
              <a:t>(</a:t>
            </a:r>
            <a:r>
              <a:rPr lang="cs-CZ" sz="2400" i="1" dirty="0">
                <a:sym typeface="Symbol"/>
              </a:rPr>
              <a:t>A</a:t>
            </a:r>
            <a:r>
              <a:rPr lang="cs-CZ" sz="2400" dirty="0">
                <a:sym typeface="Symbol"/>
              </a:rPr>
              <a:t>) … sklopený obraz bodu </a:t>
            </a:r>
            <a:r>
              <a:rPr lang="cs-CZ" sz="2400" i="1" dirty="0" smtClean="0">
                <a:sym typeface="Symbol"/>
              </a:rPr>
              <a:t>A</a:t>
            </a:r>
            <a:endParaRPr lang="cs-CZ" sz="2400" i="1" dirty="0">
              <a:sym typeface="Symbol"/>
            </a:endParaRPr>
          </a:p>
        </p:txBody>
      </p:sp>
      <p:sp>
        <p:nvSpPr>
          <p:cNvPr id="5" name="Kosoúhelník 4"/>
          <p:cNvSpPr/>
          <p:nvPr/>
        </p:nvSpPr>
        <p:spPr>
          <a:xfrm>
            <a:off x="755576" y="3871955"/>
            <a:ext cx="3600400" cy="1285238"/>
          </a:xfrm>
          <a:prstGeom prst="parallelogram">
            <a:avLst>
              <a:gd name="adj" fmla="val 91086"/>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TextovéPole 12"/>
          <p:cNvSpPr txBox="1"/>
          <p:nvPr/>
        </p:nvSpPr>
        <p:spPr>
          <a:xfrm>
            <a:off x="923149" y="4789790"/>
            <a:ext cx="288032" cy="369332"/>
          </a:xfrm>
          <a:prstGeom prst="rect">
            <a:avLst/>
          </a:prstGeom>
          <a:noFill/>
        </p:spPr>
        <p:txBody>
          <a:bodyPr wrap="square" rtlCol="0">
            <a:spAutoFit/>
          </a:bodyPr>
          <a:lstStyle/>
          <a:p>
            <a:r>
              <a:rPr lang="cs-CZ" dirty="0" smtClean="0">
                <a:sym typeface="Symbol"/>
              </a:rPr>
              <a:t></a:t>
            </a:r>
            <a:endParaRPr lang="cs-CZ" dirty="0"/>
          </a:p>
        </p:txBody>
      </p:sp>
      <p:sp>
        <p:nvSpPr>
          <p:cNvPr id="8" name="Obdélník 7"/>
          <p:cNvSpPr/>
          <p:nvPr/>
        </p:nvSpPr>
        <p:spPr>
          <a:xfrm rot="2520000">
            <a:off x="1138140" y="2815108"/>
            <a:ext cx="2490465" cy="1742511"/>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11" name="Přímá spojnice 10"/>
          <p:cNvCxnSpPr/>
          <p:nvPr/>
        </p:nvCxnSpPr>
        <p:spPr>
          <a:xfrm>
            <a:off x="741537" y="5152518"/>
            <a:ext cx="2448272" cy="1132"/>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16" name="Přímá spojnice 15"/>
          <p:cNvCxnSpPr/>
          <p:nvPr/>
        </p:nvCxnSpPr>
        <p:spPr>
          <a:xfrm flipV="1">
            <a:off x="3189809" y="3878939"/>
            <a:ext cx="1152128" cy="1275989"/>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19" name="Přímá spojnice 18"/>
          <p:cNvCxnSpPr/>
          <p:nvPr/>
        </p:nvCxnSpPr>
        <p:spPr>
          <a:xfrm flipV="1">
            <a:off x="741537" y="4146814"/>
            <a:ext cx="936104" cy="1008114"/>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21" name="Přímá spojnice 20"/>
          <p:cNvCxnSpPr/>
          <p:nvPr/>
        </p:nvCxnSpPr>
        <p:spPr>
          <a:xfrm>
            <a:off x="3891744" y="3871955"/>
            <a:ext cx="464232" cy="0"/>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23" name="Přímá spojnice 22"/>
          <p:cNvCxnSpPr/>
          <p:nvPr/>
        </p:nvCxnSpPr>
        <p:spPr>
          <a:xfrm>
            <a:off x="1939727" y="3871955"/>
            <a:ext cx="1984040" cy="0"/>
          </a:xfrm>
          <a:prstGeom prst="line">
            <a:avLst/>
          </a:prstGeom>
          <a:ln w="19050">
            <a:prstDash val="dash"/>
          </a:ln>
        </p:spPr>
        <p:style>
          <a:lnRef idx="1">
            <a:schemeClr val="accent1"/>
          </a:lnRef>
          <a:fillRef idx="0">
            <a:schemeClr val="accent1"/>
          </a:fillRef>
          <a:effectRef idx="0">
            <a:schemeClr val="accent1"/>
          </a:effectRef>
          <a:fontRef idx="minor">
            <a:schemeClr val="tx1"/>
          </a:fontRef>
        </p:style>
      </p:cxnSp>
      <p:cxnSp>
        <p:nvCxnSpPr>
          <p:cNvPr id="25" name="Přímá spojnice 24"/>
          <p:cNvCxnSpPr/>
          <p:nvPr/>
        </p:nvCxnSpPr>
        <p:spPr>
          <a:xfrm flipH="1">
            <a:off x="1677641" y="3871955"/>
            <a:ext cx="262086" cy="277125"/>
          </a:xfrm>
          <a:prstGeom prst="line">
            <a:avLst/>
          </a:prstGeom>
          <a:ln w="19050">
            <a:prstDash val="dash"/>
          </a:ln>
        </p:spPr>
        <p:style>
          <a:lnRef idx="1">
            <a:schemeClr val="accent1"/>
          </a:lnRef>
          <a:fillRef idx="0">
            <a:schemeClr val="accent1"/>
          </a:fillRef>
          <a:effectRef idx="0">
            <a:schemeClr val="accent1"/>
          </a:effectRef>
          <a:fontRef idx="minor">
            <a:schemeClr val="tx1"/>
          </a:fontRef>
        </p:style>
      </p:cxnSp>
      <p:cxnSp>
        <p:nvCxnSpPr>
          <p:cNvPr id="1035" name="Přímá spojnice 1034"/>
          <p:cNvCxnSpPr/>
          <p:nvPr/>
        </p:nvCxnSpPr>
        <p:spPr>
          <a:xfrm flipH="1">
            <a:off x="2420530" y="3488931"/>
            <a:ext cx="1816292" cy="20162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5" name="Přímá spojnice 64"/>
          <p:cNvCxnSpPr/>
          <p:nvPr/>
        </p:nvCxnSpPr>
        <p:spPr>
          <a:xfrm flipH="1">
            <a:off x="1965673" y="4325588"/>
            <a:ext cx="590128" cy="648868"/>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32" name="Přímá spojnice 31"/>
          <p:cNvCxnSpPr/>
          <p:nvPr/>
        </p:nvCxnSpPr>
        <p:spPr>
          <a:xfrm>
            <a:off x="1259719" y="2378141"/>
            <a:ext cx="2214285" cy="1944216"/>
          </a:xfrm>
          <a:prstGeom prst="line">
            <a:avLst/>
          </a:prstGeom>
          <a:ln/>
        </p:spPr>
        <p:style>
          <a:lnRef idx="1">
            <a:schemeClr val="dk1"/>
          </a:lnRef>
          <a:fillRef idx="0">
            <a:schemeClr val="dk1"/>
          </a:fillRef>
          <a:effectRef idx="0">
            <a:schemeClr val="dk1"/>
          </a:effectRef>
          <a:fontRef idx="minor">
            <a:schemeClr val="tx1"/>
          </a:fontRef>
        </p:style>
      </p:cxnSp>
      <p:cxnSp>
        <p:nvCxnSpPr>
          <p:cNvPr id="34" name="Přímá spojnice 33"/>
          <p:cNvCxnSpPr/>
          <p:nvPr/>
        </p:nvCxnSpPr>
        <p:spPr>
          <a:xfrm flipH="1">
            <a:off x="1067165" y="4322357"/>
            <a:ext cx="3169657" cy="0"/>
          </a:xfrm>
          <a:prstGeom prst="line">
            <a:avLst/>
          </a:prstGeom>
          <a:ln/>
        </p:spPr>
        <p:style>
          <a:lnRef idx="1">
            <a:schemeClr val="dk1"/>
          </a:lnRef>
          <a:fillRef idx="0">
            <a:schemeClr val="dk1"/>
          </a:fillRef>
          <a:effectRef idx="0">
            <a:schemeClr val="dk1"/>
          </a:effectRef>
          <a:fontRef idx="minor">
            <a:schemeClr val="tx1"/>
          </a:fontRef>
        </p:style>
      </p:cxnSp>
      <p:sp>
        <p:nvSpPr>
          <p:cNvPr id="35" name="TextovéPole 34"/>
          <p:cNvSpPr txBox="1"/>
          <p:nvPr/>
        </p:nvSpPr>
        <p:spPr>
          <a:xfrm>
            <a:off x="967831" y="3215978"/>
            <a:ext cx="336483" cy="369332"/>
          </a:xfrm>
          <a:prstGeom prst="rect">
            <a:avLst/>
          </a:prstGeom>
          <a:noFill/>
        </p:spPr>
        <p:txBody>
          <a:bodyPr wrap="square" rtlCol="0">
            <a:spAutoFit/>
          </a:bodyPr>
          <a:lstStyle/>
          <a:p>
            <a:r>
              <a:rPr lang="cs-CZ" dirty="0" smtClean="0">
                <a:sym typeface="Symbol"/>
              </a:rPr>
              <a:t></a:t>
            </a:r>
            <a:endParaRPr lang="cs-CZ" dirty="0"/>
          </a:p>
        </p:txBody>
      </p:sp>
      <p:sp>
        <p:nvSpPr>
          <p:cNvPr id="36" name="TextovéPole 35"/>
          <p:cNvSpPr txBox="1"/>
          <p:nvPr/>
        </p:nvSpPr>
        <p:spPr>
          <a:xfrm>
            <a:off x="2499698" y="5232202"/>
            <a:ext cx="864097" cy="369332"/>
          </a:xfrm>
          <a:prstGeom prst="rect">
            <a:avLst/>
          </a:prstGeom>
          <a:noFill/>
        </p:spPr>
        <p:txBody>
          <a:bodyPr wrap="square" rtlCol="0">
            <a:spAutoFit/>
          </a:bodyPr>
          <a:lstStyle/>
          <a:p>
            <a:r>
              <a:rPr lang="cs-CZ" dirty="0" smtClean="0"/>
              <a:t>p</a:t>
            </a:r>
            <a:r>
              <a:rPr lang="cs-CZ" baseline="30000" dirty="0" smtClean="0">
                <a:sym typeface="Symbol"/>
              </a:rPr>
              <a:t></a:t>
            </a:r>
            <a:r>
              <a:rPr lang="cs-CZ" dirty="0" smtClean="0">
                <a:sym typeface="Symbol"/>
              </a:rPr>
              <a:t>=p</a:t>
            </a:r>
            <a:r>
              <a:rPr lang="cs-CZ" spc="-300" baseline="30000" dirty="0" smtClean="0">
                <a:sym typeface="Symbol"/>
              </a:rPr>
              <a:t></a:t>
            </a:r>
            <a:r>
              <a:rPr lang="cs-CZ" spc="-300" baseline="-25000" dirty="0" smtClean="0">
                <a:sym typeface="Symbol"/>
              </a:rPr>
              <a:t>1</a:t>
            </a:r>
            <a:endParaRPr lang="cs-CZ" spc="-300" baseline="-25000" dirty="0"/>
          </a:p>
        </p:txBody>
      </p:sp>
      <p:sp>
        <p:nvSpPr>
          <p:cNvPr id="38" name="TextovéPole 37"/>
          <p:cNvSpPr txBox="1"/>
          <p:nvPr/>
        </p:nvSpPr>
        <p:spPr>
          <a:xfrm>
            <a:off x="3384774" y="4233108"/>
            <a:ext cx="836861" cy="369332"/>
          </a:xfrm>
          <a:prstGeom prst="rect">
            <a:avLst/>
          </a:prstGeom>
          <a:noFill/>
        </p:spPr>
        <p:txBody>
          <a:bodyPr wrap="square" rtlCol="0">
            <a:spAutoFit/>
          </a:bodyPr>
          <a:lstStyle/>
          <a:p>
            <a:r>
              <a:rPr lang="cs-CZ" dirty="0" smtClean="0"/>
              <a:t>P=P</a:t>
            </a:r>
            <a:r>
              <a:rPr lang="cs-CZ" baseline="-25000" dirty="0" smtClean="0"/>
              <a:t>1</a:t>
            </a:r>
            <a:endParaRPr lang="cs-CZ" baseline="-25000" dirty="0"/>
          </a:p>
        </p:txBody>
      </p:sp>
      <p:sp>
        <p:nvSpPr>
          <p:cNvPr id="41" name="TextovéPole 40"/>
          <p:cNvSpPr txBox="1"/>
          <p:nvPr/>
        </p:nvSpPr>
        <p:spPr>
          <a:xfrm>
            <a:off x="1259719" y="2101612"/>
            <a:ext cx="455605" cy="369332"/>
          </a:xfrm>
          <a:prstGeom prst="rect">
            <a:avLst/>
          </a:prstGeom>
          <a:noFill/>
        </p:spPr>
        <p:txBody>
          <a:bodyPr wrap="square" rtlCol="0">
            <a:spAutoFit/>
          </a:bodyPr>
          <a:lstStyle/>
          <a:p>
            <a:r>
              <a:rPr lang="cs-CZ" dirty="0" smtClean="0"/>
              <a:t>s</a:t>
            </a:r>
            <a:r>
              <a:rPr lang="cs-CZ" baseline="30000" dirty="0" smtClean="0">
                <a:sym typeface="Symbol"/>
              </a:rPr>
              <a:t></a:t>
            </a:r>
            <a:endParaRPr lang="cs-CZ" baseline="30000" dirty="0"/>
          </a:p>
        </p:txBody>
      </p:sp>
      <p:sp>
        <p:nvSpPr>
          <p:cNvPr id="42" name="TextovéPole 41"/>
          <p:cNvSpPr txBox="1"/>
          <p:nvPr/>
        </p:nvSpPr>
        <p:spPr>
          <a:xfrm>
            <a:off x="1009218" y="4212442"/>
            <a:ext cx="548738" cy="369332"/>
          </a:xfrm>
          <a:prstGeom prst="rect">
            <a:avLst/>
          </a:prstGeom>
          <a:noFill/>
        </p:spPr>
        <p:txBody>
          <a:bodyPr wrap="square" rtlCol="0">
            <a:spAutoFit/>
          </a:bodyPr>
          <a:lstStyle/>
          <a:p>
            <a:r>
              <a:rPr lang="cs-CZ" dirty="0" smtClean="0"/>
              <a:t>s</a:t>
            </a:r>
            <a:r>
              <a:rPr lang="cs-CZ" spc="-300" baseline="30000" dirty="0" smtClean="0">
                <a:sym typeface="Symbol"/>
              </a:rPr>
              <a:t></a:t>
            </a:r>
            <a:r>
              <a:rPr lang="cs-CZ" spc="-300" baseline="-25000" dirty="0" smtClean="0">
                <a:sym typeface="Symbol"/>
              </a:rPr>
              <a:t>1</a:t>
            </a:r>
            <a:endParaRPr lang="cs-CZ" spc="-300" baseline="-25000" dirty="0"/>
          </a:p>
        </p:txBody>
      </p:sp>
      <p:cxnSp>
        <p:nvCxnSpPr>
          <p:cNvPr id="48" name="Přímá spojnice 47"/>
          <p:cNvCxnSpPr/>
          <p:nvPr/>
        </p:nvCxnSpPr>
        <p:spPr>
          <a:xfrm>
            <a:off x="2555776" y="3488931"/>
            <a:ext cx="25" cy="833426"/>
          </a:xfrm>
          <a:prstGeom prst="line">
            <a:avLst/>
          </a:prstGeom>
          <a:ln>
            <a:prstDash val="dash"/>
          </a:ln>
        </p:spPr>
        <p:style>
          <a:lnRef idx="1">
            <a:schemeClr val="dk1"/>
          </a:lnRef>
          <a:fillRef idx="0">
            <a:schemeClr val="dk1"/>
          </a:fillRef>
          <a:effectRef idx="0">
            <a:schemeClr val="dk1"/>
          </a:effectRef>
          <a:fontRef idx="minor">
            <a:schemeClr val="tx1"/>
          </a:fontRef>
        </p:style>
      </p:cxnSp>
      <p:sp>
        <p:nvSpPr>
          <p:cNvPr id="9" name="Oblouk 8"/>
          <p:cNvSpPr/>
          <p:nvPr/>
        </p:nvSpPr>
        <p:spPr>
          <a:xfrm rot="16200000">
            <a:off x="2169428" y="3222076"/>
            <a:ext cx="2350722" cy="2298107"/>
          </a:xfrm>
          <a:prstGeom prst="arc">
            <a:avLst>
              <a:gd name="adj1" fmla="val 16342239"/>
              <a:gd name="adj2" fmla="val 19010637"/>
            </a:avLst>
          </a:prstGeom>
          <a:ln>
            <a:prstDash val="dash"/>
            <a:headEnd type="arrow" w="med" len="med"/>
            <a:tailEnd type="none" w="med" len="med"/>
          </a:ln>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sp>
        <p:nvSpPr>
          <p:cNvPr id="15" name="Ovál 14"/>
          <p:cNvSpPr/>
          <p:nvPr/>
        </p:nvSpPr>
        <p:spPr>
          <a:xfrm>
            <a:off x="2532941" y="3500318"/>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43" name="Ovál 42"/>
          <p:cNvSpPr/>
          <p:nvPr/>
        </p:nvSpPr>
        <p:spPr>
          <a:xfrm>
            <a:off x="2532916" y="4302728"/>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47" name="Ovál 46"/>
          <p:cNvSpPr/>
          <p:nvPr/>
        </p:nvSpPr>
        <p:spPr>
          <a:xfrm>
            <a:off x="2172875" y="4295584"/>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49" name="Ovál 48"/>
          <p:cNvSpPr/>
          <p:nvPr/>
        </p:nvSpPr>
        <p:spPr>
          <a:xfrm>
            <a:off x="2267744" y="4599683"/>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cxnSp>
        <p:nvCxnSpPr>
          <p:cNvPr id="18" name="Přímá spojnice 17"/>
          <p:cNvCxnSpPr/>
          <p:nvPr/>
        </p:nvCxnSpPr>
        <p:spPr>
          <a:xfrm flipV="1">
            <a:off x="2290604" y="4321303"/>
            <a:ext cx="1183400" cy="304099"/>
          </a:xfrm>
          <a:prstGeom prst="line">
            <a:avLst/>
          </a:prstGeom>
          <a:ln>
            <a:prstDash val="lgDashDot"/>
          </a:ln>
        </p:spPr>
        <p:style>
          <a:lnRef idx="1">
            <a:schemeClr val="dk1"/>
          </a:lnRef>
          <a:fillRef idx="0">
            <a:schemeClr val="dk1"/>
          </a:fillRef>
          <a:effectRef idx="0">
            <a:schemeClr val="dk1"/>
          </a:effectRef>
          <a:fontRef idx="minor">
            <a:schemeClr val="tx1"/>
          </a:fontRef>
        </p:style>
      </p:cxnSp>
      <p:sp>
        <p:nvSpPr>
          <p:cNvPr id="22" name="TextovéPole 21"/>
          <p:cNvSpPr txBox="1"/>
          <p:nvPr/>
        </p:nvSpPr>
        <p:spPr>
          <a:xfrm>
            <a:off x="2431947" y="3176705"/>
            <a:ext cx="247655" cy="369332"/>
          </a:xfrm>
          <a:prstGeom prst="rect">
            <a:avLst/>
          </a:prstGeom>
          <a:noFill/>
        </p:spPr>
        <p:txBody>
          <a:bodyPr wrap="square" rtlCol="0">
            <a:spAutoFit/>
          </a:bodyPr>
          <a:lstStyle/>
          <a:p>
            <a:r>
              <a:rPr lang="cs-CZ" dirty="0" smtClean="0"/>
              <a:t>A</a:t>
            </a:r>
            <a:endParaRPr lang="cs-CZ" dirty="0"/>
          </a:p>
        </p:txBody>
      </p:sp>
      <p:sp>
        <p:nvSpPr>
          <p:cNvPr id="24" name="Pravá složená závorka 23"/>
          <p:cNvSpPr/>
          <p:nvPr/>
        </p:nvSpPr>
        <p:spPr>
          <a:xfrm rot="-2880000">
            <a:off x="3009903" y="3262291"/>
            <a:ext cx="127101" cy="1205448"/>
          </a:xfrm>
          <a:prstGeom prst="rightBrace">
            <a:avLst/>
          </a:prstGeom>
          <a:ln w="6350"/>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sp>
        <p:nvSpPr>
          <p:cNvPr id="26" name="Pravá složená závorka 25"/>
          <p:cNvSpPr/>
          <p:nvPr/>
        </p:nvSpPr>
        <p:spPr>
          <a:xfrm rot="4500000">
            <a:off x="2857862" y="3904241"/>
            <a:ext cx="75813" cy="1232717"/>
          </a:xfrm>
          <a:prstGeom prst="rightBrace">
            <a:avLst/>
          </a:prstGeom>
          <a:ln w="6350"/>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sp>
        <p:nvSpPr>
          <p:cNvPr id="27" name="TextovéPole 26"/>
          <p:cNvSpPr txBox="1"/>
          <p:nvPr/>
        </p:nvSpPr>
        <p:spPr>
          <a:xfrm>
            <a:off x="3035667" y="3551440"/>
            <a:ext cx="271336" cy="369332"/>
          </a:xfrm>
          <a:prstGeom prst="rect">
            <a:avLst/>
          </a:prstGeom>
          <a:noFill/>
        </p:spPr>
        <p:txBody>
          <a:bodyPr wrap="square" rtlCol="0">
            <a:spAutoFit/>
          </a:bodyPr>
          <a:lstStyle/>
          <a:p>
            <a:r>
              <a:rPr lang="cs-CZ" dirty="0" smtClean="0"/>
              <a:t>r</a:t>
            </a:r>
            <a:endParaRPr lang="cs-CZ" dirty="0"/>
          </a:p>
        </p:txBody>
      </p:sp>
      <p:sp>
        <p:nvSpPr>
          <p:cNvPr id="28" name="TextovéPole 27"/>
          <p:cNvSpPr txBox="1"/>
          <p:nvPr/>
        </p:nvSpPr>
        <p:spPr>
          <a:xfrm>
            <a:off x="2809586" y="4440736"/>
            <a:ext cx="263867" cy="369332"/>
          </a:xfrm>
          <a:prstGeom prst="rect">
            <a:avLst/>
          </a:prstGeom>
          <a:noFill/>
        </p:spPr>
        <p:txBody>
          <a:bodyPr wrap="square" rtlCol="0">
            <a:spAutoFit/>
          </a:bodyPr>
          <a:lstStyle/>
          <a:p>
            <a:r>
              <a:rPr lang="cs-CZ" dirty="0" smtClean="0"/>
              <a:t>r</a:t>
            </a:r>
            <a:endParaRPr lang="cs-CZ" dirty="0"/>
          </a:p>
        </p:txBody>
      </p:sp>
      <p:sp>
        <p:nvSpPr>
          <p:cNvPr id="29" name="TextovéPole 28"/>
          <p:cNvSpPr txBox="1"/>
          <p:nvPr/>
        </p:nvSpPr>
        <p:spPr>
          <a:xfrm>
            <a:off x="1838486" y="3971971"/>
            <a:ext cx="544886" cy="369332"/>
          </a:xfrm>
          <a:prstGeom prst="rect">
            <a:avLst/>
          </a:prstGeom>
          <a:noFill/>
        </p:spPr>
        <p:txBody>
          <a:bodyPr wrap="square" rtlCol="0">
            <a:spAutoFit/>
          </a:bodyPr>
          <a:lstStyle/>
          <a:p>
            <a:r>
              <a:rPr lang="cs-CZ" dirty="0" smtClean="0"/>
              <a:t>A</a:t>
            </a:r>
            <a:r>
              <a:rPr lang="cs-CZ" baseline="-25000" dirty="0" smtClean="0"/>
              <a:t>O</a:t>
            </a:r>
            <a:endParaRPr lang="cs-CZ" baseline="-25000" dirty="0"/>
          </a:p>
        </p:txBody>
      </p:sp>
      <p:sp>
        <p:nvSpPr>
          <p:cNvPr id="30" name="TextovéPole 29"/>
          <p:cNvSpPr txBox="1"/>
          <p:nvPr/>
        </p:nvSpPr>
        <p:spPr>
          <a:xfrm>
            <a:off x="2510286" y="3979607"/>
            <a:ext cx="421461" cy="369332"/>
          </a:xfrm>
          <a:prstGeom prst="rect">
            <a:avLst/>
          </a:prstGeom>
          <a:noFill/>
        </p:spPr>
        <p:txBody>
          <a:bodyPr wrap="square" rtlCol="0">
            <a:spAutoFit/>
          </a:bodyPr>
          <a:lstStyle/>
          <a:p>
            <a:r>
              <a:rPr lang="cs-CZ" dirty="0" smtClean="0"/>
              <a:t>A</a:t>
            </a:r>
            <a:r>
              <a:rPr lang="cs-CZ" baseline="-25000" dirty="0" smtClean="0"/>
              <a:t>1</a:t>
            </a:r>
            <a:endParaRPr lang="cs-CZ" baseline="-25000" dirty="0"/>
          </a:p>
        </p:txBody>
      </p:sp>
      <p:sp>
        <p:nvSpPr>
          <p:cNvPr id="31" name="TextovéPole 30"/>
          <p:cNvSpPr txBox="1"/>
          <p:nvPr/>
        </p:nvSpPr>
        <p:spPr>
          <a:xfrm>
            <a:off x="1976203" y="4302728"/>
            <a:ext cx="491136" cy="369332"/>
          </a:xfrm>
          <a:prstGeom prst="rect">
            <a:avLst/>
          </a:prstGeom>
          <a:noFill/>
        </p:spPr>
        <p:txBody>
          <a:bodyPr wrap="square" rtlCol="0">
            <a:spAutoFit/>
          </a:bodyPr>
          <a:lstStyle/>
          <a:p>
            <a:r>
              <a:rPr lang="cs-CZ" dirty="0" smtClean="0"/>
              <a:t>(A)</a:t>
            </a:r>
            <a:endParaRPr lang="cs-CZ" dirty="0"/>
          </a:p>
        </p:txBody>
      </p:sp>
      <p:sp>
        <p:nvSpPr>
          <p:cNvPr id="33" name="TextovéPole 32"/>
          <p:cNvSpPr txBox="1"/>
          <p:nvPr/>
        </p:nvSpPr>
        <p:spPr>
          <a:xfrm>
            <a:off x="2131563" y="3488931"/>
            <a:ext cx="272362" cy="369332"/>
          </a:xfrm>
          <a:prstGeom prst="rect">
            <a:avLst/>
          </a:prstGeom>
          <a:noFill/>
        </p:spPr>
        <p:txBody>
          <a:bodyPr wrap="square" rtlCol="0">
            <a:spAutoFit/>
          </a:bodyPr>
          <a:lstStyle/>
          <a:p>
            <a:r>
              <a:rPr lang="cs-CZ" dirty="0" smtClean="0"/>
              <a:t>k</a:t>
            </a:r>
            <a:endParaRPr lang="cs-CZ" dirty="0"/>
          </a:p>
        </p:txBody>
      </p:sp>
      <p:sp>
        <p:nvSpPr>
          <p:cNvPr id="53" name="Volný tvar 52"/>
          <p:cNvSpPr/>
          <p:nvPr/>
        </p:nvSpPr>
        <p:spPr>
          <a:xfrm>
            <a:off x="755577" y="2391302"/>
            <a:ext cx="507282" cy="1934285"/>
          </a:xfrm>
          <a:custGeom>
            <a:avLst/>
            <a:gdLst>
              <a:gd name="connsiteX0" fmla="*/ 496701 w 496701"/>
              <a:gd name="connsiteY0" fmla="*/ 0 h 1924050"/>
              <a:gd name="connsiteX1" fmla="*/ 172851 w 496701"/>
              <a:gd name="connsiteY1" fmla="*/ 476250 h 1924050"/>
              <a:gd name="connsiteX2" fmla="*/ 191901 w 496701"/>
              <a:gd name="connsiteY2" fmla="*/ 990600 h 1924050"/>
              <a:gd name="connsiteX3" fmla="*/ 1401 w 496701"/>
              <a:gd name="connsiteY3" fmla="*/ 1428750 h 1924050"/>
              <a:gd name="connsiteX4" fmla="*/ 306201 w 496701"/>
              <a:gd name="connsiteY4" fmla="*/ 1924050 h 1924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6701" h="1924050">
                <a:moveTo>
                  <a:pt x="496701" y="0"/>
                </a:moveTo>
                <a:cubicBezTo>
                  <a:pt x="360176" y="155575"/>
                  <a:pt x="223651" y="311150"/>
                  <a:pt x="172851" y="476250"/>
                </a:cubicBezTo>
                <a:cubicBezTo>
                  <a:pt x="122051" y="641350"/>
                  <a:pt x="220476" y="831850"/>
                  <a:pt x="191901" y="990600"/>
                </a:cubicBezTo>
                <a:cubicBezTo>
                  <a:pt x="163326" y="1149350"/>
                  <a:pt x="-17649" y="1273175"/>
                  <a:pt x="1401" y="1428750"/>
                </a:cubicBezTo>
                <a:cubicBezTo>
                  <a:pt x="20451" y="1584325"/>
                  <a:pt x="306201" y="1924050"/>
                  <a:pt x="306201" y="1924050"/>
                </a:cubicBezTo>
              </a:path>
            </a:pathLst>
          </a:cu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4" name="TextovéPole 53"/>
          <p:cNvSpPr txBox="1"/>
          <p:nvPr/>
        </p:nvSpPr>
        <p:spPr>
          <a:xfrm>
            <a:off x="1077393" y="2398130"/>
            <a:ext cx="267576" cy="369332"/>
          </a:xfrm>
          <a:prstGeom prst="rect">
            <a:avLst/>
          </a:prstGeom>
          <a:noFill/>
        </p:spPr>
        <p:txBody>
          <a:bodyPr wrap="square" rtlCol="0">
            <a:spAutoFit/>
          </a:bodyPr>
          <a:lstStyle/>
          <a:p>
            <a:r>
              <a:rPr lang="cs-CZ" dirty="0" smtClean="0">
                <a:sym typeface="Symbol"/>
              </a:rPr>
              <a:t></a:t>
            </a:r>
            <a:endParaRPr lang="cs-CZ" dirty="0"/>
          </a:p>
        </p:txBody>
      </p:sp>
    </p:spTree>
    <p:extLst>
      <p:ext uri="{BB962C8B-B14F-4D97-AF65-F5344CB8AC3E}">
        <p14:creationId xmlns:p14="http://schemas.microsoft.com/office/powerpoint/2010/main" val="2671760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48"/>
                                        </p:tgtEl>
                                        <p:attrNameLst>
                                          <p:attrName>style.visibility</p:attrName>
                                        </p:attrNameLst>
                                      </p:cBhvr>
                                      <p:to>
                                        <p:strVal val="visible"/>
                                      </p:to>
                                    </p:set>
                                    <p:animEffect transition="in" filter="wipe(up)">
                                      <p:cBhvr>
                                        <p:cTn id="7" dur="500"/>
                                        <p:tgtEl>
                                          <p:spTgt spid="48"/>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43"/>
                                        </p:tgtEl>
                                        <p:attrNameLst>
                                          <p:attrName>style.visibility</p:attrName>
                                        </p:attrNameLst>
                                      </p:cBhvr>
                                      <p:to>
                                        <p:strVal val="visible"/>
                                      </p:to>
                                    </p:set>
                                    <p:animEffect transition="in" filter="fade">
                                      <p:cBhvr>
                                        <p:cTn id="11" dur="500"/>
                                        <p:tgtEl>
                                          <p:spTgt spid="43"/>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30"/>
                                        </p:tgtEl>
                                        <p:attrNameLst>
                                          <p:attrName>style.visibility</p:attrName>
                                        </p:attrNameLst>
                                      </p:cBhvr>
                                      <p:to>
                                        <p:strVal val="visible"/>
                                      </p:to>
                                    </p:set>
                                    <p:animEffect transition="in" filter="fade">
                                      <p:cBhvr>
                                        <p:cTn id="15" dur="500"/>
                                        <p:tgtEl>
                                          <p:spTgt spid="30"/>
                                        </p:tgtEl>
                                      </p:cBhvr>
                                    </p:animEffect>
                                  </p:childTnLst>
                                </p:cTn>
                              </p:par>
                              <p:par>
                                <p:cTn id="16" presetID="10" presetClass="entr" presetSubtype="0" fill="hold" nodeType="withEffect">
                                  <p:stCondLst>
                                    <p:cond delay="0"/>
                                  </p:stCondLst>
                                  <p:childTnLst>
                                    <p:set>
                                      <p:cBhvr>
                                        <p:cTn id="17" dur="1" fill="hold">
                                          <p:stCondLst>
                                            <p:cond delay="0"/>
                                          </p:stCondLst>
                                        </p:cTn>
                                        <p:tgtEl>
                                          <p:spTgt spid="4">
                                            <p:txEl>
                                              <p:pRg st="0" end="0"/>
                                            </p:txEl>
                                          </p:spTgt>
                                        </p:tgtEl>
                                        <p:attrNameLst>
                                          <p:attrName>style.visibility</p:attrName>
                                        </p:attrNameLst>
                                      </p:cBhvr>
                                      <p:to>
                                        <p:strVal val="visible"/>
                                      </p:to>
                                    </p:set>
                                    <p:animEffect transition="in" filter="fade">
                                      <p:cBhvr>
                                        <p:cTn id="18" dur="500"/>
                                        <p:tgtEl>
                                          <p:spTgt spid="4">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1" fill="hold" nodeType="clickEffect">
                                  <p:stCondLst>
                                    <p:cond delay="0"/>
                                  </p:stCondLst>
                                  <p:childTnLst>
                                    <p:set>
                                      <p:cBhvr>
                                        <p:cTn id="22" dur="1" fill="hold">
                                          <p:stCondLst>
                                            <p:cond delay="0"/>
                                          </p:stCondLst>
                                        </p:cTn>
                                        <p:tgtEl>
                                          <p:spTgt spid="32"/>
                                        </p:tgtEl>
                                        <p:attrNameLst>
                                          <p:attrName>style.visibility</p:attrName>
                                        </p:attrNameLst>
                                      </p:cBhvr>
                                      <p:to>
                                        <p:strVal val="visible"/>
                                      </p:to>
                                    </p:set>
                                    <p:animEffect transition="in" filter="wipe(up)">
                                      <p:cBhvr>
                                        <p:cTn id="23" dur="500"/>
                                        <p:tgtEl>
                                          <p:spTgt spid="32"/>
                                        </p:tgtEl>
                                      </p:cBhvr>
                                    </p:animEffect>
                                  </p:childTnLst>
                                </p:cTn>
                              </p:par>
                            </p:childTnLst>
                          </p:cTn>
                        </p:par>
                        <p:par>
                          <p:cTn id="24" fill="hold">
                            <p:stCondLst>
                              <p:cond delay="500"/>
                            </p:stCondLst>
                            <p:childTnLst>
                              <p:par>
                                <p:cTn id="25" presetID="10" presetClass="entr" presetSubtype="0" fill="hold" grpId="0" nodeType="afterEffect">
                                  <p:stCondLst>
                                    <p:cond delay="0"/>
                                  </p:stCondLst>
                                  <p:childTnLst>
                                    <p:set>
                                      <p:cBhvr>
                                        <p:cTn id="26" dur="1" fill="hold">
                                          <p:stCondLst>
                                            <p:cond delay="0"/>
                                          </p:stCondLst>
                                        </p:cTn>
                                        <p:tgtEl>
                                          <p:spTgt spid="41"/>
                                        </p:tgtEl>
                                        <p:attrNameLst>
                                          <p:attrName>style.visibility</p:attrName>
                                        </p:attrNameLst>
                                      </p:cBhvr>
                                      <p:to>
                                        <p:strVal val="visible"/>
                                      </p:to>
                                    </p:set>
                                    <p:animEffect transition="in" filter="fade">
                                      <p:cBhvr>
                                        <p:cTn id="27" dur="500"/>
                                        <p:tgtEl>
                                          <p:spTgt spid="41"/>
                                        </p:tgtEl>
                                      </p:cBhvr>
                                    </p:animEffect>
                                  </p:childTnLst>
                                </p:cTn>
                              </p:par>
                            </p:childTnLst>
                          </p:cTn>
                        </p:par>
                        <p:par>
                          <p:cTn id="28" fill="hold">
                            <p:stCondLst>
                              <p:cond delay="1000"/>
                            </p:stCondLst>
                            <p:childTnLst>
                              <p:par>
                                <p:cTn id="29" presetID="22" presetClass="entr" presetSubtype="2" fill="hold" nodeType="afterEffect">
                                  <p:stCondLst>
                                    <p:cond delay="0"/>
                                  </p:stCondLst>
                                  <p:childTnLst>
                                    <p:set>
                                      <p:cBhvr>
                                        <p:cTn id="30" dur="1" fill="hold">
                                          <p:stCondLst>
                                            <p:cond delay="0"/>
                                          </p:stCondLst>
                                        </p:cTn>
                                        <p:tgtEl>
                                          <p:spTgt spid="34"/>
                                        </p:tgtEl>
                                        <p:attrNameLst>
                                          <p:attrName>style.visibility</p:attrName>
                                        </p:attrNameLst>
                                      </p:cBhvr>
                                      <p:to>
                                        <p:strVal val="visible"/>
                                      </p:to>
                                    </p:set>
                                    <p:animEffect transition="in" filter="wipe(right)">
                                      <p:cBhvr>
                                        <p:cTn id="31" dur="500"/>
                                        <p:tgtEl>
                                          <p:spTgt spid="34"/>
                                        </p:tgtEl>
                                      </p:cBhvr>
                                    </p:animEffect>
                                  </p:childTnLst>
                                </p:cTn>
                              </p:par>
                            </p:childTnLst>
                          </p:cTn>
                        </p:par>
                        <p:par>
                          <p:cTn id="32" fill="hold">
                            <p:stCondLst>
                              <p:cond delay="1500"/>
                            </p:stCondLst>
                            <p:childTnLst>
                              <p:par>
                                <p:cTn id="33" presetID="10" presetClass="entr" presetSubtype="0" fill="hold" grpId="0" nodeType="afterEffect">
                                  <p:stCondLst>
                                    <p:cond delay="0"/>
                                  </p:stCondLst>
                                  <p:childTnLst>
                                    <p:set>
                                      <p:cBhvr>
                                        <p:cTn id="34" dur="1" fill="hold">
                                          <p:stCondLst>
                                            <p:cond delay="0"/>
                                          </p:stCondLst>
                                        </p:cTn>
                                        <p:tgtEl>
                                          <p:spTgt spid="42"/>
                                        </p:tgtEl>
                                        <p:attrNameLst>
                                          <p:attrName>style.visibility</p:attrName>
                                        </p:attrNameLst>
                                      </p:cBhvr>
                                      <p:to>
                                        <p:strVal val="visible"/>
                                      </p:to>
                                    </p:set>
                                    <p:animEffect transition="in" filter="fade">
                                      <p:cBhvr>
                                        <p:cTn id="35" dur="500"/>
                                        <p:tgtEl>
                                          <p:spTgt spid="42"/>
                                        </p:tgtEl>
                                      </p:cBhvr>
                                    </p:animEffect>
                                  </p:childTnLst>
                                </p:cTn>
                              </p:par>
                            </p:childTnLst>
                          </p:cTn>
                        </p:par>
                        <p:par>
                          <p:cTn id="36" fill="hold">
                            <p:stCondLst>
                              <p:cond delay="2000"/>
                            </p:stCondLst>
                            <p:childTnLst>
                              <p:par>
                                <p:cTn id="37" presetID="10" presetClass="entr" presetSubtype="0" fill="hold" nodeType="afterEffect">
                                  <p:stCondLst>
                                    <p:cond delay="0"/>
                                  </p:stCondLst>
                                  <p:childTnLst>
                                    <p:set>
                                      <p:cBhvr>
                                        <p:cTn id="38" dur="1" fill="hold">
                                          <p:stCondLst>
                                            <p:cond delay="0"/>
                                          </p:stCondLst>
                                        </p:cTn>
                                        <p:tgtEl>
                                          <p:spTgt spid="4">
                                            <p:txEl>
                                              <p:pRg st="1" end="1"/>
                                            </p:txEl>
                                          </p:spTgt>
                                        </p:tgtEl>
                                        <p:attrNameLst>
                                          <p:attrName>style.visibility</p:attrName>
                                        </p:attrNameLst>
                                      </p:cBhvr>
                                      <p:to>
                                        <p:strVal val="visible"/>
                                      </p:to>
                                    </p:set>
                                    <p:animEffect transition="in" filter="fade">
                                      <p:cBhvr>
                                        <p:cTn id="39" dur="500"/>
                                        <p:tgtEl>
                                          <p:spTgt spid="4">
                                            <p:txEl>
                                              <p:pRg st="1" end="1"/>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53"/>
                                        </p:tgtEl>
                                        <p:attrNameLst>
                                          <p:attrName>style.visibility</p:attrName>
                                        </p:attrNameLst>
                                      </p:cBhvr>
                                      <p:to>
                                        <p:strVal val="visible"/>
                                      </p:to>
                                    </p:set>
                                    <p:animEffect transition="in" filter="fade">
                                      <p:cBhvr>
                                        <p:cTn id="44" dur="500"/>
                                        <p:tgtEl>
                                          <p:spTgt spid="53"/>
                                        </p:tgtEl>
                                      </p:cBhvr>
                                    </p:animEffect>
                                  </p:childTnLst>
                                </p:cTn>
                              </p:par>
                            </p:childTnLst>
                          </p:cTn>
                        </p:par>
                        <p:par>
                          <p:cTn id="45" fill="hold">
                            <p:stCondLst>
                              <p:cond delay="500"/>
                            </p:stCondLst>
                            <p:childTnLst>
                              <p:par>
                                <p:cTn id="46" presetID="10" presetClass="entr" presetSubtype="0" fill="hold" grpId="0" nodeType="afterEffect">
                                  <p:stCondLst>
                                    <p:cond delay="0"/>
                                  </p:stCondLst>
                                  <p:childTnLst>
                                    <p:set>
                                      <p:cBhvr>
                                        <p:cTn id="47" dur="1" fill="hold">
                                          <p:stCondLst>
                                            <p:cond delay="0"/>
                                          </p:stCondLst>
                                        </p:cTn>
                                        <p:tgtEl>
                                          <p:spTgt spid="54"/>
                                        </p:tgtEl>
                                        <p:attrNameLst>
                                          <p:attrName>style.visibility</p:attrName>
                                        </p:attrNameLst>
                                      </p:cBhvr>
                                      <p:to>
                                        <p:strVal val="visible"/>
                                      </p:to>
                                    </p:set>
                                    <p:animEffect transition="in" filter="fade">
                                      <p:cBhvr>
                                        <p:cTn id="48" dur="500"/>
                                        <p:tgtEl>
                                          <p:spTgt spid="54"/>
                                        </p:tgtEl>
                                      </p:cBhvr>
                                    </p:animEffect>
                                  </p:childTnLst>
                                </p:cTn>
                              </p:par>
                            </p:childTnLst>
                          </p:cTn>
                        </p:par>
                        <p:par>
                          <p:cTn id="49" fill="hold">
                            <p:stCondLst>
                              <p:cond delay="1000"/>
                            </p:stCondLst>
                            <p:childTnLst>
                              <p:par>
                                <p:cTn id="50" presetID="10" presetClass="entr" presetSubtype="0" fill="hold" nodeType="afterEffect">
                                  <p:stCondLst>
                                    <p:cond delay="0"/>
                                  </p:stCondLst>
                                  <p:childTnLst>
                                    <p:set>
                                      <p:cBhvr>
                                        <p:cTn id="51" dur="1" fill="hold">
                                          <p:stCondLst>
                                            <p:cond delay="0"/>
                                          </p:stCondLst>
                                        </p:cTn>
                                        <p:tgtEl>
                                          <p:spTgt spid="4">
                                            <p:txEl>
                                              <p:pRg st="2" end="2"/>
                                            </p:txEl>
                                          </p:spTgt>
                                        </p:tgtEl>
                                        <p:attrNameLst>
                                          <p:attrName>style.visibility</p:attrName>
                                        </p:attrNameLst>
                                      </p:cBhvr>
                                      <p:to>
                                        <p:strVal val="visible"/>
                                      </p:to>
                                    </p:set>
                                    <p:animEffect transition="in" filter="fade">
                                      <p:cBhvr>
                                        <p:cTn id="52" dur="500"/>
                                        <p:tgtEl>
                                          <p:spTgt spid="4">
                                            <p:txEl>
                                              <p:pRg st="2" end="2"/>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8"/>
                                        </p:tgtEl>
                                        <p:attrNameLst>
                                          <p:attrName>style.visibility</p:attrName>
                                        </p:attrNameLst>
                                      </p:cBhvr>
                                      <p:to>
                                        <p:strVal val="visible"/>
                                      </p:to>
                                    </p:set>
                                    <p:animEffect transition="in" filter="fade">
                                      <p:cBhvr>
                                        <p:cTn id="57" dur="500"/>
                                        <p:tgtEl>
                                          <p:spTgt spid="38"/>
                                        </p:tgtEl>
                                      </p:cBhvr>
                                    </p:animEffect>
                                  </p:childTnLst>
                                </p:cTn>
                              </p:par>
                            </p:childTnLst>
                          </p:cTn>
                        </p:par>
                        <p:par>
                          <p:cTn id="58" fill="hold">
                            <p:stCondLst>
                              <p:cond delay="500"/>
                            </p:stCondLst>
                            <p:childTnLst>
                              <p:par>
                                <p:cTn id="59" presetID="10" presetClass="entr" presetSubtype="0" fill="hold" nodeType="afterEffect">
                                  <p:stCondLst>
                                    <p:cond delay="0"/>
                                  </p:stCondLst>
                                  <p:childTnLst>
                                    <p:set>
                                      <p:cBhvr>
                                        <p:cTn id="60" dur="1" fill="hold">
                                          <p:stCondLst>
                                            <p:cond delay="0"/>
                                          </p:stCondLst>
                                        </p:cTn>
                                        <p:tgtEl>
                                          <p:spTgt spid="4">
                                            <p:txEl>
                                              <p:pRg st="3" end="3"/>
                                            </p:txEl>
                                          </p:spTgt>
                                        </p:tgtEl>
                                        <p:attrNameLst>
                                          <p:attrName>style.visibility</p:attrName>
                                        </p:attrNameLst>
                                      </p:cBhvr>
                                      <p:to>
                                        <p:strVal val="visible"/>
                                      </p:to>
                                    </p:set>
                                    <p:animEffect transition="in" filter="fade">
                                      <p:cBhvr>
                                        <p:cTn id="61" dur="500"/>
                                        <p:tgtEl>
                                          <p:spTgt spid="4">
                                            <p:txEl>
                                              <p:pRg st="3" end="3"/>
                                            </p:txEl>
                                          </p:spTgt>
                                        </p:tgtEl>
                                      </p:cBhvr>
                                    </p:animEffect>
                                  </p:childTnLst>
                                </p:cTn>
                              </p:par>
                            </p:childTnLst>
                          </p:cTn>
                        </p:par>
                      </p:childTnLst>
                    </p:cTn>
                  </p:par>
                  <p:par>
                    <p:cTn id="62" fill="hold">
                      <p:stCondLst>
                        <p:cond delay="indefinite"/>
                      </p:stCondLst>
                      <p:childTnLst>
                        <p:par>
                          <p:cTn id="63" fill="hold">
                            <p:stCondLst>
                              <p:cond delay="0"/>
                            </p:stCondLst>
                            <p:childTnLst>
                              <p:par>
                                <p:cTn id="64" presetID="10" presetClass="entr" presetSubtype="0" fill="hold" grpId="0" nodeType="clickEffect">
                                  <p:stCondLst>
                                    <p:cond delay="0"/>
                                  </p:stCondLst>
                                  <p:childTnLst>
                                    <p:set>
                                      <p:cBhvr>
                                        <p:cTn id="65" dur="1" fill="hold">
                                          <p:stCondLst>
                                            <p:cond delay="0"/>
                                          </p:stCondLst>
                                        </p:cTn>
                                        <p:tgtEl>
                                          <p:spTgt spid="24"/>
                                        </p:tgtEl>
                                        <p:attrNameLst>
                                          <p:attrName>style.visibility</p:attrName>
                                        </p:attrNameLst>
                                      </p:cBhvr>
                                      <p:to>
                                        <p:strVal val="visible"/>
                                      </p:to>
                                    </p:set>
                                    <p:animEffect transition="in" filter="fade">
                                      <p:cBhvr>
                                        <p:cTn id="66" dur="500"/>
                                        <p:tgtEl>
                                          <p:spTgt spid="24"/>
                                        </p:tgtEl>
                                      </p:cBhvr>
                                    </p:animEffect>
                                  </p:childTnLst>
                                </p:cTn>
                              </p:par>
                              <p:par>
                                <p:cTn id="67" presetID="10" presetClass="entr" presetSubtype="0" fill="hold" grpId="0" nodeType="withEffect">
                                  <p:stCondLst>
                                    <p:cond delay="0"/>
                                  </p:stCondLst>
                                  <p:childTnLst>
                                    <p:set>
                                      <p:cBhvr>
                                        <p:cTn id="68" dur="1" fill="hold">
                                          <p:stCondLst>
                                            <p:cond delay="0"/>
                                          </p:stCondLst>
                                        </p:cTn>
                                        <p:tgtEl>
                                          <p:spTgt spid="27"/>
                                        </p:tgtEl>
                                        <p:attrNameLst>
                                          <p:attrName>style.visibility</p:attrName>
                                        </p:attrNameLst>
                                      </p:cBhvr>
                                      <p:to>
                                        <p:strVal val="visible"/>
                                      </p:to>
                                    </p:set>
                                    <p:animEffect transition="in" filter="fade">
                                      <p:cBhvr>
                                        <p:cTn id="69" dur="500"/>
                                        <p:tgtEl>
                                          <p:spTgt spid="27"/>
                                        </p:tgtEl>
                                      </p:cBhvr>
                                    </p:animEffect>
                                  </p:childTnLst>
                                </p:cTn>
                              </p:par>
                            </p:childTnLst>
                          </p:cTn>
                        </p:par>
                        <p:par>
                          <p:cTn id="70" fill="hold">
                            <p:stCondLst>
                              <p:cond delay="500"/>
                            </p:stCondLst>
                            <p:childTnLst>
                              <p:par>
                                <p:cTn id="71" presetID="10" presetClass="entr" presetSubtype="0" fill="hold" nodeType="afterEffect">
                                  <p:stCondLst>
                                    <p:cond delay="0"/>
                                  </p:stCondLst>
                                  <p:childTnLst>
                                    <p:set>
                                      <p:cBhvr>
                                        <p:cTn id="72" dur="1" fill="hold">
                                          <p:stCondLst>
                                            <p:cond delay="0"/>
                                          </p:stCondLst>
                                        </p:cTn>
                                        <p:tgtEl>
                                          <p:spTgt spid="4">
                                            <p:txEl>
                                              <p:pRg st="4" end="4"/>
                                            </p:txEl>
                                          </p:spTgt>
                                        </p:tgtEl>
                                        <p:attrNameLst>
                                          <p:attrName>style.visibility</p:attrName>
                                        </p:attrNameLst>
                                      </p:cBhvr>
                                      <p:to>
                                        <p:strVal val="visible"/>
                                      </p:to>
                                    </p:set>
                                    <p:animEffect transition="in" filter="fade">
                                      <p:cBhvr>
                                        <p:cTn id="73" dur="500"/>
                                        <p:tgtEl>
                                          <p:spTgt spid="4">
                                            <p:txEl>
                                              <p:pRg st="4" end="4"/>
                                            </p:txEl>
                                          </p:spTgt>
                                        </p:tgtEl>
                                      </p:cBhvr>
                                    </p:animEffect>
                                  </p:childTnLst>
                                </p:cTn>
                              </p:par>
                            </p:childTnLst>
                          </p:cTn>
                        </p:par>
                      </p:childTnLst>
                    </p:cTn>
                  </p:par>
                  <p:par>
                    <p:cTn id="74" fill="hold">
                      <p:stCondLst>
                        <p:cond delay="indefinite"/>
                      </p:stCondLst>
                      <p:childTnLst>
                        <p:par>
                          <p:cTn id="75" fill="hold">
                            <p:stCondLst>
                              <p:cond delay="0"/>
                            </p:stCondLst>
                            <p:childTnLst>
                              <p:par>
                                <p:cTn id="76" presetID="22" presetClass="entr" presetSubtype="1" fill="hold" grpId="0" nodeType="clickEffect">
                                  <p:stCondLst>
                                    <p:cond delay="0"/>
                                  </p:stCondLst>
                                  <p:childTnLst>
                                    <p:set>
                                      <p:cBhvr>
                                        <p:cTn id="77" dur="1" fill="hold">
                                          <p:stCondLst>
                                            <p:cond delay="0"/>
                                          </p:stCondLst>
                                        </p:cTn>
                                        <p:tgtEl>
                                          <p:spTgt spid="9"/>
                                        </p:tgtEl>
                                        <p:attrNameLst>
                                          <p:attrName>style.visibility</p:attrName>
                                        </p:attrNameLst>
                                      </p:cBhvr>
                                      <p:to>
                                        <p:strVal val="visible"/>
                                      </p:to>
                                    </p:set>
                                    <p:animEffect transition="in" filter="wipe(up)">
                                      <p:cBhvr>
                                        <p:cTn id="78" dur="500"/>
                                        <p:tgtEl>
                                          <p:spTgt spid="9"/>
                                        </p:tgtEl>
                                      </p:cBhvr>
                                    </p:animEffect>
                                  </p:childTnLst>
                                </p:cTn>
                              </p:par>
                            </p:childTnLst>
                          </p:cTn>
                        </p:par>
                        <p:par>
                          <p:cTn id="79" fill="hold">
                            <p:stCondLst>
                              <p:cond delay="500"/>
                            </p:stCondLst>
                            <p:childTnLst>
                              <p:par>
                                <p:cTn id="80" presetID="10" presetClass="entr" presetSubtype="0" fill="hold" grpId="0" nodeType="afterEffect">
                                  <p:stCondLst>
                                    <p:cond delay="0"/>
                                  </p:stCondLst>
                                  <p:childTnLst>
                                    <p:set>
                                      <p:cBhvr>
                                        <p:cTn id="81" dur="1" fill="hold">
                                          <p:stCondLst>
                                            <p:cond delay="0"/>
                                          </p:stCondLst>
                                        </p:cTn>
                                        <p:tgtEl>
                                          <p:spTgt spid="33"/>
                                        </p:tgtEl>
                                        <p:attrNameLst>
                                          <p:attrName>style.visibility</p:attrName>
                                        </p:attrNameLst>
                                      </p:cBhvr>
                                      <p:to>
                                        <p:strVal val="visible"/>
                                      </p:to>
                                    </p:set>
                                    <p:animEffect transition="in" filter="fade">
                                      <p:cBhvr>
                                        <p:cTn id="82" dur="500"/>
                                        <p:tgtEl>
                                          <p:spTgt spid="33"/>
                                        </p:tgtEl>
                                      </p:cBhvr>
                                    </p:animEffect>
                                  </p:childTnLst>
                                </p:cTn>
                              </p:par>
                            </p:childTnLst>
                          </p:cTn>
                        </p:par>
                        <p:par>
                          <p:cTn id="83" fill="hold">
                            <p:stCondLst>
                              <p:cond delay="1000"/>
                            </p:stCondLst>
                            <p:childTnLst>
                              <p:par>
                                <p:cTn id="84" presetID="10" presetClass="entr" presetSubtype="0" fill="hold" nodeType="afterEffect">
                                  <p:stCondLst>
                                    <p:cond delay="0"/>
                                  </p:stCondLst>
                                  <p:childTnLst>
                                    <p:set>
                                      <p:cBhvr>
                                        <p:cTn id="85" dur="1" fill="hold">
                                          <p:stCondLst>
                                            <p:cond delay="0"/>
                                          </p:stCondLst>
                                        </p:cTn>
                                        <p:tgtEl>
                                          <p:spTgt spid="4">
                                            <p:txEl>
                                              <p:pRg st="5" end="5"/>
                                            </p:txEl>
                                          </p:spTgt>
                                        </p:tgtEl>
                                        <p:attrNameLst>
                                          <p:attrName>style.visibility</p:attrName>
                                        </p:attrNameLst>
                                      </p:cBhvr>
                                      <p:to>
                                        <p:strVal val="visible"/>
                                      </p:to>
                                    </p:set>
                                    <p:animEffect transition="in" filter="fade">
                                      <p:cBhvr>
                                        <p:cTn id="86" dur="500"/>
                                        <p:tgtEl>
                                          <p:spTgt spid="4">
                                            <p:txEl>
                                              <p:pRg st="5" end="5"/>
                                            </p:txEl>
                                          </p:spTgt>
                                        </p:tgtEl>
                                      </p:cBhvr>
                                    </p:animEffect>
                                  </p:childTnLst>
                                </p:cTn>
                              </p:par>
                            </p:childTnLst>
                          </p:cTn>
                        </p:par>
                      </p:childTnLst>
                    </p:cTn>
                  </p:par>
                  <p:par>
                    <p:cTn id="87" fill="hold">
                      <p:stCondLst>
                        <p:cond delay="indefinite"/>
                      </p:stCondLst>
                      <p:childTnLst>
                        <p:par>
                          <p:cTn id="88" fill="hold">
                            <p:stCondLst>
                              <p:cond delay="0"/>
                            </p:stCondLst>
                            <p:childTnLst>
                              <p:par>
                                <p:cTn id="89" presetID="10" presetClass="entr" presetSubtype="0" fill="hold" grpId="0" nodeType="clickEffect">
                                  <p:stCondLst>
                                    <p:cond delay="0"/>
                                  </p:stCondLst>
                                  <p:childTnLst>
                                    <p:set>
                                      <p:cBhvr>
                                        <p:cTn id="90" dur="1" fill="hold">
                                          <p:stCondLst>
                                            <p:cond delay="0"/>
                                          </p:stCondLst>
                                        </p:cTn>
                                        <p:tgtEl>
                                          <p:spTgt spid="47"/>
                                        </p:tgtEl>
                                        <p:attrNameLst>
                                          <p:attrName>style.visibility</p:attrName>
                                        </p:attrNameLst>
                                      </p:cBhvr>
                                      <p:to>
                                        <p:strVal val="visible"/>
                                      </p:to>
                                    </p:set>
                                    <p:animEffect transition="in" filter="fade">
                                      <p:cBhvr>
                                        <p:cTn id="91" dur="500"/>
                                        <p:tgtEl>
                                          <p:spTgt spid="47"/>
                                        </p:tgtEl>
                                      </p:cBhvr>
                                    </p:animEffect>
                                  </p:childTnLst>
                                </p:cTn>
                              </p:par>
                            </p:childTnLst>
                          </p:cTn>
                        </p:par>
                        <p:par>
                          <p:cTn id="92" fill="hold">
                            <p:stCondLst>
                              <p:cond delay="500"/>
                            </p:stCondLst>
                            <p:childTnLst>
                              <p:par>
                                <p:cTn id="93" presetID="10" presetClass="entr" presetSubtype="0" fill="hold" grpId="0" nodeType="afterEffect">
                                  <p:stCondLst>
                                    <p:cond delay="0"/>
                                  </p:stCondLst>
                                  <p:childTnLst>
                                    <p:set>
                                      <p:cBhvr>
                                        <p:cTn id="94" dur="1" fill="hold">
                                          <p:stCondLst>
                                            <p:cond delay="0"/>
                                          </p:stCondLst>
                                        </p:cTn>
                                        <p:tgtEl>
                                          <p:spTgt spid="29"/>
                                        </p:tgtEl>
                                        <p:attrNameLst>
                                          <p:attrName>style.visibility</p:attrName>
                                        </p:attrNameLst>
                                      </p:cBhvr>
                                      <p:to>
                                        <p:strVal val="visible"/>
                                      </p:to>
                                    </p:set>
                                    <p:animEffect transition="in" filter="fade">
                                      <p:cBhvr>
                                        <p:cTn id="95" dur="500"/>
                                        <p:tgtEl>
                                          <p:spTgt spid="29"/>
                                        </p:tgtEl>
                                      </p:cBhvr>
                                    </p:animEffect>
                                  </p:childTnLst>
                                </p:cTn>
                              </p:par>
                            </p:childTnLst>
                          </p:cTn>
                        </p:par>
                        <p:par>
                          <p:cTn id="96" fill="hold">
                            <p:stCondLst>
                              <p:cond delay="1000"/>
                            </p:stCondLst>
                            <p:childTnLst>
                              <p:par>
                                <p:cTn id="97" presetID="10" presetClass="entr" presetSubtype="0" fill="hold" nodeType="afterEffect">
                                  <p:stCondLst>
                                    <p:cond delay="0"/>
                                  </p:stCondLst>
                                  <p:childTnLst>
                                    <p:set>
                                      <p:cBhvr>
                                        <p:cTn id="98" dur="1" fill="hold">
                                          <p:stCondLst>
                                            <p:cond delay="0"/>
                                          </p:stCondLst>
                                        </p:cTn>
                                        <p:tgtEl>
                                          <p:spTgt spid="4">
                                            <p:txEl>
                                              <p:pRg st="6" end="6"/>
                                            </p:txEl>
                                          </p:spTgt>
                                        </p:tgtEl>
                                        <p:attrNameLst>
                                          <p:attrName>style.visibility</p:attrName>
                                        </p:attrNameLst>
                                      </p:cBhvr>
                                      <p:to>
                                        <p:strVal val="visible"/>
                                      </p:to>
                                    </p:set>
                                    <p:animEffect transition="in" filter="fade">
                                      <p:cBhvr>
                                        <p:cTn id="99" dur="500"/>
                                        <p:tgtEl>
                                          <p:spTgt spid="4">
                                            <p:txEl>
                                              <p:pRg st="6" end="6"/>
                                            </p:txEl>
                                          </p:spTgt>
                                        </p:tgtEl>
                                      </p:cBhvr>
                                    </p:animEffect>
                                  </p:childTnLst>
                                </p:cTn>
                              </p:par>
                            </p:childTnLst>
                          </p:cTn>
                        </p:par>
                      </p:childTnLst>
                    </p:cTn>
                  </p:par>
                  <p:par>
                    <p:cTn id="100" fill="hold">
                      <p:stCondLst>
                        <p:cond delay="indefinite"/>
                      </p:stCondLst>
                      <p:childTnLst>
                        <p:par>
                          <p:cTn id="101" fill="hold">
                            <p:stCondLst>
                              <p:cond delay="0"/>
                            </p:stCondLst>
                            <p:childTnLst>
                              <p:par>
                                <p:cTn id="102" presetID="22" presetClass="entr" presetSubtype="1" fill="hold" nodeType="clickEffect">
                                  <p:stCondLst>
                                    <p:cond delay="0"/>
                                  </p:stCondLst>
                                  <p:childTnLst>
                                    <p:set>
                                      <p:cBhvr>
                                        <p:cTn id="103" dur="1" fill="hold">
                                          <p:stCondLst>
                                            <p:cond delay="0"/>
                                          </p:stCondLst>
                                        </p:cTn>
                                        <p:tgtEl>
                                          <p:spTgt spid="65"/>
                                        </p:tgtEl>
                                        <p:attrNameLst>
                                          <p:attrName>style.visibility</p:attrName>
                                        </p:attrNameLst>
                                      </p:cBhvr>
                                      <p:to>
                                        <p:strVal val="visible"/>
                                      </p:to>
                                    </p:set>
                                    <p:animEffect transition="in" filter="wipe(up)">
                                      <p:cBhvr>
                                        <p:cTn id="104" dur="500"/>
                                        <p:tgtEl>
                                          <p:spTgt spid="65"/>
                                        </p:tgtEl>
                                      </p:cBhvr>
                                    </p:animEffect>
                                  </p:childTnLst>
                                </p:cTn>
                              </p:par>
                            </p:childTnLst>
                          </p:cTn>
                        </p:par>
                        <p:par>
                          <p:cTn id="105" fill="hold">
                            <p:stCondLst>
                              <p:cond delay="500"/>
                            </p:stCondLst>
                            <p:childTnLst>
                              <p:par>
                                <p:cTn id="106" presetID="10" presetClass="entr" presetSubtype="0" fill="hold" grpId="0" nodeType="afterEffect">
                                  <p:stCondLst>
                                    <p:cond delay="0"/>
                                  </p:stCondLst>
                                  <p:childTnLst>
                                    <p:set>
                                      <p:cBhvr>
                                        <p:cTn id="107" dur="1" fill="hold">
                                          <p:stCondLst>
                                            <p:cond delay="0"/>
                                          </p:stCondLst>
                                        </p:cTn>
                                        <p:tgtEl>
                                          <p:spTgt spid="49"/>
                                        </p:tgtEl>
                                        <p:attrNameLst>
                                          <p:attrName>style.visibility</p:attrName>
                                        </p:attrNameLst>
                                      </p:cBhvr>
                                      <p:to>
                                        <p:strVal val="visible"/>
                                      </p:to>
                                    </p:set>
                                    <p:animEffect transition="in" filter="fade">
                                      <p:cBhvr>
                                        <p:cTn id="108" dur="500"/>
                                        <p:tgtEl>
                                          <p:spTgt spid="49"/>
                                        </p:tgtEl>
                                      </p:cBhvr>
                                    </p:animEffect>
                                  </p:childTnLst>
                                </p:cTn>
                              </p:par>
                            </p:childTnLst>
                          </p:cTn>
                        </p:par>
                        <p:par>
                          <p:cTn id="109" fill="hold">
                            <p:stCondLst>
                              <p:cond delay="1000"/>
                            </p:stCondLst>
                            <p:childTnLst>
                              <p:par>
                                <p:cTn id="110" presetID="10" presetClass="entr" presetSubtype="0" fill="hold" grpId="0" nodeType="afterEffect">
                                  <p:stCondLst>
                                    <p:cond delay="0"/>
                                  </p:stCondLst>
                                  <p:childTnLst>
                                    <p:set>
                                      <p:cBhvr>
                                        <p:cTn id="111" dur="1" fill="hold">
                                          <p:stCondLst>
                                            <p:cond delay="0"/>
                                          </p:stCondLst>
                                        </p:cTn>
                                        <p:tgtEl>
                                          <p:spTgt spid="31"/>
                                        </p:tgtEl>
                                        <p:attrNameLst>
                                          <p:attrName>style.visibility</p:attrName>
                                        </p:attrNameLst>
                                      </p:cBhvr>
                                      <p:to>
                                        <p:strVal val="visible"/>
                                      </p:to>
                                    </p:set>
                                    <p:animEffect transition="in" filter="fade">
                                      <p:cBhvr>
                                        <p:cTn id="112" dur="500"/>
                                        <p:tgtEl>
                                          <p:spTgt spid="31"/>
                                        </p:tgtEl>
                                      </p:cBhvr>
                                    </p:animEffect>
                                  </p:childTnLst>
                                </p:cTn>
                              </p:par>
                            </p:childTnLst>
                          </p:cTn>
                        </p:par>
                        <p:par>
                          <p:cTn id="113" fill="hold">
                            <p:stCondLst>
                              <p:cond delay="1500"/>
                            </p:stCondLst>
                            <p:childTnLst>
                              <p:par>
                                <p:cTn id="114" presetID="10" presetClass="entr" presetSubtype="0" fill="hold" nodeType="afterEffect">
                                  <p:stCondLst>
                                    <p:cond delay="0"/>
                                  </p:stCondLst>
                                  <p:childTnLst>
                                    <p:set>
                                      <p:cBhvr>
                                        <p:cTn id="115" dur="1" fill="hold">
                                          <p:stCondLst>
                                            <p:cond delay="0"/>
                                          </p:stCondLst>
                                        </p:cTn>
                                        <p:tgtEl>
                                          <p:spTgt spid="4">
                                            <p:txEl>
                                              <p:pRg st="7" end="7"/>
                                            </p:txEl>
                                          </p:spTgt>
                                        </p:tgtEl>
                                        <p:attrNameLst>
                                          <p:attrName>style.visibility</p:attrName>
                                        </p:attrNameLst>
                                      </p:cBhvr>
                                      <p:to>
                                        <p:strVal val="visible"/>
                                      </p:to>
                                    </p:set>
                                    <p:animEffect transition="in" filter="fade">
                                      <p:cBhvr>
                                        <p:cTn id="116" dur="500"/>
                                        <p:tgtEl>
                                          <p:spTgt spid="4">
                                            <p:txEl>
                                              <p:pRg st="7" end="7"/>
                                            </p:txEl>
                                          </p:spTgt>
                                        </p:tgtEl>
                                      </p:cBhvr>
                                    </p:animEffect>
                                  </p:childTnLst>
                                </p:cTn>
                              </p:par>
                            </p:childTnLst>
                          </p:cTn>
                        </p:par>
                      </p:childTnLst>
                    </p:cTn>
                  </p:par>
                  <p:par>
                    <p:cTn id="117" fill="hold">
                      <p:stCondLst>
                        <p:cond delay="indefinite"/>
                      </p:stCondLst>
                      <p:childTnLst>
                        <p:par>
                          <p:cTn id="118" fill="hold">
                            <p:stCondLst>
                              <p:cond delay="0"/>
                            </p:stCondLst>
                            <p:childTnLst>
                              <p:par>
                                <p:cTn id="119" presetID="22" presetClass="entr" presetSubtype="4" fill="hold" nodeType="clickEffect">
                                  <p:stCondLst>
                                    <p:cond delay="0"/>
                                  </p:stCondLst>
                                  <p:childTnLst>
                                    <p:set>
                                      <p:cBhvr>
                                        <p:cTn id="120" dur="1" fill="hold">
                                          <p:stCondLst>
                                            <p:cond delay="0"/>
                                          </p:stCondLst>
                                        </p:cTn>
                                        <p:tgtEl>
                                          <p:spTgt spid="18"/>
                                        </p:tgtEl>
                                        <p:attrNameLst>
                                          <p:attrName>style.visibility</p:attrName>
                                        </p:attrNameLst>
                                      </p:cBhvr>
                                      <p:to>
                                        <p:strVal val="visible"/>
                                      </p:to>
                                    </p:set>
                                    <p:animEffect transition="in" filter="wipe(down)">
                                      <p:cBhvr>
                                        <p:cTn id="121" dur="500"/>
                                        <p:tgtEl>
                                          <p:spTgt spid="18"/>
                                        </p:tgtEl>
                                      </p:cBhvr>
                                    </p:animEffect>
                                  </p:childTnLst>
                                </p:cTn>
                              </p:par>
                            </p:childTnLst>
                          </p:cTn>
                        </p:par>
                        <p:par>
                          <p:cTn id="122" fill="hold">
                            <p:stCondLst>
                              <p:cond delay="500"/>
                            </p:stCondLst>
                            <p:childTnLst>
                              <p:par>
                                <p:cTn id="123" presetID="10" presetClass="entr" presetSubtype="0" fill="hold" grpId="0" nodeType="afterEffect">
                                  <p:stCondLst>
                                    <p:cond delay="0"/>
                                  </p:stCondLst>
                                  <p:childTnLst>
                                    <p:set>
                                      <p:cBhvr>
                                        <p:cTn id="124" dur="1" fill="hold">
                                          <p:stCondLst>
                                            <p:cond delay="0"/>
                                          </p:stCondLst>
                                        </p:cTn>
                                        <p:tgtEl>
                                          <p:spTgt spid="26"/>
                                        </p:tgtEl>
                                        <p:attrNameLst>
                                          <p:attrName>style.visibility</p:attrName>
                                        </p:attrNameLst>
                                      </p:cBhvr>
                                      <p:to>
                                        <p:strVal val="visible"/>
                                      </p:to>
                                    </p:set>
                                    <p:animEffect transition="in" filter="fade">
                                      <p:cBhvr>
                                        <p:cTn id="125" dur="500"/>
                                        <p:tgtEl>
                                          <p:spTgt spid="26"/>
                                        </p:tgtEl>
                                      </p:cBhvr>
                                    </p:animEffect>
                                  </p:childTnLst>
                                </p:cTn>
                              </p:par>
                            </p:childTnLst>
                          </p:cTn>
                        </p:par>
                        <p:par>
                          <p:cTn id="126" fill="hold">
                            <p:stCondLst>
                              <p:cond delay="1000"/>
                            </p:stCondLst>
                            <p:childTnLst>
                              <p:par>
                                <p:cTn id="127" presetID="10" presetClass="entr" presetSubtype="0" fill="hold" grpId="0" nodeType="afterEffect">
                                  <p:stCondLst>
                                    <p:cond delay="0"/>
                                  </p:stCondLst>
                                  <p:childTnLst>
                                    <p:set>
                                      <p:cBhvr>
                                        <p:cTn id="128" dur="1" fill="hold">
                                          <p:stCondLst>
                                            <p:cond delay="0"/>
                                          </p:stCondLst>
                                        </p:cTn>
                                        <p:tgtEl>
                                          <p:spTgt spid="28"/>
                                        </p:tgtEl>
                                        <p:attrNameLst>
                                          <p:attrName>style.visibility</p:attrName>
                                        </p:attrNameLst>
                                      </p:cBhvr>
                                      <p:to>
                                        <p:strVal val="visible"/>
                                      </p:to>
                                    </p:set>
                                    <p:animEffect transition="in" filter="fade">
                                      <p:cBhvr>
                                        <p:cTn id="129"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p:bldP spid="41" grpId="0"/>
      <p:bldP spid="42" grpId="0"/>
      <p:bldP spid="9" grpId="0" animBg="1"/>
      <p:bldP spid="43" grpId="0" animBg="1"/>
      <p:bldP spid="47" grpId="0" animBg="1"/>
      <p:bldP spid="49" grpId="0" animBg="1"/>
      <p:bldP spid="24" grpId="0" animBg="1"/>
      <p:bldP spid="26" grpId="0" animBg="1"/>
      <p:bldP spid="27" grpId="0"/>
      <p:bldP spid="28" grpId="0"/>
      <p:bldP spid="29" grpId="0"/>
      <p:bldP spid="30" grpId="0"/>
      <p:bldP spid="31" grpId="0"/>
      <p:bldP spid="33" grpId="0"/>
      <p:bldP spid="53" grpId="0" animBg="1"/>
      <p:bldP spid="5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t>Otočení jednoho bodu roviny</a:t>
            </a:r>
            <a:endParaRPr lang="cs-CZ" dirty="0"/>
          </a:p>
        </p:txBody>
      </p:sp>
      <p:sp>
        <p:nvSpPr>
          <p:cNvPr id="3" name="Zástupný symbol pro obsah 2"/>
          <p:cNvSpPr>
            <a:spLocks noGrp="1"/>
          </p:cNvSpPr>
          <p:nvPr>
            <p:ph sz="half" idx="1"/>
          </p:nvPr>
        </p:nvSpPr>
        <p:spPr>
          <a:xfrm>
            <a:off x="399764" y="1556792"/>
            <a:ext cx="5036332" cy="4569371"/>
          </a:xfrm>
        </p:spPr>
        <p:txBody>
          <a:bodyPr>
            <a:normAutofit/>
          </a:bodyPr>
          <a:lstStyle/>
          <a:p>
            <a:pPr marL="0" indent="0">
              <a:buNone/>
            </a:pPr>
            <a:r>
              <a:rPr lang="cs-CZ" sz="2400" dirty="0" smtClean="0"/>
              <a:t>Rovina </a:t>
            </a:r>
            <a:r>
              <a:rPr lang="cs-CZ" sz="2400" i="1" dirty="0" smtClean="0">
                <a:sym typeface="Symbol"/>
              </a:rPr>
              <a:t></a:t>
            </a:r>
            <a:r>
              <a:rPr lang="cs-CZ" sz="2400" dirty="0" smtClean="0">
                <a:sym typeface="Symbol"/>
              </a:rPr>
              <a:t> je dána stopou </a:t>
            </a:r>
            <a:r>
              <a:rPr lang="cs-CZ" sz="2400" i="1" dirty="0" smtClean="0">
                <a:sym typeface="Symbol"/>
              </a:rPr>
              <a:t>p</a:t>
            </a:r>
            <a:r>
              <a:rPr lang="cs-CZ" sz="2400" dirty="0" smtClean="0">
                <a:sym typeface="Symbol"/>
              </a:rPr>
              <a:t> a bodem </a:t>
            </a:r>
            <a:r>
              <a:rPr lang="cs-CZ" sz="2400" i="1" dirty="0" smtClean="0">
                <a:sym typeface="Symbol"/>
              </a:rPr>
              <a:t>A</a:t>
            </a:r>
            <a:r>
              <a:rPr lang="cs-CZ" sz="2400" dirty="0" smtClean="0">
                <a:sym typeface="Symbol"/>
              </a:rPr>
              <a:t>.</a:t>
            </a:r>
            <a:endParaRPr lang="cs-CZ" sz="2400" dirty="0"/>
          </a:p>
        </p:txBody>
      </p:sp>
      <p:sp>
        <p:nvSpPr>
          <p:cNvPr id="5" name="Zástupný symbol pro obsah 4"/>
          <p:cNvSpPr>
            <a:spLocks noGrp="1"/>
          </p:cNvSpPr>
          <p:nvPr>
            <p:ph sz="half" idx="2"/>
          </p:nvPr>
        </p:nvSpPr>
        <p:spPr>
          <a:xfrm>
            <a:off x="4644008" y="2367653"/>
            <a:ext cx="4172272" cy="4092049"/>
          </a:xfrm>
        </p:spPr>
        <p:txBody>
          <a:bodyPr>
            <a:normAutofit/>
          </a:bodyPr>
          <a:lstStyle/>
          <a:p>
            <a:r>
              <a:rPr lang="cs-CZ" sz="2400" i="1" dirty="0">
                <a:sym typeface="Symbol"/>
              </a:rPr>
              <a:t>s</a:t>
            </a:r>
            <a:r>
              <a:rPr lang="cs-CZ" sz="2400" i="1" baseline="30000" dirty="0">
                <a:sym typeface="Symbol"/>
              </a:rPr>
              <a:t></a:t>
            </a:r>
            <a:r>
              <a:rPr lang="cs-CZ" sz="2400" dirty="0">
                <a:sym typeface="Symbol"/>
              </a:rPr>
              <a:t> … spádová přímka roviny </a:t>
            </a:r>
            <a:r>
              <a:rPr lang="cs-CZ" sz="2400" i="1" dirty="0">
                <a:sym typeface="Symbol"/>
              </a:rPr>
              <a:t> </a:t>
            </a:r>
          </a:p>
          <a:p>
            <a:r>
              <a:rPr lang="cs-CZ" sz="2400" i="1" dirty="0">
                <a:sym typeface="Symbol"/>
              </a:rPr>
              <a:t>P</a:t>
            </a:r>
            <a:r>
              <a:rPr lang="cs-CZ" sz="2400" dirty="0">
                <a:sym typeface="Symbol"/>
              </a:rPr>
              <a:t> … střed otáčení bodu </a:t>
            </a:r>
            <a:r>
              <a:rPr lang="cs-CZ" sz="2400" i="1" dirty="0">
                <a:sym typeface="Symbol"/>
              </a:rPr>
              <a:t>A</a:t>
            </a:r>
          </a:p>
          <a:p>
            <a:r>
              <a:rPr lang="cs-CZ" sz="2400" dirty="0">
                <a:sym typeface="Symbol"/>
              </a:rPr>
              <a:t>(</a:t>
            </a:r>
            <a:r>
              <a:rPr lang="cs-CZ" sz="2400" i="1" dirty="0">
                <a:sym typeface="Symbol"/>
              </a:rPr>
              <a:t>A</a:t>
            </a:r>
            <a:r>
              <a:rPr lang="cs-CZ" sz="2400" dirty="0">
                <a:sym typeface="Symbol"/>
              </a:rPr>
              <a:t>) … sklopený obraz bodu </a:t>
            </a:r>
            <a:r>
              <a:rPr lang="cs-CZ" sz="2400" i="1" dirty="0">
                <a:sym typeface="Symbol"/>
              </a:rPr>
              <a:t>A</a:t>
            </a:r>
          </a:p>
          <a:p>
            <a:r>
              <a:rPr lang="cs-CZ" sz="2400" i="1" dirty="0">
                <a:sym typeface="Symbol"/>
              </a:rPr>
              <a:t>r</a:t>
            </a:r>
            <a:r>
              <a:rPr lang="cs-CZ" sz="2400" dirty="0">
                <a:sym typeface="Symbol"/>
              </a:rPr>
              <a:t> … poloměr otáčení bodu </a:t>
            </a:r>
            <a:r>
              <a:rPr lang="cs-CZ" sz="2400" i="1" dirty="0">
                <a:sym typeface="Symbol"/>
              </a:rPr>
              <a:t>A</a:t>
            </a:r>
          </a:p>
          <a:p>
            <a:r>
              <a:rPr lang="cs-CZ" sz="2400" i="1" dirty="0">
                <a:sym typeface="Symbol"/>
              </a:rPr>
              <a:t>k</a:t>
            </a:r>
            <a:r>
              <a:rPr lang="cs-CZ" sz="2400" dirty="0">
                <a:sym typeface="Symbol"/>
              </a:rPr>
              <a:t> … kružnice otáčení bodu </a:t>
            </a:r>
            <a:r>
              <a:rPr lang="cs-CZ" sz="2400" i="1" dirty="0">
                <a:sym typeface="Symbol"/>
              </a:rPr>
              <a:t>A</a:t>
            </a:r>
          </a:p>
          <a:p>
            <a:r>
              <a:rPr lang="cs-CZ" sz="2400" i="1" dirty="0" smtClean="0">
                <a:sym typeface="Symbol"/>
              </a:rPr>
              <a:t>A</a:t>
            </a:r>
            <a:r>
              <a:rPr lang="cs-CZ" sz="2400" i="1" baseline="-25000" dirty="0" smtClean="0">
                <a:sym typeface="Symbol"/>
              </a:rPr>
              <a:t>O</a:t>
            </a:r>
            <a:r>
              <a:rPr lang="cs-CZ" sz="2400" dirty="0" smtClean="0">
                <a:sym typeface="Symbol"/>
              </a:rPr>
              <a:t>, </a:t>
            </a:r>
            <a:r>
              <a:rPr lang="cs-CZ" sz="2400" i="1" dirty="0" smtClean="0">
                <a:sym typeface="Symbol"/>
              </a:rPr>
              <a:t>A‘</a:t>
            </a:r>
            <a:r>
              <a:rPr lang="cs-CZ" sz="2400" i="1" baseline="-25000" dirty="0" smtClean="0">
                <a:sym typeface="Symbol"/>
              </a:rPr>
              <a:t>O</a:t>
            </a:r>
            <a:r>
              <a:rPr lang="cs-CZ" sz="2400" dirty="0" smtClean="0">
                <a:sym typeface="Symbol"/>
              </a:rPr>
              <a:t> … </a:t>
            </a:r>
            <a:r>
              <a:rPr lang="cs-CZ" sz="2400" dirty="0">
                <a:sym typeface="Symbol"/>
              </a:rPr>
              <a:t>bod </a:t>
            </a:r>
            <a:r>
              <a:rPr lang="cs-CZ" sz="2400" i="1" dirty="0">
                <a:sym typeface="Symbol"/>
              </a:rPr>
              <a:t>A </a:t>
            </a:r>
            <a:r>
              <a:rPr lang="cs-CZ" sz="2400" dirty="0">
                <a:sym typeface="Symbol"/>
              </a:rPr>
              <a:t>v </a:t>
            </a:r>
            <a:r>
              <a:rPr lang="cs-CZ" sz="2400" dirty="0" smtClean="0">
                <a:sym typeface="Symbol"/>
              </a:rPr>
              <a:t>otočení</a:t>
            </a:r>
            <a:endParaRPr lang="cs-CZ" sz="2400" i="1" dirty="0">
              <a:sym typeface="Symbol"/>
            </a:endParaRPr>
          </a:p>
        </p:txBody>
      </p:sp>
      <p:cxnSp>
        <p:nvCxnSpPr>
          <p:cNvPr id="7" name="Přímá spojnice 6"/>
          <p:cNvCxnSpPr/>
          <p:nvPr/>
        </p:nvCxnSpPr>
        <p:spPr>
          <a:xfrm flipH="1">
            <a:off x="714109" y="2898443"/>
            <a:ext cx="2808312" cy="208823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Ovál 7"/>
          <p:cNvSpPr/>
          <p:nvPr/>
        </p:nvSpPr>
        <p:spPr>
          <a:xfrm>
            <a:off x="1650213" y="3214424"/>
            <a:ext cx="72008" cy="72008"/>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cxnSp>
        <p:nvCxnSpPr>
          <p:cNvPr id="10" name="Přímá spojnice 9"/>
          <p:cNvCxnSpPr/>
          <p:nvPr/>
        </p:nvCxnSpPr>
        <p:spPr>
          <a:xfrm>
            <a:off x="1309976" y="2764700"/>
            <a:ext cx="2232248" cy="288032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2" name="Přímá spojnice 11"/>
          <p:cNvCxnSpPr/>
          <p:nvPr/>
        </p:nvCxnSpPr>
        <p:spPr>
          <a:xfrm flipV="1">
            <a:off x="1704618" y="2698693"/>
            <a:ext cx="756084" cy="532005"/>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13" name="Ovál 12"/>
          <p:cNvSpPr/>
          <p:nvPr/>
        </p:nvSpPr>
        <p:spPr>
          <a:xfrm>
            <a:off x="2424698" y="2662689"/>
            <a:ext cx="72008" cy="72008"/>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cxnSp>
        <p:nvCxnSpPr>
          <p:cNvPr id="15" name="Přímá spojnice 14"/>
          <p:cNvCxnSpPr>
            <a:stCxn id="13" idx="4"/>
          </p:cNvCxnSpPr>
          <p:nvPr/>
        </p:nvCxnSpPr>
        <p:spPr>
          <a:xfrm flipH="1">
            <a:off x="2195054" y="2734697"/>
            <a:ext cx="265648" cy="1138695"/>
          </a:xfrm>
          <a:prstGeom prst="line">
            <a:avLst/>
          </a:prstGeom>
          <a:ln w="12700">
            <a:solidFill>
              <a:schemeClr val="tx1"/>
            </a:solidFill>
            <a:prstDash val="lgDashDot"/>
          </a:ln>
        </p:spPr>
        <p:style>
          <a:lnRef idx="1">
            <a:schemeClr val="accent1"/>
          </a:lnRef>
          <a:fillRef idx="0">
            <a:schemeClr val="accent1"/>
          </a:fillRef>
          <a:effectRef idx="0">
            <a:schemeClr val="accent1"/>
          </a:effectRef>
          <a:fontRef idx="minor">
            <a:schemeClr val="tx1"/>
          </a:fontRef>
        </p:style>
      </p:cxnSp>
      <p:sp>
        <p:nvSpPr>
          <p:cNvPr id="18" name="Oblouk 17"/>
          <p:cNvSpPr/>
          <p:nvPr/>
        </p:nvSpPr>
        <p:spPr>
          <a:xfrm rot="19320000">
            <a:off x="961078" y="2657795"/>
            <a:ext cx="2425968" cy="2476247"/>
          </a:xfrm>
          <a:prstGeom prst="arc">
            <a:avLst>
              <a:gd name="adj1" fmla="val 16222360"/>
              <a:gd name="adj2" fmla="val 5359264"/>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19" name="Ovál 18"/>
          <p:cNvSpPr/>
          <p:nvPr/>
        </p:nvSpPr>
        <p:spPr>
          <a:xfrm>
            <a:off x="1397107" y="2862439"/>
            <a:ext cx="72008" cy="72008"/>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20" name="Ovál 19"/>
          <p:cNvSpPr/>
          <p:nvPr/>
        </p:nvSpPr>
        <p:spPr>
          <a:xfrm>
            <a:off x="2910353" y="4837920"/>
            <a:ext cx="72008" cy="72008"/>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21" name="Pravá složená závorka 20"/>
          <p:cNvSpPr/>
          <p:nvPr/>
        </p:nvSpPr>
        <p:spPr>
          <a:xfrm rot="780000">
            <a:off x="2320650" y="2691040"/>
            <a:ext cx="105881" cy="1221603"/>
          </a:xfrm>
          <a:prstGeom prst="rightBrace">
            <a:avLst/>
          </a:prstGeom>
          <a:ln w="635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22" name="Pravá složená závorka 21"/>
          <p:cNvSpPr/>
          <p:nvPr/>
        </p:nvSpPr>
        <p:spPr>
          <a:xfrm rot="3240000">
            <a:off x="2066160" y="2587657"/>
            <a:ext cx="105961" cy="921371"/>
          </a:xfrm>
          <a:prstGeom prst="rightBrace">
            <a:avLst/>
          </a:prstGeom>
          <a:ln w="635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23" name="TextovéPole 22"/>
          <p:cNvSpPr txBox="1"/>
          <p:nvPr/>
        </p:nvSpPr>
        <p:spPr>
          <a:xfrm>
            <a:off x="2046656" y="2964695"/>
            <a:ext cx="378042" cy="369332"/>
          </a:xfrm>
          <a:prstGeom prst="rect">
            <a:avLst/>
          </a:prstGeom>
          <a:noFill/>
        </p:spPr>
        <p:txBody>
          <a:bodyPr wrap="square" rtlCol="0">
            <a:spAutoFit/>
          </a:bodyPr>
          <a:lstStyle/>
          <a:p>
            <a:r>
              <a:rPr lang="cs-CZ" dirty="0" smtClean="0"/>
              <a:t>z</a:t>
            </a:r>
            <a:r>
              <a:rPr lang="cs-CZ" baseline="-25000" dirty="0" smtClean="0"/>
              <a:t>A</a:t>
            </a:r>
            <a:endParaRPr lang="cs-CZ" baseline="-25000" dirty="0"/>
          </a:p>
        </p:txBody>
      </p:sp>
      <p:sp>
        <p:nvSpPr>
          <p:cNvPr id="24" name="TextovéPole 23"/>
          <p:cNvSpPr txBox="1"/>
          <p:nvPr/>
        </p:nvSpPr>
        <p:spPr>
          <a:xfrm>
            <a:off x="2344589" y="3149361"/>
            <a:ext cx="232225" cy="369332"/>
          </a:xfrm>
          <a:prstGeom prst="rect">
            <a:avLst/>
          </a:prstGeom>
          <a:noFill/>
        </p:spPr>
        <p:txBody>
          <a:bodyPr wrap="square" rtlCol="0">
            <a:spAutoFit/>
          </a:bodyPr>
          <a:lstStyle/>
          <a:p>
            <a:r>
              <a:rPr lang="cs-CZ" dirty="0" smtClean="0"/>
              <a:t>r</a:t>
            </a:r>
            <a:endParaRPr lang="cs-CZ" dirty="0"/>
          </a:p>
        </p:txBody>
      </p:sp>
      <p:sp>
        <p:nvSpPr>
          <p:cNvPr id="25" name="TextovéPole 24"/>
          <p:cNvSpPr txBox="1"/>
          <p:nvPr/>
        </p:nvSpPr>
        <p:spPr>
          <a:xfrm>
            <a:off x="3330890" y="3518693"/>
            <a:ext cx="561282" cy="369332"/>
          </a:xfrm>
          <a:prstGeom prst="rect">
            <a:avLst/>
          </a:prstGeom>
          <a:noFill/>
        </p:spPr>
        <p:txBody>
          <a:bodyPr wrap="square" rtlCol="0">
            <a:spAutoFit/>
          </a:bodyPr>
          <a:lstStyle/>
          <a:p>
            <a:r>
              <a:rPr lang="cs-CZ" dirty="0" smtClean="0"/>
              <a:t>(k)</a:t>
            </a:r>
            <a:endParaRPr lang="cs-CZ" dirty="0"/>
          </a:p>
        </p:txBody>
      </p:sp>
      <p:sp>
        <p:nvSpPr>
          <p:cNvPr id="26" name="TextovéPole 25"/>
          <p:cNvSpPr txBox="1"/>
          <p:nvPr/>
        </p:nvSpPr>
        <p:spPr>
          <a:xfrm>
            <a:off x="3456810" y="2780029"/>
            <a:ext cx="504056" cy="369332"/>
          </a:xfrm>
          <a:prstGeom prst="rect">
            <a:avLst/>
          </a:prstGeom>
          <a:noFill/>
        </p:spPr>
        <p:txBody>
          <a:bodyPr wrap="square" rtlCol="0">
            <a:spAutoFit/>
          </a:bodyPr>
          <a:lstStyle/>
          <a:p>
            <a:r>
              <a:rPr lang="cs-CZ" dirty="0" smtClean="0"/>
              <a:t>p</a:t>
            </a:r>
            <a:r>
              <a:rPr lang="cs-CZ" spc="-300" baseline="30000" dirty="0" smtClean="0">
                <a:sym typeface="Symbol"/>
              </a:rPr>
              <a:t></a:t>
            </a:r>
            <a:r>
              <a:rPr lang="cs-CZ" spc="-300" baseline="-25000" dirty="0" smtClean="0"/>
              <a:t>1</a:t>
            </a:r>
            <a:endParaRPr lang="cs-CZ" spc="-300" baseline="-25000" dirty="0"/>
          </a:p>
        </p:txBody>
      </p:sp>
      <p:sp>
        <p:nvSpPr>
          <p:cNvPr id="27" name="TextovéPole 26"/>
          <p:cNvSpPr txBox="1"/>
          <p:nvPr/>
        </p:nvSpPr>
        <p:spPr>
          <a:xfrm>
            <a:off x="2411103" y="2329361"/>
            <a:ext cx="521659" cy="369332"/>
          </a:xfrm>
          <a:prstGeom prst="rect">
            <a:avLst/>
          </a:prstGeom>
          <a:noFill/>
        </p:spPr>
        <p:txBody>
          <a:bodyPr wrap="square" rtlCol="0">
            <a:spAutoFit/>
          </a:bodyPr>
          <a:lstStyle/>
          <a:p>
            <a:r>
              <a:rPr lang="cs-CZ" dirty="0" smtClean="0"/>
              <a:t>(A)</a:t>
            </a:r>
            <a:endParaRPr lang="cs-CZ" dirty="0"/>
          </a:p>
        </p:txBody>
      </p:sp>
      <p:sp>
        <p:nvSpPr>
          <p:cNvPr id="28" name="TextovéPole 27"/>
          <p:cNvSpPr txBox="1"/>
          <p:nvPr/>
        </p:nvSpPr>
        <p:spPr>
          <a:xfrm>
            <a:off x="1037067" y="3209817"/>
            <a:ext cx="720080" cy="369332"/>
          </a:xfrm>
          <a:prstGeom prst="rect">
            <a:avLst/>
          </a:prstGeom>
          <a:noFill/>
        </p:spPr>
        <p:txBody>
          <a:bodyPr wrap="square" rtlCol="0">
            <a:spAutoFit/>
          </a:bodyPr>
          <a:lstStyle/>
          <a:p>
            <a:r>
              <a:rPr lang="cs-CZ" dirty="0" smtClean="0"/>
              <a:t>A</a:t>
            </a:r>
            <a:r>
              <a:rPr lang="cs-CZ" baseline="-25000" dirty="0" smtClean="0"/>
              <a:t>1</a:t>
            </a:r>
            <a:r>
              <a:rPr lang="cs-CZ" dirty="0" smtClean="0"/>
              <a:t>(</a:t>
            </a:r>
            <a:r>
              <a:rPr lang="cs-CZ" dirty="0" err="1" smtClean="0"/>
              <a:t>z</a:t>
            </a:r>
            <a:r>
              <a:rPr lang="cs-CZ" baseline="-25000" dirty="0" err="1" smtClean="0"/>
              <a:t>A</a:t>
            </a:r>
            <a:r>
              <a:rPr lang="cs-CZ" dirty="0" smtClean="0"/>
              <a:t>)</a:t>
            </a:r>
            <a:endParaRPr lang="cs-CZ" dirty="0"/>
          </a:p>
        </p:txBody>
      </p:sp>
      <p:sp>
        <p:nvSpPr>
          <p:cNvPr id="29" name="TextovéPole 28"/>
          <p:cNvSpPr txBox="1"/>
          <p:nvPr/>
        </p:nvSpPr>
        <p:spPr>
          <a:xfrm>
            <a:off x="1979030" y="3908898"/>
            <a:ext cx="432048" cy="369332"/>
          </a:xfrm>
          <a:prstGeom prst="rect">
            <a:avLst/>
          </a:prstGeom>
          <a:noFill/>
        </p:spPr>
        <p:txBody>
          <a:bodyPr wrap="square" rtlCol="0">
            <a:spAutoFit/>
          </a:bodyPr>
          <a:lstStyle/>
          <a:p>
            <a:r>
              <a:rPr lang="cs-CZ" dirty="0" smtClean="0"/>
              <a:t>P</a:t>
            </a:r>
            <a:r>
              <a:rPr lang="cs-CZ" baseline="-25000" dirty="0" smtClean="0"/>
              <a:t>1</a:t>
            </a:r>
            <a:endParaRPr lang="cs-CZ" baseline="-25000" dirty="0"/>
          </a:p>
        </p:txBody>
      </p:sp>
      <p:sp>
        <p:nvSpPr>
          <p:cNvPr id="30" name="TextovéPole 29"/>
          <p:cNvSpPr txBox="1"/>
          <p:nvPr/>
        </p:nvSpPr>
        <p:spPr>
          <a:xfrm>
            <a:off x="2671932" y="4802009"/>
            <a:ext cx="441551" cy="369332"/>
          </a:xfrm>
          <a:prstGeom prst="rect">
            <a:avLst/>
          </a:prstGeom>
          <a:noFill/>
        </p:spPr>
        <p:txBody>
          <a:bodyPr wrap="square" rtlCol="0">
            <a:spAutoFit/>
          </a:bodyPr>
          <a:lstStyle/>
          <a:p>
            <a:r>
              <a:rPr lang="cs-CZ" dirty="0" smtClean="0"/>
              <a:t>A</a:t>
            </a:r>
            <a:r>
              <a:rPr lang="cs-CZ" baseline="-25000" dirty="0" smtClean="0"/>
              <a:t>O</a:t>
            </a:r>
            <a:endParaRPr lang="cs-CZ" baseline="-25000" dirty="0"/>
          </a:p>
        </p:txBody>
      </p:sp>
      <p:sp>
        <p:nvSpPr>
          <p:cNvPr id="31" name="TextovéPole 30"/>
          <p:cNvSpPr txBox="1"/>
          <p:nvPr/>
        </p:nvSpPr>
        <p:spPr>
          <a:xfrm>
            <a:off x="1071198" y="2840485"/>
            <a:ext cx="477555" cy="369332"/>
          </a:xfrm>
          <a:prstGeom prst="rect">
            <a:avLst/>
          </a:prstGeom>
          <a:noFill/>
        </p:spPr>
        <p:txBody>
          <a:bodyPr wrap="square" rtlCol="0">
            <a:spAutoFit/>
          </a:bodyPr>
          <a:lstStyle/>
          <a:p>
            <a:r>
              <a:rPr lang="cs-CZ" dirty="0" smtClean="0"/>
              <a:t>A‘</a:t>
            </a:r>
            <a:r>
              <a:rPr lang="cs-CZ" baseline="-25000" dirty="0" smtClean="0"/>
              <a:t>O</a:t>
            </a:r>
            <a:endParaRPr lang="cs-CZ" baseline="-25000" dirty="0"/>
          </a:p>
        </p:txBody>
      </p:sp>
      <p:sp>
        <p:nvSpPr>
          <p:cNvPr id="32" name="TextovéPole 31"/>
          <p:cNvSpPr txBox="1"/>
          <p:nvPr/>
        </p:nvSpPr>
        <p:spPr>
          <a:xfrm>
            <a:off x="3199122" y="5483443"/>
            <a:ext cx="479562" cy="369332"/>
          </a:xfrm>
          <a:prstGeom prst="rect">
            <a:avLst/>
          </a:prstGeom>
          <a:noFill/>
        </p:spPr>
        <p:txBody>
          <a:bodyPr wrap="square" rtlCol="0">
            <a:spAutoFit/>
          </a:bodyPr>
          <a:lstStyle/>
          <a:p>
            <a:r>
              <a:rPr lang="cs-CZ" dirty="0" smtClean="0"/>
              <a:t>s</a:t>
            </a:r>
            <a:r>
              <a:rPr lang="cs-CZ" spc="-300" baseline="30000" dirty="0" smtClean="0">
                <a:sym typeface="Symbol"/>
              </a:rPr>
              <a:t></a:t>
            </a:r>
            <a:r>
              <a:rPr lang="cs-CZ" spc="-300" baseline="-25000" dirty="0" smtClean="0"/>
              <a:t>1</a:t>
            </a:r>
            <a:endParaRPr lang="cs-CZ" spc="-300" baseline="-25000" dirty="0"/>
          </a:p>
        </p:txBody>
      </p:sp>
    </p:spTree>
    <p:extLst>
      <p:ext uri="{BB962C8B-B14F-4D97-AF65-F5344CB8AC3E}">
        <p14:creationId xmlns:p14="http://schemas.microsoft.com/office/powerpoint/2010/main" val="2818688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up)">
                                      <p:cBhvr>
                                        <p:cTn id="7" dur="500"/>
                                        <p:tgtEl>
                                          <p:spTgt spid="10"/>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2"/>
                                        </p:tgtEl>
                                        <p:attrNameLst>
                                          <p:attrName>style.visibility</p:attrName>
                                        </p:attrNameLst>
                                      </p:cBhvr>
                                      <p:to>
                                        <p:strVal val="visible"/>
                                      </p:to>
                                    </p:set>
                                    <p:animEffect transition="in" filter="fade">
                                      <p:cBhvr>
                                        <p:cTn id="11" dur="500"/>
                                        <p:tgtEl>
                                          <p:spTgt spid="32"/>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animEffect transition="in" filter="fade">
                                      <p:cBhvr>
                                        <p:cTn id="15" dur="500"/>
                                        <p:tgtEl>
                                          <p:spTgt spid="5">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9"/>
                                        </p:tgtEl>
                                        <p:attrNameLst>
                                          <p:attrName>style.visibility</p:attrName>
                                        </p:attrNameLst>
                                      </p:cBhvr>
                                      <p:to>
                                        <p:strVal val="visible"/>
                                      </p:to>
                                    </p:set>
                                    <p:animEffect transition="in" filter="fade">
                                      <p:cBhvr>
                                        <p:cTn id="20" dur="500"/>
                                        <p:tgtEl>
                                          <p:spTgt spid="29"/>
                                        </p:tgtEl>
                                      </p:cBhvr>
                                    </p:animEffect>
                                  </p:childTnLst>
                                </p:cTn>
                              </p:par>
                            </p:childTnLst>
                          </p:cTn>
                        </p:par>
                        <p:par>
                          <p:cTn id="21" fill="hold">
                            <p:stCondLst>
                              <p:cond delay="500"/>
                            </p:stCondLst>
                            <p:childTnLst>
                              <p:par>
                                <p:cTn id="22" presetID="10" presetClass="entr" presetSubtype="0" fill="hold" nodeType="afterEffect">
                                  <p:stCondLst>
                                    <p:cond delay="0"/>
                                  </p:stCondLst>
                                  <p:childTnLst>
                                    <p:set>
                                      <p:cBhvr>
                                        <p:cTn id="23" dur="1" fill="hold">
                                          <p:stCondLst>
                                            <p:cond delay="0"/>
                                          </p:stCondLst>
                                        </p:cTn>
                                        <p:tgtEl>
                                          <p:spTgt spid="5">
                                            <p:txEl>
                                              <p:pRg st="1" end="1"/>
                                            </p:txEl>
                                          </p:spTgt>
                                        </p:tgtEl>
                                        <p:attrNameLst>
                                          <p:attrName>style.visibility</p:attrName>
                                        </p:attrNameLst>
                                      </p:cBhvr>
                                      <p:to>
                                        <p:strVal val="visible"/>
                                      </p:to>
                                    </p:set>
                                    <p:animEffect transition="in" filter="fade">
                                      <p:cBhvr>
                                        <p:cTn id="24" dur="500"/>
                                        <p:tgtEl>
                                          <p:spTgt spid="5">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8" fill="hold" nodeType="clickEffect">
                                  <p:stCondLst>
                                    <p:cond delay="0"/>
                                  </p:stCondLst>
                                  <p:childTnLst>
                                    <p:set>
                                      <p:cBhvr>
                                        <p:cTn id="28" dur="1" fill="hold">
                                          <p:stCondLst>
                                            <p:cond delay="0"/>
                                          </p:stCondLst>
                                        </p:cTn>
                                        <p:tgtEl>
                                          <p:spTgt spid="12"/>
                                        </p:tgtEl>
                                        <p:attrNameLst>
                                          <p:attrName>style.visibility</p:attrName>
                                        </p:attrNameLst>
                                      </p:cBhvr>
                                      <p:to>
                                        <p:strVal val="visible"/>
                                      </p:to>
                                    </p:set>
                                    <p:animEffect transition="in" filter="wipe(left)">
                                      <p:cBhvr>
                                        <p:cTn id="29" dur="500"/>
                                        <p:tgtEl>
                                          <p:spTgt spid="12"/>
                                        </p:tgtEl>
                                      </p:cBhvr>
                                    </p:animEffect>
                                  </p:childTnLst>
                                </p:cTn>
                              </p:par>
                            </p:childTnLst>
                          </p:cTn>
                        </p:par>
                        <p:par>
                          <p:cTn id="30" fill="hold">
                            <p:stCondLst>
                              <p:cond delay="500"/>
                            </p:stCondLst>
                            <p:childTnLst>
                              <p:par>
                                <p:cTn id="31" presetID="10" presetClass="entr" presetSubtype="0" fill="hold" grpId="0" nodeType="after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fade">
                                      <p:cBhvr>
                                        <p:cTn id="33" dur="500"/>
                                        <p:tgtEl>
                                          <p:spTgt spid="13"/>
                                        </p:tgtEl>
                                      </p:cBhvr>
                                    </p:animEffect>
                                  </p:childTnLst>
                                </p:cTn>
                              </p:par>
                            </p:childTnLst>
                          </p:cTn>
                        </p:par>
                        <p:par>
                          <p:cTn id="34" fill="hold">
                            <p:stCondLst>
                              <p:cond delay="1000"/>
                            </p:stCondLst>
                            <p:childTnLst>
                              <p:par>
                                <p:cTn id="35" presetID="10" presetClass="entr" presetSubtype="0" fill="hold" grpId="0" nodeType="afterEffect">
                                  <p:stCondLst>
                                    <p:cond delay="0"/>
                                  </p:stCondLst>
                                  <p:childTnLst>
                                    <p:set>
                                      <p:cBhvr>
                                        <p:cTn id="36" dur="1" fill="hold">
                                          <p:stCondLst>
                                            <p:cond delay="0"/>
                                          </p:stCondLst>
                                        </p:cTn>
                                        <p:tgtEl>
                                          <p:spTgt spid="22"/>
                                        </p:tgtEl>
                                        <p:attrNameLst>
                                          <p:attrName>style.visibility</p:attrName>
                                        </p:attrNameLst>
                                      </p:cBhvr>
                                      <p:to>
                                        <p:strVal val="visible"/>
                                      </p:to>
                                    </p:set>
                                    <p:animEffect transition="in" filter="fade">
                                      <p:cBhvr>
                                        <p:cTn id="37" dur="500"/>
                                        <p:tgtEl>
                                          <p:spTgt spid="22"/>
                                        </p:tgtEl>
                                      </p:cBhvr>
                                    </p:animEffect>
                                  </p:childTnLst>
                                </p:cTn>
                              </p:par>
                            </p:childTnLst>
                          </p:cTn>
                        </p:par>
                        <p:par>
                          <p:cTn id="38" fill="hold">
                            <p:stCondLst>
                              <p:cond delay="1500"/>
                            </p:stCondLst>
                            <p:childTnLst>
                              <p:par>
                                <p:cTn id="39" presetID="10" presetClass="entr" presetSubtype="0" fill="hold" grpId="0" nodeType="afterEffect">
                                  <p:stCondLst>
                                    <p:cond delay="0"/>
                                  </p:stCondLst>
                                  <p:childTnLst>
                                    <p:set>
                                      <p:cBhvr>
                                        <p:cTn id="40" dur="1" fill="hold">
                                          <p:stCondLst>
                                            <p:cond delay="0"/>
                                          </p:stCondLst>
                                        </p:cTn>
                                        <p:tgtEl>
                                          <p:spTgt spid="23"/>
                                        </p:tgtEl>
                                        <p:attrNameLst>
                                          <p:attrName>style.visibility</p:attrName>
                                        </p:attrNameLst>
                                      </p:cBhvr>
                                      <p:to>
                                        <p:strVal val="visible"/>
                                      </p:to>
                                    </p:set>
                                    <p:animEffect transition="in" filter="fade">
                                      <p:cBhvr>
                                        <p:cTn id="41" dur="500"/>
                                        <p:tgtEl>
                                          <p:spTgt spid="23"/>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27"/>
                                        </p:tgtEl>
                                        <p:attrNameLst>
                                          <p:attrName>style.visibility</p:attrName>
                                        </p:attrNameLst>
                                      </p:cBhvr>
                                      <p:to>
                                        <p:strVal val="visible"/>
                                      </p:to>
                                    </p:set>
                                    <p:animEffect transition="in" filter="fade">
                                      <p:cBhvr>
                                        <p:cTn id="46" dur="500"/>
                                        <p:tgtEl>
                                          <p:spTgt spid="27"/>
                                        </p:tgtEl>
                                      </p:cBhvr>
                                    </p:animEffect>
                                  </p:childTnLst>
                                </p:cTn>
                              </p:par>
                            </p:childTnLst>
                          </p:cTn>
                        </p:par>
                        <p:par>
                          <p:cTn id="47" fill="hold">
                            <p:stCondLst>
                              <p:cond delay="500"/>
                            </p:stCondLst>
                            <p:childTnLst>
                              <p:par>
                                <p:cTn id="48" presetID="10" presetClass="entr" presetSubtype="0" fill="hold" nodeType="afterEffect">
                                  <p:stCondLst>
                                    <p:cond delay="0"/>
                                  </p:stCondLst>
                                  <p:childTnLst>
                                    <p:set>
                                      <p:cBhvr>
                                        <p:cTn id="49" dur="1" fill="hold">
                                          <p:stCondLst>
                                            <p:cond delay="0"/>
                                          </p:stCondLst>
                                        </p:cTn>
                                        <p:tgtEl>
                                          <p:spTgt spid="5">
                                            <p:txEl>
                                              <p:pRg st="2" end="2"/>
                                            </p:txEl>
                                          </p:spTgt>
                                        </p:tgtEl>
                                        <p:attrNameLst>
                                          <p:attrName>style.visibility</p:attrName>
                                        </p:attrNameLst>
                                      </p:cBhvr>
                                      <p:to>
                                        <p:strVal val="visible"/>
                                      </p:to>
                                    </p:set>
                                    <p:animEffect transition="in" filter="fade">
                                      <p:cBhvr>
                                        <p:cTn id="50" dur="500"/>
                                        <p:tgtEl>
                                          <p:spTgt spid="5">
                                            <p:txEl>
                                              <p:pRg st="2" end="2"/>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22" presetClass="entr" presetSubtype="1" fill="hold" nodeType="clickEffect">
                                  <p:stCondLst>
                                    <p:cond delay="0"/>
                                  </p:stCondLst>
                                  <p:childTnLst>
                                    <p:set>
                                      <p:cBhvr>
                                        <p:cTn id="54" dur="1" fill="hold">
                                          <p:stCondLst>
                                            <p:cond delay="0"/>
                                          </p:stCondLst>
                                        </p:cTn>
                                        <p:tgtEl>
                                          <p:spTgt spid="15"/>
                                        </p:tgtEl>
                                        <p:attrNameLst>
                                          <p:attrName>style.visibility</p:attrName>
                                        </p:attrNameLst>
                                      </p:cBhvr>
                                      <p:to>
                                        <p:strVal val="visible"/>
                                      </p:to>
                                    </p:set>
                                    <p:animEffect transition="in" filter="wipe(up)">
                                      <p:cBhvr>
                                        <p:cTn id="55" dur="500"/>
                                        <p:tgtEl>
                                          <p:spTgt spid="15"/>
                                        </p:tgtEl>
                                      </p:cBhvr>
                                    </p:animEffect>
                                  </p:childTnLst>
                                </p:cTn>
                              </p:par>
                            </p:childTnLst>
                          </p:cTn>
                        </p:par>
                        <p:par>
                          <p:cTn id="56" fill="hold">
                            <p:stCondLst>
                              <p:cond delay="500"/>
                            </p:stCondLst>
                            <p:childTnLst>
                              <p:par>
                                <p:cTn id="57" presetID="10" presetClass="entr" presetSubtype="0" fill="hold" grpId="0" nodeType="afterEffect">
                                  <p:stCondLst>
                                    <p:cond delay="0"/>
                                  </p:stCondLst>
                                  <p:childTnLst>
                                    <p:set>
                                      <p:cBhvr>
                                        <p:cTn id="58" dur="1" fill="hold">
                                          <p:stCondLst>
                                            <p:cond delay="0"/>
                                          </p:stCondLst>
                                        </p:cTn>
                                        <p:tgtEl>
                                          <p:spTgt spid="21"/>
                                        </p:tgtEl>
                                        <p:attrNameLst>
                                          <p:attrName>style.visibility</p:attrName>
                                        </p:attrNameLst>
                                      </p:cBhvr>
                                      <p:to>
                                        <p:strVal val="visible"/>
                                      </p:to>
                                    </p:set>
                                    <p:animEffect transition="in" filter="fade">
                                      <p:cBhvr>
                                        <p:cTn id="59" dur="500"/>
                                        <p:tgtEl>
                                          <p:spTgt spid="21"/>
                                        </p:tgtEl>
                                      </p:cBhvr>
                                    </p:animEffect>
                                  </p:childTnLst>
                                </p:cTn>
                              </p:par>
                            </p:childTnLst>
                          </p:cTn>
                        </p:par>
                        <p:par>
                          <p:cTn id="60" fill="hold">
                            <p:stCondLst>
                              <p:cond delay="1000"/>
                            </p:stCondLst>
                            <p:childTnLst>
                              <p:par>
                                <p:cTn id="61" presetID="10" presetClass="entr" presetSubtype="0" fill="hold" grpId="0" nodeType="afterEffect">
                                  <p:stCondLst>
                                    <p:cond delay="0"/>
                                  </p:stCondLst>
                                  <p:childTnLst>
                                    <p:set>
                                      <p:cBhvr>
                                        <p:cTn id="62" dur="1" fill="hold">
                                          <p:stCondLst>
                                            <p:cond delay="0"/>
                                          </p:stCondLst>
                                        </p:cTn>
                                        <p:tgtEl>
                                          <p:spTgt spid="24"/>
                                        </p:tgtEl>
                                        <p:attrNameLst>
                                          <p:attrName>style.visibility</p:attrName>
                                        </p:attrNameLst>
                                      </p:cBhvr>
                                      <p:to>
                                        <p:strVal val="visible"/>
                                      </p:to>
                                    </p:set>
                                    <p:animEffect transition="in" filter="fade">
                                      <p:cBhvr>
                                        <p:cTn id="63" dur="500"/>
                                        <p:tgtEl>
                                          <p:spTgt spid="24"/>
                                        </p:tgtEl>
                                      </p:cBhvr>
                                    </p:animEffect>
                                  </p:childTnLst>
                                </p:cTn>
                              </p:par>
                            </p:childTnLst>
                          </p:cTn>
                        </p:par>
                        <p:par>
                          <p:cTn id="64" fill="hold">
                            <p:stCondLst>
                              <p:cond delay="1500"/>
                            </p:stCondLst>
                            <p:childTnLst>
                              <p:par>
                                <p:cTn id="65" presetID="10" presetClass="entr" presetSubtype="0" fill="hold" nodeType="afterEffect">
                                  <p:stCondLst>
                                    <p:cond delay="0"/>
                                  </p:stCondLst>
                                  <p:childTnLst>
                                    <p:set>
                                      <p:cBhvr>
                                        <p:cTn id="66" dur="1" fill="hold">
                                          <p:stCondLst>
                                            <p:cond delay="0"/>
                                          </p:stCondLst>
                                        </p:cTn>
                                        <p:tgtEl>
                                          <p:spTgt spid="5">
                                            <p:txEl>
                                              <p:pRg st="3" end="3"/>
                                            </p:txEl>
                                          </p:spTgt>
                                        </p:tgtEl>
                                        <p:attrNameLst>
                                          <p:attrName>style.visibility</p:attrName>
                                        </p:attrNameLst>
                                      </p:cBhvr>
                                      <p:to>
                                        <p:strVal val="visible"/>
                                      </p:to>
                                    </p:set>
                                    <p:animEffect transition="in" filter="fade">
                                      <p:cBhvr>
                                        <p:cTn id="67" dur="500"/>
                                        <p:tgtEl>
                                          <p:spTgt spid="5">
                                            <p:txEl>
                                              <p:pRg st="3" end="3"/>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22" presetClass="entr" presetSubtype="1" fill="hold" grpId="0" nodeType="clickEffect">
                                  <p:stCondLst>
                                    <p:cond delay="0"/>
                                  </p:stCondLst>
                                  <p:childTnLst>
                                    <p:set>
                                      <p:cBhvr>
                                        <p:cTn id="71" dur="1" fill="hold">
                                          <p:stCondLst>
                                            <p:cond delay="0"/>
                                          </p:stCondLst>
                                        </p:cTn>
                                        <p:tgtEl>
                                          <p:spTgt spid="18"/>
                                        </p:tgtEl>
                                        <p:attrNameLst>
                                          <p:attrName>style.visibility</p:attrName>
                                        </p:attrNameLst>
                                      </p:cBhvr>
                                      <p:to>
                                        <p:strVal val="visible"/>
                                      </p:to>
                                    </p:set>
                                    <p:animEffect transition="in" filter="wipe(up)">
                                      <p:cBhvr>
                                        <p:cTn id="72" dur="750"/>
                                        <p:tgtEl>
                                          <p:spTgt spid="18"/>
                                        </p:tgtEl>
                                      </p:cBhvr>
                                    </p:animEffect>
                                  </p:childTnLst>
                                </p:cTn>
                              </p:par>
                            </p:childTnLst>
                          </p:cTn>
                        </p:par>
                        <p:par>
                          <p:cTn id="73" fill="hold">
                            <p:stCondLst>
                              <p:cond delay="750"/>
                            </p:stCondLst>
                            <p:childTnLst>
                              <p:par>
                                <p:cTn id="74" presetID="10" presetClass="entr" presetSubtype="0" fill="hold" grpId="0" nodeType="afterEffect">
                                  <p:stCondLst>
                                    <p:cond delay="0"/>
                                  </p:stCondLst>
                                  <p:childTnLst>
                                    <p:set>
                                      <p:cBhvr>
                                        <p:cTn id="75" dur="1" fill="hold">
                                          <p:stCondLst>
                                            <p:cond delay="0"/>
                                          </p:stCondLst>
                                        </p:cTn>
                                        <p:tgtEl>
                                          <p:spTgt spid="25"/>
                                        </p:tgtEl>
                                        <p:attrNameLst>
                                          <p:attrName>style.visibility</p:attrName>
                                        </p:attrNameLst>
                                      </p:cBhvr>
                                      <p:to>
                                        <p:strVal val="visible"/>
                                      </p:to>
                                    </p:set>
                                    <p:animEffect transition="in" filter="fade">
                                      <p:cBhvr>
                                        <p:cTn id="76" dur="500"/>
                                        <p:tgtEl>
                                          <p:spTgt spid="25"/>
                                        </p:tgtEl>
                                      </p:cBhvr>
                                    </p:animEffect>
                                  </p:childTnLst>
                                </p:cTn>
                              </p:par>
                            </p:childTnLst>
                          </p:cTn>
                        </p:par>
                        <p:par>
                          <p:cTn id="77" fill="hold">
                            <p:stCondLst>
                              <p:cond delay="1250"/>
                            </p:stCondLst>
                            <p:childTnLst>
                              <p:par>
                                <p:cTn id="78" presetID="10" presetClass="entr" presetSubtype="0" fill="hold" nodeType="afterEffect">
                                  <p:stCondLst>
                                    <p:cond delay="0"/>
                                  </p:stCondLst>
                                  <p:childTnLst>
                                    <p:set>
                                      <p:cBhvr>
                                        <p:cTn id="79" dur="1" fill="hold">
                                          <p:stCondLst>
                                            <p:cond delay="0"/>
                                          </p:stCondLst>
                                        </p:cTn>
                                        <p:tgtEl>
                                          <p:spTgt spid="5">
                                            <p:txEl>
                                              <p:pRg st="4" end="4"/>
                                            </p:txEl>
                                          </p:spTgt>
                                        </p:tgtEl>
                                        <p:attrNameLst>
                                          <p:attrName>style.visibility</p:attrName>
                                        </p:attrNameLst>
                                      </p:cBhvr>
                                      <p:to>
                                        <p:strVal val="visible"/>
                                      </p:to>
                                    </p:set>
                                    <p:animEffect transition="in" filter="fade">
                                      <p:cBhvr>
                                        <p:cTn id="80" dur="500"/>
                                        <p:tgtEl>
                                          <p:spTgt spid="5">
                                            <p:txEl>
                                              <p:pRg st="4" end="4"/>
                                            </p:txEl>
                                          </p:spTgt>
                                        </p:tgtEl>
                                      </p:cBhvr>
                                    </p:animEffect>
                                  </p:childTnLst>
                                </p:cTn>
                              </p:par>
                            </p:childTnLst>
                          </p:cTn>
                        </p:par>
                      </p:childTnLst>
                    </p:cTn>
                  </p:par>
                  <p:par>
                    <p:cTn id="81" fill="hold">
                      <p:stCondLst>
                        <p:cond delay="indefinite"/>
                      </p:stCondLst>
                      <p:childTnLst>
                        <p:par>
                          <p:cTn id="82" fill="hold">
                            <p:stCondLst>
                              <p:cond delay="0"/>
                            </p:stCondLst>
                            <p:childTnLst>
                              <p:par>
                                <p:cTn id="83" presetID="10" presetClass="entr" presetSubtype="0" fill="hold" grpId="0" nodeType="clickEffect">
                                  <p:stCondLst>
                                    <p:cond delay="0"/>
                                  </p:stCondLst>
                                  <p:childTnLst>
                                    <p:set>
                                      <p:cBhvr>
                                        <p:cTn id="84" dur="1" fill="hold">
                                          <p:stCondLst>
                                            <p:cond delay="0"/>
                                          </p:stCondLst>
                                        </p:cTn>
                                        <p:tgtEl>
                                          <p:spTgt spid="20"/>
                                        </p:tgtEl>
                                        <p:attrNameLst>
                                          <p:attrName>style.visibility</p:attrName>
                                        </p:attrNameLst>
                                      </p:cBhvr>
                                      <p:to>
                                        <p:strVal val="visible"/>
                                      </p:to>
                                    </p:set>
                                    <p:animEffect transition="in" filter="fade">
                                      <p:cBhvr>
                                        <p:cTn id="85" dur="500"/>
                                        <p:tgtEl>
                                          <p:spTgt spid="20"/>
                                        </p:tgtEl>
                                      </p:cBhvr>
                                    </p:animEffect>
                                  </p:childTnLst>
                                </p:cTn>
                              </p:par>
                            </p:childTnLst>
                          </p:cTn>
                        </p:par>
                        <p:par>
                          <p:cTn id="86" fill="hold">
                            <p:stCondLst>
                              <p:cond delay="500"/>
                            </p:stCondLst>
                            <p:childTnLst>
                              <p:par>
                                <p:cTn id="87" presetID="10" presetClass="entr" presetSubtype="0" fill="hold" grpId="0" nodeType="afterEffect">
                                  <p:stCondLst>
                                    <p:cond delay="0"/>
                                  </p:stCondLst>
                                  <p:childTnLst>
                                    <p:set>
                                      <p:cBhvr>
                                        <p:cTn id="88" dur="1" fill="hold">
                                          <p:stCondLst>
                                            <p:cond delay="0"/>
                                          </p:stCondLst>
                                        </p:cTn>
                                        <p:tgtEl>
                                          <p:spTgt spid="30"/>
                                        </p:tgtEl>
                                        <p:attrNameLst>
                                          <p:attrName>style.visibility</p:attrName>
                                        </p:attrNameLst>
                                      </p:cBhvr>
                                      <p:to>
                                        <p:strVal val="visible"/>
                                      </p:to>
                                    </p:set>
                                    <p:animEffect transition="in" filter="fade">
                                      <p:cBhvr>
                                        <p:cTn id="89" dur="500"/>
                                        <p:tgtEl>
                                          <p:spTgt spid="30"/>
                                        </p:tgtEl>
                                      </p:cBhvr>
                                    </p:animEffect>
                                  </p:childTnLst>
                                </p:cTn>
                              </p:par>
                            </p:childTnLst>
                          </p:cTn>
                        </p:par>
                        <p:par>
                          <p:cTn id="90" fill="hold">
                            <p:stCondLst>
                              <p:cond delay="1000"/>
                            </p:stCondLst>
                            <p:childTnLst>
                              <p:par>
                                <p:cTn id="91" presetID="10" presetClass="entr" presetSubtype="0" fill="hold" grpId="0" nodeType="afterEffect">
                                  <p:stCondLst>
                                    <p:cond delay="750"/>
                                  </p:stCondLst>
                                  <p:childTnLst>
                                    <p:set>
                                      <p:cBhvr>
                                        <p:cTn id="92" dur="1" fill="hold">
                                          <p:stCondLst>
                                            <p:cond delay="0"/>
                                          </p:stCondLst>
                                        </p:cTn>
                                        <p:tgtEl>
                                          <p:spTgt spid="19"/>
                                        </p:tgtEl>
                                        <p:attrNameLst>
                                          <p:attrName>style.visibility</p:attrName>
                                        </p:attrNameLst>
                                      </p:cBhvr>
                                      <p:to>
                                        <p:strVal val="visible"/>
                                      </p:to>
                                    </p:set>
                                    <p:animEffect transition="in" filter="fade">
                                      <p:cBhvr>
                                        <p:cTn id="93" dur="500"/>
                                        <p:tgtEl>
                                          <p:spTgt spid="19"/>
                                        </p:tgtEl>
                                      </p:cBhvr>
                                    </p:animEffect>
                                  </p:childTnLst>
                                </p:cTn>
                              </p:par>
                            </p:childTnLst>
                          </p:cTn>
                        </p:par>
                        <p:par>
                          <p:cTn id="94" fill="hold">
                            <p:stCondLst>
                              <p:cond delay="2250"/>
                            </p:stCondLst>
                            <p:childTnLst>
                              <p:par>
                                <p:cTn id="95" presetID="10" presetClass="entr" presetSubtype="0" fill="hold" grpId="0" nodeType="afterEffect">
                                  <p:stCondLst>
                                    <p:cond delay="0"/>
                                  </p:stCondLst>
                                  <p:childTnLst>
                                    <p:set>
                                      <p:cBhvr>
                                        <p:cTn id="96" dur="1" fill="hold">
                                          <p:stCondLst>
                                            <p:cond delay="0"/>
                                          </p:stCondLst>
                                        </p:cTn>
                                        <p:tgtEl>
                                          <p:spTgt spid="31"/>
                                        </p:tgtEl>
                                        <p:attrNameLst>
                                          <p:attrName>style.visibility</p:attrName>
                                        </p:attrNameLst>
                                      </p:cBhvr>
                                      <p:to>
                                        <p:strVal val="visible"/>
                                      </p:to>
                                    </p:set>
                                    <p:animEffect transition="in" filter="fade">
                                      <p:cBhvr>
                                        <p:cTn id="97" dur="500"/>
                                        <p:tgtEl>
                                          <p:spTgt spid="31"/>
                                        </p:tgtEl>
                                      </p:cBhvr>
                                    </p:animEffect>
                                  </p:childTnLst>
                                </p:cTn>
                              </p:par>
                            </p:childTnLst>
                          </p:cTn>
                        </p:par>
                        <p:par>
                          <p:cTn id="98" fill="hold">
                            <p:stCondLst>
                              <p:cond delay="2750"/>
                            </p:stCondLst>
                            <p:childTnLst>
                              <p:par>
                                <p:cTn id="99" presetID="10" presetClass="entr" presetSubtype="0" fill="hold" nodeType="afterEffect">
                                  <p:stCondLst>
                                    <p:cond delay="0"/>
                                  </p:stCondLst>
                                  <p:childTnLst>
                                    <p:set>
                                      <p:cBhvr>
                                        <p:cTn id="100" dur="1" fill="hold">
                                          <p:stCondLst>
                                            <p:cond delay="0"/>
                                          </p:stCondLst>
                                        </p:cTn>
                                        <p:tgtEl>
                                          <p:spTgt spid="5">
                                            <p:txEl>
                                              <p:pRg st="5" end="5"/>
                                            </p:txEl>
                                          </p:spTgt>
                                        </p:tgtEl>
                                        <p:attrNameLst>
                                          <p:attrName>style.visibility</p:attrName>
                                        </p:attrNameLst>
                                      </p:cBhvr>
                                      <p:to>
                                        <p:strVal val="visible"/>
                                      </p:to>
                                    </p:set>
                                    <p:animEffect transition="in" filter="fade">
                                      <p:cBhvr>
                                        <p:cTn id="101" dur="500"/>
                                        <p:tgtEl>
                                          <p:spTgt spid="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8" grpId="0" animBg="1"/>
      <p:bldP spid="19" grpId="0" animBg="1"/>
      <p:bldP spid="20" grpId="0" animBg="1"/>
      <p:bldP spid="21" grpId="0" animBg="1"/>
      <p:bldP spid="22" grpId="0" animBg="1"/>
      <p:bldP spid="23" grpId="0"/>
      <p:bldP spid="24" grpId="0"/>
      <p:bldP spid="25" grpId="0"/>
      <p:bldP spid="27" grpId="0"/>
      <p:bldP spid="29" grpId="0"/>
      <p:bldP spid="30" grpId="0"/>
      <p:bldP spid="31" grpId="0"/>
      <p:bldP spid="3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a:t>
            </a:r>
            <a:endParaRPr lang="cs-CZ" dirty="0"/>
          </a:p>
        </p:txBody>
      </p:sp>
      <p:sp>
        <p:nvSpPr>
          <p:cNvPr id="3" name="Zástupný symbol pro obsah 2"/>
          <p:cNvSpPr>
            <a:spLocks noGrp="1"/>
          </p:cNvSpPr>
          <p:nvPr>
            <p:ph idx="1"/>
          </p:nvPr>
        </p:nvSpPr>
        <p:spPr>
          <a:xfrm>
            <a:off x="467544" y="1340768"/>
            <a:ext cx="8229600" cy="4813995"/>
          </a:xfrm>
        </p:spPr>
        <p:txBody>
          <a:bodyPr/>
          <a:lstStyle/>
          <a:p>
            <a:pPr marL="0" indent="0">
              <a:buNone/>
            </a:pPr>
            <a:r>
              <a:rPr lang="cs-CZ" dirty="0" smtClean="0"/>
              <a:t>Určete skutečnou velikost trojúhelníku </a:t>
            </a:r>
            <a:r>
              <a:rPr lang="cs-CZ" i="1" dirty="0" smtClean="0"/>
              <a:t>ABC</a:t>
            </a:r>
            <a:r>
              <a:rPr lang="cs-CZ" dirty="0" smtClean="0"/>
              <a:t>.</a:t>
            </a:r>
            <a:endParaRPr lang="cs-CZ" dirty="0"/>
          </a:p>
        </p:txBody>
      </p:sp>
      <p:sp>
        <p:nvSpPr>
          <p:cNvPr id="4" name="Ovál 3"/>
          <p:cNvSpPr/>
          <p:nvPr/>
        </p:nvSpPr>
        <p:spPr>
          <a:xfrm>
            <a:off x="2745512" y="2924944"/>
            <a:ext cx="45720" cy="4572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5" name="Ovál 4"/>
          <p:cNvSpPr/>
          <p:nvPr/>
        </p:nvSpPr>
        <p:spPr>
          <a:xfrm>
            <a:off x="3995936" y="2231549"/>
            <a:ext cx="45720" cy="4572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6" name="Ovál 5"/>
          <p:cNvSpPr/>
          <p:nvPr/>
        </p:nvSpPr>
        <p:spPr>
          <a:xfrm>
            <a:off x="4840218" y="3377565"/>
            <a:ext cx="45720" cy="4572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7" name="TextovéPole 6"/>
          <p:cNvSpPr txBox="1"/>
          <p:nvPr/>
        </p:nvSpPr>
        <p:spPr>
          <a:xfrm>
            <a:off x="3971975" y="1907937"/>
            <a:ext cx="720080" cy="369332"/>
          </a:xfrm>
          <a:prstGeom prst="rect">
            <a:avLst/>
          </a:prstGeom>
          <a:noFill/>
        </p:spPr>
        <p:txBody>
          <a:bodyPr wrap="square" rtlCol="0">
            <a:spAutoFit/>
          </a:bodyPr>
          <a:lstStyle/>
          <a:p>
            <a:r>
              <a:rPr lang="cs-CZ" dirty="0" smtClean="0"/>
              <a:t>A</a:t>
            </a:r>
            <a:r>
              <a:rPr lang="cs-CZ" baseline="-25000" dirty="0" smtClean="0"/>
              <a:t>1</a:t>
            </a:r>
            <a:r>
              <a:rPr lang="cs-CZ" dirty="0" smtClean="0"/>
              <a:t>(4)</a:t>
            </a:r>
            <a:endParaRPr lang="cs-CZ" dirty="0"/>
          </a:p>
        </p:txBody>
      </p:sp>
      <p:sp>
        <p:nvSpPr>
          <p:cNvPr id="8" name="TextovéPole 7"/>
          <p:cNvSpPr txBox="1"/>
          <p:nvPr/>
        </p:nvSpPr>
        <p:spPr>
          <a:xfrm>
            <a:off x="2123728" y="2687558"/>
            <a:ext cx="720080" cy="369332"/>
          </a:xfrm>
          <a:prstGeom prst="rect">
            <a:avLst/>
          </a:prstGeom>
          <a:noFill/>
        </p:spPr>
        <p:txBody>
          <a:bodyPr wrap="square" rtlCol="0">
            <a:spAutoFit/>
          </a:bodyPr>
          <a:lstStyle/>
          <a:p>
            <a:r>
              <a:rPr lang="cs-CZ" dirty="0" smtClean="0"/>
              <a:t>B</a:t>
            </a:r>
            <a:r>
              <a:rPr lang="cs-CZ" baseline="-25000" dirty="0" smtClean="0"/>
              <a:t>1</a:t>
            </a:r>
            <a:r>
              <a:rPr lang="cs-CZ" dirty="0" smtClean="0"/>
              <a:t>(2)</a:t>
            </a:r>
            <a:endParaRPr lang="cs-CZ" dirty="0"/>
          </a:p>
        </p:txBody>
      </p:sp>
      <p:sp>
        <p:nvSpPr>
          <p:cNvPr id="9" name="TextovéPole 8"/>
          <p:cNvSpPr txBox="1"/>
          <p:nvPr/>
        </p:nvSpPr>
        <p:spPr>
          <a:xfrm>
            <a:off x="4840218" y="3065780"/>
            <a:ext cx="720080" cy="369332"/>
          </a:xfrm>
          <a:prstGeom prst="rect">
            <a:avLst/>
          </a:prstGeom>
          <a:noFill/>
        </p:spPr>
        <p:txBody>
          <a:bodyPr wrap="square" rtlCol="0">
            <a:spAutoFit/>
          </a:bodyPr>
          <a:lstStyle/>
          <a:p>
            <a:r>
              <a:rPr lang="cs-CZ" dirty="0" smtClean="0"/>
              <a:t>C</a:t>
            </a:r>
            <a:r>
              <a:rPr lang="cs-CZ" baseline="-25000" dirty="0" smtClean="0"/>
              <a:t>1</a:t>
            </a:r>
            <a:r>
              <a:rPr lang="cs-CZ" dirty="0" smtClean="0"/>
              <a:t>(1)</a:t>
            </a:r>
            <a:endParaRPr lang="cs-CZ" dirty="0"/>
          </a:p>
        </p:txBody>
      </p:sp>
      <p:cxnSp>
        <p:nvCxnSpPr>
          <p:cNvPr id="11" name="Přímá spojnice 10"/>
          <p:cNvCxnSpPr/>
          <p:nvPr/>
        </p:nvCxnSpPr>
        <p:spPr>
          <a:xfrm flipH="1" flipV="1">
            <a:off x="4018796" y="2254409"/>
            <a:ext cx="844282" cy="1146016"/>
          </a:xfrm>
          <a:prstGeom prst="line">
            <a:avLst/>
          </a:prstGeom>
        </p:spPr>
        <p:style>
          <a:lnRef idx="1">
            <a:schemeClr val="dk1"/>
          </a:lnRef>
          <a:fillRef idx="0">
            <a:schemeClr val="dk1"/>
          </a:fillRef>
          <a:effectRef idx="0">
            <a:schemeClr val="dk1"/>
          </a:effectRef>
          <a:fontRef idx="minor">
            <a:schemeClr val="tx1"/>
          </a:fontRef>
        </p:style>
      </p:cxnSp>
      <p:cxnSp>
        <p:nvCxnSpPr>
          <p:cNvPr id="14" name="Přímá spojnice 13"/>
          <p:cNvCxnSpPr/>
          <p:nvPr/>
        </p:nvCxnSpPr>
        <p:spPr>
          <a:xfrm flipH="1">
            <a:off x="2768372" y="2254409"/>
            <a:ext cx="1250424" cy="693395"/>
          </a:xfrm>
          <a:prstGeom prst="line">
            <a:avLst/>
          </a:prstGeom>
        </p:spPr>
        <p:style>
          <a:lnRef idx="1">
            <a:schemeClr val="dk1"/>
          </a:lnRef>
          <a:fillRef idx="0">
            <a:schemeClr val="dk1"/>
          </a:fillRef>
          <a:effectRef idx="0">
            <a:schemeClr val="dk1"/>
          </a:effectRef>
          <a:fontRef idx="minor">
            <a:schemeClr val="tx1"/>
          </a:fontRef>
        </p:style>
      </p:cxnSp>
      <p:cxnSp>
        <p:nvCxnSpPr>
          <p:cNvPr id="18" name="Přímá spojnice 17"/>
          <p:cNvCxnSpPr/>
          <p:nvPr/>
        </p:nvCxnSpPr>
        <p:spPr>
          <a:xfrm>
            <a:off x="2768372" y="2947804"/>
            <a:ext cx="2071846" cy="452621"/>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38335469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délník 2"/>
          <p:cNvSpPr/>
          <p:nvPr/>
        </p:nvSpPr>
        <p:spPr>
          <a:xfrm>
            <a:off x="611560" y="1010882"/>
            <a:ext cx="7920880" cy="461665"/>
          </a:xfrm>
          <a:prstGeom prst="rect">
            <a:avLst/>
          </a:prstGeom>
        </p:spPr>
        <p:txBody>
          <a:bodyPr wrap="square">
            <a:spAutoFit/>
          </a:bodyPr>
          <a:lstStyle/>
          <a:p>
            <a:pPr algn="ctr"/>
            <a:r>
              <a:rPr lang="cs-CZ" sz="2400" dirty="0" smtClean="0">
                <a:latin typeface="Calibri" pitchFamily="34" charset="0"/>
              </a:rPr>
              <a:t>Zdroj: archiv autora</a:t>
            </a:r>
            <a:endParaRPr lang="cs-CZ" sz="2400" dirty="0">
              <a:latin typeface="Calibri" pitchFamily="34" charset="0"/>
            </a:endParaRPr>
          </a:p>
        </p:txBody>
      </p:sp>
      <p:sp>
        <p:nvSpPr>
          <p:cNvPr id="4" name="TextovéPole 3"/>
          <p:cNvSpPr txBox="1"/>
          <p:nvPr/>
        </p:nvSpPr>
        <p:spPr>
          <a:xfrm>
            <a:off x="596451" y="5094476"/>
            <a:ext cx="7992888" cy="461665"/>
          </a:xfrm>
          <a:prstGeom prst="rect">
            <a:avLst/>
          </a:prstGeom>
          <a:noFill/>
        </p:spPr>
        <p:txBody>
          <a:bodyPr wrap="square" rtlCol="0">
            <a:spAutoFit/>
          </a:bodyPr>
          <a:lstStyle/>
          <a:p>
            <a:pPr algn="ctr"/>
            <a:r>
              <a:rPr lang="cs-CZ" sz="2400" dirty="0" smtClean="0"/>
              <a:t>Materiál je určen k interaktivní výuce.</a:t>
            </a:r>
            <a:endParaRPr lang="cs-CZ" sz="2400" dirty="0"/>
          </a:p>
        </p:txBody>
      </p:sp>
    </p:spTree>
    <p:extLst>
      <p:ext uri="{BB962C8B-B14F-4D97-AF65-F5344CB8AC3E}">
        <p14:creationId xmlns:p14="http://schemas.microsoft.com/office/powerpoint/2010/main" val="3049664346"/>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517</TotalTime>
  <Words>407</Words>
  <Application>Microsoft Office PowerPoint</Application>
  <PresentationFormat>Předvádění na obrazovce (4:3)</PresentationFormat>
  <Paragraphs>74</Paragraphs>
  <Slides>8</Slides>
  <Notes>4</Notes>
  <HiddenSlides>0</HiddenSlides>
  <MMClips>0</MMClips>
  <ScaleCrop>false</ScaleCrop>
  <HeadingPairs>
    <vt:vector size="6" baseType="variant">
      <vt:variant>
        <vt:lpstr>Použitá písma</vt:lpstr>
      </vt:variant>
      <vt:variant>
        <vt:i4>3</vt:i4>
      </vt:variant>
      <vt:variant>
        <vt:lpstr>Motiv</vt:lpstr>
      </vt:variant>
      <vt:variant>
        <vt:i4>1</vt:i4>
      </vt:variant>
      <vt:variant>
        <vt:lpstr>Nadpisy snímků</vt:lpstr>
      </vt:variant>
      <vt:variant>
        <vt:i4>8</vt:i4>
      </vt:variant>
    </vt:vector>
  </HeadingPairs>
  <TitlesOfParts>
    <vt:vector size="12" baseType="lpstr">
      <vt:lpstr>Arial</vt:lpstr>
      <vt:lpstr>Calibri</vt:lpstr>
      <vt:lpstr>Symbol</vt:lpstr>
      <vt:lpstr>Motiv systému Office</vt:lpstr>
      <vt:lpstr>Prezentace aplikace PowerPoint</vt:lpstr>
      <vt:lpstr>ANOTACE</vt:lpstr>
      <vt:lpstr>Kótované promítání</vt:lpstr>
      <vt:lpstr>Kdy používáme otáčení roviny do průmětny</vt:lpstr>
      <vt:lpstr>Princip otáčení roviny do průmětny</vt:lpstr>
      <vt:lpstr>Otočení jednoho bodu roviny</vt:lpstr>
      <vt:lpstr>Příklad</vt:lpstr>
      <vt:lpstr>Prezentace aplikace PowerPoint</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Kótované promítání</dc:title>
  <dc:creator>burim</dc:creator>
  <cp:lastModifiedBy>Michaela Sedláčková</cp:lastModifiedBy>
  <cp:revision>67</cp:revision>
  <dcterms:created xsi:type="dcterms:W3CDTF">2012-07-31T10:12:03Z</dcterms:created>
  <dcterms:modified xsi:type="dcterms:W3CDTF">2013-09-04T06:37:41Z</dcterms:modified>
</cp:coreProperties>
</file>