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8" r:id="rId2"/>
    <p:sldId id="269" r:id="rId3"/>
    <p:sldId id="256" r:id="rId4"/>
    <p:sldId id="262" r:id="rId5"/>
    <p:sldId id="263" r:id="rId6"/>
    <p:sldId id="264" r:id="rId7"/>
    <p:sldId id="265" r:id="rId8"/>
    <p:sldId id="266" r:id="rId9"/>
    <p:sldId id="270" r:id="rId10"/>
    <p:sldId id="267"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303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2BA314-C4B6-4E66-96C9-3EF36B03D4E9}" type="datetimeFigureOut">
              <a:rPr lang="cs-CZ" smtClean="0"/>
              <a:t>4.9.2013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5509E1-9FAD-4FA7-84B6-94093C1B1B58}" type="slidenum">
              <a:rPr lang="cs-CZ" smtClean="0"/>
              <a:t>‹#›</a:t>
            </a:fld>
            <a:endParaRPr lang="cs-CZ"/>
          </a:p>
        </p:txBody>
      </p:sp>
    </p:spTree>
    <p:extLst>
      <p:ext uri="{BB962C8B-B14F-4D97-AF65-F5344CB8AC3E}">
        <p14:creationId xmlns:p14="http://schemas.microsoft.com/office/powerpoint/2010/main" val="2742397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7F249-9888-43CF-B0B4-4872F926E371}"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052A4E-6DA1-49EE-9CBF-0589883F5689}" type="slidenum">
              <a:rPr lang="cs-CZ" smtClean="0"/>
              <a:t>‹#›</a:t>
            </a:fld>
            <a:endParaRPr lang="cs-CZ"/>
          </a:p>
        </p:txBody>
      </p:sp>
    </p:spTree>
    <p:extLst>
      <p:ext uri="{BB962C8B-B14F-4D97-AF65-F5344CB8AC3E}">
        <p14:creationId xmlns:p14="http://schemas.microsoft.com/office/powerpoint/2010/main" val="1454373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10</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402335989"/>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VY_32_INOVACE_08A_06_Kótované</a:t>
                      </a:r>
                      <a:r>
                        <a:rPr lang="cs-CZ" sz="1800" b="1" kern="1200" baseline="0" dirty="0" smtClean="0">
                          <a:solidFill>
                            <a:srgbClr val="2C3036"/>
                          </a:solidFill>
                          <a:latin typeface="Calibri" pitchFamily="34" charset="0"/>
                          <a:ea typeface="+mn-ea"/>
                          <a:cs typeface="+mn-cs"/>
                        </a:rPr>
                        <a:t> promítání – Pravoúhlá afinita</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16.4.2013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pravoúhlé </a:t>
            </a:r>
            <a:r>
              <a:rPr lang="cs-CZ" sz="2000" dirty="0" smtClean="0">
                <a:latin typeface="Calibri" pitchFamily="34" charset="0"/>
              </a:rPr>
              <a:t>afinity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5894334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PRAVOÚHLÁ AFINITA</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2492896"/>
            <a:ext cx="8229600" cy="2764904"/>
          </a:xfrm>
        </p:spPr>
        <p:txBody>
          <a:bodyPr/>
          <a:lstStyle/>
          <a:p>
            <a:pPr marL="0" indent="0">
              <a:buNone/>
            </a:pPr>
            <a:r>
              <a:rPr lang="cs-CZ" dirty="0" smtClean="0"/>
              <a:t>Pravoúhlá afinita je zobrazení v průmětně, ve kterém si odpovídají pravoúhlé průměty bodů roviny kosé k průmětně a jejich otočené obrazy.</a:t>
            </a:r>
          </a:p>
        </p:txBody>
      </p:sp>
      <p:sp>
        <p:nvSpPr>
          <p:cNvPr id="4" name="Nadpis 3"/>
          <p:cNvSpPr>
            <a:spLocks noGrp="1"/>
          </p:cNvSpPr>
          <p:nvPr>
            <p:ph type="title"/>
          </p:nvPr>
        </p:nvSpPr>
        <p:spPr/>
        <p:txBody>
          <a:bodyPr/>
          <a:lstStyle/>
          <a:p>
            <a:r>
              <a:rPr lang="cs-CZ" dirty="0" smtClean="0"/>
              <a:t>Co je to pravoúhlá afinita</a:t>
            </a:r>
            <a:endParaRPr lang="cs-CZ" dirty="0"/>
          </a:p>
        </p:txBody>
      </p:sp>
    </p:spTree>
    <p:extLst>
      <p:ext uri="{BB962C8B-B14F-4D97-AF65-F5344CB8AC3E}">
        <p14:creationId xmlns:p14="http://schemas.microsoft.com/office/powerpoint/2010/main" val="395014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Afinita je dána:</a:t>
            </a:r>
            <a:endParaRPr lang="cs-CZ" dirty="0"/>
          </a:p>
        </p:txBody>
      </p:sp>
      <p:sp>
        <p:nvSpPr>
          <p:cNvPr id="3" name="Zástupný symbol pro obsah 2"/>
          <p:cNvSpPr>
            <a:spLocks noGrp="1"/>
          </p:cNvSpPr>
          <p:nvPr>
            <p:ph idx="1"/>
          </p:nvPr>
        </p:nvSpPr>
        <p:spPr>
          <a:xfrm>
            <a:off x="457200" y="2060848"/>
            <a:ext cx="8229600" cy="4065315"/>
          </a:xfrm>
        </p:spPr>
        <p:txBody>
          <a:bodyPr/>
          <a:lstStyle/>
          <a:p>
            <a:r>
              <a:rPr lang="cs-CZ" dirty="0" smtClean="0"/>
              <a:t>Osou afinity = stopa otáčené roviny, leží na ní samodružné body afinity</a:t>
            </a:r>
          </a:p>
          <a:p>
            <a:r>
              <a:rPr lang="cs-CZ" dirty="0" smtClean="0"/>
              <a:t>Směrem afinity = směr kolmý k ose afinity</a:t>
            </a:r>
            <a:endParaRPr lang="cs-CZ" dirty="0"/>
          </a:p>
        </p:txBody>
      </p:sp>
    </p:spTree>
    <p:extLst>
      <p:ext uri="{BB962C8B-B14F-4D97-AF65-F5344CB8AC3E}">
        <p14:creationId xmlns:p14="http://schemas.microsoft.com/office/powerpoint/2010/main" val="288652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Vlastnosti afinity</a:t>
            </a:r>
            <a:endParaRPr lang="cs-CZ" dirty="0"/>
          </a:p>
        </p:txBody>
      </p:sp>
      <p:sp>
        <p:nvSpPr>
          <p:cNvPr id="3" name="Zástupný symbol pro obsah 2"/>
          <p:cNvSpPr>
            <a:spLocks noGrp="1"/>
          </p:cNvSpPr>
          <p:nvPr>
            <p:ph idx="1"/>
          </p:nvPr>
        </p:nvSpPr>
        <p:spPr>
          <a:xfrm>
            <a:off x="457200" y="2132856"/>
            <a:ext cx="8229600" cy="3993307"/>
          </a:xfrm>
        </p:spPr>
        <p:txBody>
          <a:bodyPr/>
          <a:lstStyle/>
          <a:p>
            <a:r>
              <a:rPr lang="cs-CZ" dirty="0" smtClean="0"/>
              <a:t>Jestliže </a:t>
            </a:r>
            <a:r>
              <a:rPr lang="cs-CZ" i="1" dirty="0" smtClean="0"/>
              <a:t>A</a:t>
            </a:r>
            <a:r>
              <a:rPr lang="cs-CZ" i="1" baseline="-25000" dirty="0" smtClean="0"/>
              <a:t>1</a:t>
            </a:r>
            <a:r>
              <a:rPr lang="cs-CZ" dirty="0" smtClean="0"/>
              <a:t> je vzor a </a:t>
            </a:r>
            <a:r>
              <a:rPr lang="cs-CZ" i="1" dirty="0" smtClean="0"/>
              <a:t>A</a:t>
            </a:r>
            <a:r>
              <a:rPr lang="cs-CZ" i="1" baseline="-25000" dirty="0" smtClean="0"/>
              <a:t>O</a:t>
            </a:r>
            <a:r>
              <a:rPr lang="cs-CZ" dirty="0" smtClean="0"/>
              <a:t> je obraz, pak </a:t>
            </a:r>
            <a:r>
              <a:rPr lang="cs-CZ" dirty="0" smtClean="0">
                <a:sym typeface="Symbol"/>
              </a:rPr>
              <a:t></a:t>
            </a:r>
            <a:r>
              <a:rPr lang="cs-CZ" i="1" dirty="0" smtClean="0">
                <a:sym typeface="Symbol"/>
              </a:rPr>
              <a:t>A</a:t>
            </a:r>
            <a:r>
              <a:rPr lang="cs-CZ" i="1" baseline="-25000" dirty="0" smtClean="0">
                <a:sym typeface="Symbol"/>
              </a:rPr>
              <a:t>1</a:t>
            </a:r>
            <a:r>
              <a:rPr lang="cs-CZ" i="1" dirty="0" smtClean="0">
                <a:sym typeface="Symbol"/>
              </a:rPr>
              <a:t>A</a:t>
            </a:r>
            <a:r>
              <a:rPr lang="cs-CZ" i="1" baseline="-25000" dirty="0" smtClean="0">
                <a:sym typeface="Symbol"/>
              </a:rPr>
              <a:t>O</a:t>
            </a:r>
            <a:r>
              <a:rPr lang="cs-CZ" dirty="0" smtClean="0">
                <a:sym typeface="Symbol"/>
              </a:rPr>
              <a:t> patří směru afinity.</a:t>
            </a:r>
          </a:p>
          <a:p>
            <a:r>
              <a:rPr lang="cs-CZ" dirty="0" smtClean="0">
                <a:sym typeface="Symbol"/>
              </a:rPr>
              <a:t>Průsečík vzoru a obrazu přímky leží na ose afinity.</a:t>
            </a:r>
          </a:p>
        </p:txBody>
      </p:sp>
    </p:spTree>
    <p:extLst>
      <p:ext uri="{BB962C8B-B14F-4D97-AF65-F5344CB8AC3E}">
        <p14:creationId xmlns:p14="http://schemas.microsoft.com/office/powerpoint/2010/main" val="2554397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Afinita zachovává:</a:t>
            </a:r>
            <a:endParaRPr lang="cs-CZ" dirty="0"/>
          </a:p>
        </p:txBody>
      </p:sp>
      <p:sp>
        <p:nvSpPr>
          <p:cNvPr id="3" name="Zástupný symbol pro obsah 2"/>
          <p:cNvSpPr>
            <a:spLocks noGrp="1"/>
          </p:cNvSpPr>
          <p:nvPr>
            <p:ph idx="1"/>
          </p:nvPr>
        </p:nvSpPr>
        <p:spPr>
          <a:xfrm>
            <a:off x="457200" y="1988840"/>
            <a:ext cx="8229600" cy="4137323"/>
          </a:xfrm>
        </p:spPr>
        <p:txBody>
          <a:bodyPr/>
          <a:lstStyle/>
          <a:p>
            <a:r>
              <a:rPr lang="cs-CZ" dirty="0" smtClean="0"/>
              <a:t>incidenci</a:t>
            </a:r>
          </a:p>
          <a:p>
            <a:r>
              <a:rPr lang="cs-CZ" dirty="0" smtClean="0"/>
              <a:t>dělící poměr</a:t>
            </a:r>
          </a:p>
          <a:p>
            <a:r>
              <a:rPr lang="cs-CZ" dirty="0" smtClean="0"/>
              <a:t>rovnoběžnost</a:t>
            </a:r>
          </a:p>
          <a:p>
            <a:r>
              <a:rPr lang="cs-CZ" dirty="0" smtClean="0"/>
              <a:t>délku úsečky na rovnoběžkách s osou afinity</a:t>
            </a:r>
            <a:endParaRPr lang="cs-CZ" dirty="0"/>
          </a:p>
        </p:txBody>
      </p:sp>
    </p:spTree>
    <p:extLst>
      <p:ext uri="{BB962C8B-B14F-4D97-AF65-F5344CB8AC3E}">
        <p14:creationId xmlns:p14="http://schemas.microsoft.com/office/powerpoint/2010/main" val="3480935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na využití afinity</a:t>
            </a:r>
            <a:endParaRPr lang="cs-CZ" dirty="0"/>
          </a:p>
        </p:txBody>
      </p:sp>
      <p:sp>
        <p:nvSpPr>
          <p:cNvPr id="3" name="Zástupný symbol pro obsah 2"/>
          <p:cNvSpPr>
            <a:spLocks noGrp="1"/>
          </p:cNvSpPr>
          <p:nvPr>
            <p:ph sz="half" idx="1"/>
          </p:nvPr>
        </p:nvSpPr>
        <p:spPr>
          <a:xfrm>
            <a:off x="465379" y="1268760"/>
            <a:ext cx="4906888" cy="4785395"/>
          </a:xfrm>
        </p:spPr>
        <p:txBody>
          <a:bodyPr>
            <a:normAutofit/>
          </a:bodyPr>
          <a:lstStyle/>
          <a:p>
            <a:pPr marL="0" indent="0">
              <a:buNone/>
            </a:pPr>
            <a:r>
              <a:rPr lang="cs-CZ" sz="2400" dirty="0" smtClean="0"/>
              <a:t>Určete odchylku přímek </a:t>
            </a:r>
            <a:r>
              <a:rPr lang="cs-CZ" sz="2400" dirty="0" smtClean="0">
                <a:sym typeface="Symbol"/>
              </a:rPr>
              <a:t></a:t>
            </a:r>
            <a:r>
              <a:rPr lang="cs-CZ" sz="2400" i="1" dirty="0" smtClean="0">
                <a:sym typeface="Symbol"/>
              </a:rPr>
              <a:t>AC</a:t>
            </a:r>
            <a:r>
              <a:rPr lang="cs-CZ" sz="2400" dirty="0" smtClean="0">
                <a:sym typeface="Symbol"/>
              </a:rPr>
              <a:t> a </a:t>
            </a:r>
            <a:r>
              <a:rPr lang="cs-CZ" sz="2400" i="1" dirty="0" smtClean="0">
                <a:sym typeface="Symbol"/>
              </a:rPr>
              <a:t>BC</a:t>
            </a:r>
            <a:r>
              <a:rPr lang="cs-CZ" sz="2400" dirty="0" smtClean="0">
                <a:sym typeface="Symbol"/>
              </a:rPr>
              <a:t>.</a:t>
            </a:r>
            <a:endParaRPr lang="cs-CZ" sz="2400" dirty="0"/>
          </a:p>
        </p:txBody>
      </p:sp>
      <p:sp>
        <p:nvSpPr>
          <p:cNvPr id="4" name="Zástupný symbol pro obsah 3"/>
          <p:cNvSpPr>
            <a:spLocks noGrp="1"/>
          </p:cNvSpPr>
          <p:nvPr>
            <p:ph sz="half" idx="2"/>
          </p:nvPr>
        </p:nvSpPr>
        <p:spPr>
          <a:xfrm>
            <a:off x="4860032" y="1728859"/>
            <a:ext cx="3960440" cy="4896544"/>
          </a:xfrm>
        </p:spPr>
        <p:txBody>
          <a:bodyPr>
            <a:noAutofit/>
          </a:bodyPr>
          <a:lstStyle/>
          <a:p>
            <a:r>
              <a:rPr lang="cs-CZ" sz="1900" dirty="0" smtClean="0"/>
              <a:t>Pomocí sklápění určíme stopník </a:t>
            </a:r>
            <a:r>
              <a:rPr lang="cs-CZ" sz="1900" i="1" dirty="0" smtClean="0"/>
              <a:t>P</a:t>
            </a:r>
            <a:r>
              <a:rPr lang="cs-CZ" sz="1900" dirty="0" smtClean="0"/>
              <a:t> přímky </a:t>
            </a:r>
            <a:r>
              <a:rPr lang="cs-CZ" sz="1900" dirty="0">
                <a:sym typeface="Symbol"/>
              </a:rPr>
              <a:t></a:t>
            </a:r>
            <a:r>
              <a:rPr lang="cs-CZ" sz="1900" i="1" dirty="0" smtClean="0">
                <a:sym typeface="Symbol"/>
              </a:rPr>
              <a:t>BC.</a:t>
            </a:r>
          </a:p>
          <a:p>
            <a:r>
              <a:rPr lang="cs-CZ" sz="1900" i="1" dirty="0" smtClean="0">
                <a:sym typeface="Symbol"/>
              </a:rPr>
              <a:t>A </a:t>
            </a:r>
            <a:r>
              <a:rPr lang="cs-CZ" sz="1900" dirty="0" smtClean="0">
                <a:sym typeface="Symbol"/>
              </a:rPr>
              <a:t>je stopník přímky </a:t>
            </a:r>
            <a:r>
              <a:rPr lang="cs-CZ" sz="1900" i="1" dirty="0" smtClean="0">
                <a:sym typeface="Symbol"/>
              </a:rPr>
              <a:t>AC.</a:t>
            </a:r>
          </a:p>
          <a:p>
            <a:r>
              <a:rPr lang="cs-CZ" sz="1900" dirty="0" smtClean="0">
                <a:sym typeface="Symbol"/>
              </a:rPr>
              <a:t>Stopa roviny </a:t>
            </a:r>
            <a:r>
              <a:rPr lang="cs-CZ" sz="1900" i="1" dirty="0" smtClean="0">
                <a:sym typeface="Symbol"/>
              </a:rPr>
              <a:t></a:t>
            </a:r>
            <a:r>
              <a:rPr lang="cs-CZ" sz="1900" dirty="0" smtClean="0">
                <a:sym typeface="Symbol"/>
              </a:rPr>
              <a:t> je dána body </a:t>
            </a:r>
            <a:r>
              <a:rPr lang="cs-CZ" sz="1900" i="1" dirty="0" smtClean="0">
                <a:sym typeface="Symbol"/>
              </a:rPr>
              <a:t>A</a:t>
            </a:r>
            <a:r>
              <a:rPr lang="cs-CZ" sz="1900" dirty="0" smtClean="0">
                <a:sym typeface="Symbol"/>
              </a:rPr>
              <a:t> a </a:t>
            </a:r>
            <a:r>
              <a:rPr lang="cs-CZ" sz="1900" i="1" dirty="0" smtClean="0">
                <a:sym typeface="Symbol"/>
              </a:rPr>
              <a:t>P</a:t>
            </a:r>
            <a:r>
              <a:rPr lang="cs-CZ" sz="1900" dirty="0" smtClean="0">
                <a:sym typeface="Symbol"/>
              </a:rPr>
              <a:t>.</a:t>
            </a:r>
          </a:p>
          <a:p>
            <a:r>
              <a:rPr lang="cs-CZ" sz="1900" dirty="0" smtClean="0">
                <a:sym typeface="Symbol"/>
              </a:rPr>
              <a:t>Sklopením promítací roviny spádové přímky roviny </a:t>
            </a:r>
            <a:r>
              <a:rPr lang="cs-CZ" sz="1900" i="1" dirty="0" smtClean="0">
                <a:sym typeface="Symbol"/>
              </a:rPr>
              <a:t></a:t>
            </a:r>
            <a:r>
              <a:rPr lang="cs-CZ" sz="1900" dirty="0" smtClean="0">
                <a:sym typeface="Symbol"/>
              </a:rPr>
              <a:t> jdoucí bodem </a:t>
            </a:r>
            <a:r>
              <a:rPr lang="cs-CZ" sz="1900" i="1" dirty="0" smtClean="0">
                <a:sym typeface="Symbol"/>
              </a:rPr>
              <a:t>C</a:t>
            </a:r>
            <a:r>
              <a:rPr lang="cs-CZ" sz="1900" dirty="0" smtClean="0">
                <a:sym typeface="Symbol"/>
              </a:rPr>
              <a:t> zjistíme poloměr otáčení bodu </a:t>
            </a:r>
            <a:r>
              <a:rPr lang="cs-CZ" sz="1900" i="1" dirty="0" smtClean="0">
                <a:sym typeface="Symbol"/>
              </a:rPr>
              <a:t>C</a:t>
            </a:r>
            <a:r>
              <a:rPr lang="cs-CZ" sz="1900" dirty="0" smtClean="0">
                <a:sym typeface="Symbol"/>
              </a:rPr>
              <a:t>.</a:t>
            </a:r>
          </a:p>
          <a:p>
            <a:r>
              <a:rPr lang="cs-CZ" sz="1900" dirty="0" smtClean="0">
                <a:sym typeface="Symbol"/>
              </a:rPr>
              <a:t>Bod </a:t>
            </a:r>
            <a:r>
              <a:rPr lang="cs-CZ" sz="1900" i="1" dirty="0" smtClean="0">
                <a:sym typeface="Symbol"/>
              </a:rPr>
              <a:t>C</a:t>
            </a:r>
            <a:r>
              <a:rPr lang="cs-CZ" sz="1900" dirty="0" smtClean="0">
                <a:sym typeface="Symbol"/>
              </a:rPr>
              <a:t> otočíme.</a:t>
            </a:r>
          </a:p>
          <a:p>
            <a:r>
              <a:rPr lang="cs-CZ" sz="1900" i="1" dirty="0" smtClean="0">
                <a:sym typeface="Symbol"/>
              </a:rPr>
              <a:t>A</a:t>
            </a:r>
            <a:r>
              <a:rPr lang="cs-CZ" sz="1900" dirty="0" smtClean="0">
                <a:sym typeface="Symbol"/>
              </a:rPr>
              <a:t> a </a:t>
            </a:r>
            <a:r>
              <a:rPr lang="cs-CZ" sz="1900" i="1" dirty="0" smtClean="0">
                <a:sym typeface="Symbol"/>
              </a:rPr>
              <a:t>P</a:t>
            </a:r>
            <a:r>
              <a:rPr lang="cs-CZ" sz="1900" dirty="0" smtClean="0">
                <a:sym typeface="Symbol"/>
              </a:rPr>
              <a:t> jsou samodružné body.</a:t>
            </a:r>
          </a:p>
          <a:p>
            <a:r>
              <a:rPr lang="cs-CZ" sz="1900" dirty="0" smtClean="0">
                <a:sym typeface="Symbol"/>
              </a:rPr>
              <a:t>Vyznačíme přímky </a:t>
            </a:r>
            <a:r>
              <a:rPr lang="cs-CZ" sz="1900" i="1" dirty="0" smtClean="0">
                <a:sym typeface="Symbol"/>
              </a:rPr>
              <a:t>AC </a:t>
            </a:r>
            <a:r>
              <a:rPr lang="cs-CZ" sz="1900" dirty="0" smtClean="0">
                <a:sym typeface="Symbol"/>
              </a:rPr>
              <a:t>a</a:t>
            </a:r>
            <a:r>
              <a:rPr lang="cs-CZ" sz="1900" i="1" dirty="0" smtClean="0">
                <a:sym typeface="Symbol"/>
              </a:rPr>
              <a:t> </a:t>
            </a:r>
            <a:r>
              <a:rPr lang="cs-CZ" sz="1900" dirty="0" smtClean="0">
                <a:sym typeface="Symbol"/>
              </a:rPr>
              <a:t></a:t>
            </a:r>
            <a:r>
              <a:rPr lang="cs-CZ" sz="1900" i="1" dirty="0" smtClean="0">
                <a:sym typeface="Symbol"/>
              </a:rPr>
              <a:t>PC  </a:t>
            </a:r>
            <a:r>
              <a:rPr lang="cs-CZ" sz="1900" dirty="0" smtClean="0">
                <a:sym typeface="Symbol"/>
              </a:rPr>
              <a:t>v otočení a najdeme bod </a:t>
            </a:r>
            <a:r>
              <a:rPr lang="cs-CZ" sz="1900" i="1" dirty="0" smtClean="0">
                <a:sym typeface="Symbol"/>
              </a:rPr>
              <a:t>B</a:t>
            </a:r>
            <a:r>
              <a:rPr lang="cs-CZ" sz="1900" dirty="0" smtClean="0">
                <a:sym typeface="Symbol"/>
              </a:rPr>
              <a:t> v otočení.</a:t>
            </a:r>
          </a:p>
          <a:p>
            <a:r>
              <a:rPr lang="cs-CZ" sz="1900" dirty="0" smtClean="0">
                <a:sym typeface="Symbol"/>
              </a:rPr>
              <a:t>V otočení vyznačíme hledanou odchylku.</a:t>
            </a:r>
          </a:p>
        </p:txBody>
      </p:sp>
      <p:cxnSp>
        <p:nvCxnSpPr>
          <p:cNvPr id="6" name="Přímá spojnice 5"/>
          <p:cNvCxnSpPr/>
          <p:nvPr/>
        </p:nvCxnSpPr>
        <p:spPr>
          <a:xfrm flipH="1">
            <a:off x="755576" y="1916832"/>
            <a:ext cx="2448272" cy="1944216"/>
          </a:xfrm>
          <a:prstGeom prst="line">
            <a:avLst/>
          </a:prstGeom>
        </p:spPr>
        <p:style>
          <a:lnRef idx="1">
            <a:schemeClr val="dk1"/>
          </a:lnRef>
          <a:fillRef idx="0">
            <a:schemeClr val="dk1"/>
          </a:fillRef>
          <a:effectRef idx="0">
            <a:schemeClr val="dk1"/>
          </a:effectRef>
          <a:fontRef idx="minor">
            <a:schemeClr val="tx1"/>
          </a:fontRef>
        </p:style>
      </p:cxnSp>
      <p:cxnSp>
        <p:nvCxnSpPr>
          <p:cNvPr id="8" name="Přímá spojnice 7"/>
          <p:cNvCxnSpPr/>
          <p:nvPr/>
        </p:nvCxnSpPr>
        <p:spPr>
          <a:xfrm>
            <a:off x="2267744" y="1844824"/>
            <a:ext cx="1584176" cy="2376264"/>
          </a:xfrm>
          <a:prstGeom prst="line">
            <a:avLst/>
          </a:prstGeom>
        </p:spPr>
        <p:style>
          <a:lnRef idx="1">
            <a:schemeClr val="dk1"/>
          </a:lnRef>
          <a:fillRef idx="0">
            <a:schemeClr val="dk1"/>
          </a:fillRef>
          <a:effectRef idx="0">
            <a:schemeClr val="dk1"/>
          </a:effectRef>
          <a:fontRef idx="minor">
            <a:schemeClr val="tx1"/>
          </a:fontRef>
        </p:style>
      </p:cxnSp>
      <p:sp>
        <p:nvSpPr>
          <p:cNvPr id="9" name="Ovál 8"/>
          <p:cNvSpPr/>
          <p:nvPr/>
        </p:nvSpPr>
        <p:spPr>
          <a:xfrm>
            <a:off x="2587859" y="235423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0" name="Ovál 9"/>
          <p:cNvSpPr/>
          <p:nvPr/>
        </p:nvSpPr>
        <p:spPr>
          <a:xfrm>
            <a:off x="1403648" y="328613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1" name="Ovál 10"/>
          <p:cNvSpPr/>
          <p:nvPr/>
        </p:nvSpPr>
        <p:spPr>
          <a:xfrm>
            <a:off x="3109167" y="311455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2" name="Ovál 11"/>
          <p:cNvSpPr/>
          <p:nvPr/>
        </p:nvSpPr>
        <p:spPr>
          <a:xfrm>
            <a:off x="3349655" y="189397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 name="Ovál 12"/>
          <p:cNvSpPr/>
          <p:nvPr/>
        </p:nvSpPr>
        <p:spPr>
          <a:xfrm>
            <a:off x="3331646" y="29803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4" name="Ovál 13"/>
          <p:cNvSpPr/>
          <p:nvPr/>
        </p:nvSpPr>
        <p:spPr>
          <a:xfrm>
            <a:off x="3318440" y="344120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5" name="Ovál 14"/>
          <p:cNvSpPr/>
          <p:nvPr/>
        </p:nvSpPr>
        <p:spPr>
          <a:xfrm>
            <a:off x="1727928" y="227687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7" name="Přímá spojnice 16"/>
          <p:cNvCxnSpPr>
            <a:stCxn id="9" idx="6"/>
          </p:cNvCxnSpPr>
          <p:nvPr/>
        </p:nvCxnSpPr>
        <p:spPr>
          <a:xfrm flipV="1">
            <a:off x="2633578" y="1916832"/>
            <a:ext cx="729917" cy="460260"/>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Přímá spojnice 17"/>
          <p:cNvCxnSpPr>
            <a:cxnSpLocks noChangeAspect="1"/>
          </p:cNvCxnSpPr>
          <p:nvPr/>
        </p:nvCxnSpPr>
        <p:spPr>
          <a:xfrm flipV="1">
            <a:off x="3138901" y="2983372"/>
            <a:ext cx="238464" cy="150367"/>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9" name="Ovál 18"/>
          <p:cNvSpPr/>
          <p:nvPr/>
        </p:nvSpPr>
        <p:spPr>
          <a:xfrm>
            <a:off x="2518371" y="33840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21" name="Přímá spojnice 20"/>
          <p:cNvCxnSpPr/>
          <p:nvPr/>
        </p:nvCxnSpPr>
        <p:spPr>
          <a:xfrm flipH="1">
            <a:off x="3331646" y="1772816"/>
            <a:ext cx="44754" cy="2448272"/>
          </a:xfrm>
          <a:prstGeom prst="line">
            <a:avLst/>
          </a:prstGeom>
          <a:ln w="6350">
            <a:solidFill>
              <a:schemeClr val="tx1"/>
            </a:solidFill>
            <a:prstDash val="lgDashDot"/>
          </a:ln>
        </p:spPr>
        <p:style>
          <a:lnRef idx="1">
            <a:schemeClr val="accent1"/>
          </a:lnRef>
          <a:fillRef idx="0">
            <a:schemeClr val="accent1"/>
          </a:fillRef>
          <a:effectRef idx="0">
            <a:schemeClr val="accent1"/>
          </a:effectRef>
          <a:fontRef idx="minor">
            <a:schemeClr val="tx1"/>
          </a:fontRef>
        </p:style>
      </p:cxnSp>
      <p:cxnSp>
        <p:nvCxnSpPr>
          <p:cNvPr id="27" name="Přímá spojnice 26"/>
          <p:cNvCxnSpPr/>
          <p:nvPr/>
        </p:nvCxnSpPr>
        <p:spPr>
          <a:xfrm>
            <a:off x="617354" y="3240806"/>
            <a:ext cx="4032448" cy="3322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flipH="1">
            <a:off x="2374355" y="1846486"/>
            <a:ext cx="288032" cy="3744416"/>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3" name="Přímá spojnice 32"/>
          <p:cNvCxnSpPr/>
          <p:nvPr/>
        </p:nvCxnSpPr>
        <p:spPr>
          <a:xfrm rot="2220000" flipV="1">
            <a:off x="1815795" y="2112989"/>
            <a:ext cx="729917" cy="460260"/>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4" name="Ovál 33"/>
          <p:cNvSpPr/>
          <p:nvPr/>
        </p:nvSpPr>
        <p:spPr>
          <a:xfrm>
            <a:off x="2415760" y="47480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5" name="Ovál 34"/>
          <p:cNvSpPr/>
          <p:nvPr/>
        </p:nvSpPr>
        <p:spPr>
          <a:xfrm>
            <a:off x="3054212" y="383818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37" name="Přímá spojnice 36"/>
          <p:cNvCxnSpPr>
            <a:stCxn id="15" idx="5"/>
            <a:endCxn id="19" idx="0"/>
          </p:cNvCxnSpPr>
          <p:nvPr/>
        </p:nvCxnSpPr>
        <p:spPr>
          <a:xfrm>
            <a:off x="1766952" y="2315896"/>
            <a:ext cx="774279" cy="1068155"/>
          </a:xfrm>
          <a:prstGeom prst="line">
            <a:avLst/>
          </a:prstGeom>
          <a:ln w="6350">
            <a:solidFill>
              <a:schemeClr val="tx1"/>
            </a:solidFill>
            <a:prstDash val="lgDashDot"/>
          </a:ln>
        </p:spPr>
        <p:style>
          <a:lnRef idx="1">
            <a:schemeClr val="accent1"/>
          </a:lnRef>
          <a:fillRef idx="0">
            <a:schemeClr val="accent1"/>
          </a:fillRef>
          <a:effectRef idx="0">
            <a:schemeClr val="accent1"/>
          </a:effectRef>
          <a:fontRef idx="minor">
            <a:schemeClr val="tx1"/>
          </a:fontRef>
        </p:style>
      </p:cxnSp>
      <p:sp>
        <p:nvSpPr>
          <p:cNvPr id="41" name="Oblouk 40"/>
          <p:cNvSpPr/>
          <p:nvPr/>
        </p:nvSpPr>
        <p:spPr>
          <a:xfrm rot="16451400">
            <a:off x="1172481" y="2040634"/>
            <a:ext cx="2737497" cy="2727583"/>
          </a:xfrm>
          <a:prstGeom prst="arc">
            <a:avLst>
              <a:gd name="adj1" fmla="val 10777057"/>
              <a:gd name="adj2" fmla="val 19229681"/>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42" name="Přímá spojnice 41"/>
          <p:cNvCxnSpPr/>
          <p:nvPr/>
        </p:nvCxnSpPr>
        <p:spPr>
          <a:xfrm flipH="1">
            <a:off x="3077071" y="3141270"/>
            <a:ext cx="54955" cy="691302"/>
          </a:xfrm>
          <a:prstGeom prst="line">
            <a:avLst/>
          </a:prstGeom>
          <a:ln w="63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a:off x="1306736" y="3133739"/>
            <a:ext cx="1612087" cy="2311485"/>
          </a:xfrm>
          <a:prstGeom prst="line">
            <a:avLst/>
          </a:prstGeom>
          <a:ln>
            <a:solidFill>
              <a:schemeClr val="tx1"/>
            </a:solidFill>
            <a:prstDash val="lgDashDot"/>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flipH="1">
            <a:off x="1907704" y="3404425"/>
            <a:ext cx="1487670" cy="2155866"/>
          </a:xfrm>
          <a:prstGeom prst="line">
            <a:avLst/>
          </a:prstGeom>
          <a:ln>
            <a:solidFill>
              <a:schemeClr val="tx1"/>
            </a:solidFill>
            <a:prstDash val="lgDashDot"/>
          </a:ln>
        </p:spPr>
        <p:style>
          <a:lnRef idx="1">
            <a:schemeClr val="accent1"/>
          </a:lnRef>
          <a:fillRef idx="0">
            <a:schemeClr val="accent1"/>
          </a:fillRef>
          <a:effectRef idx="0">
            <a:schemeClr val="accent1"/>
          </a:effectRef>
          <a:fontRef idx="minor">
            <a:schemeClr val="tx1"/>
          </a:fontRef>
        </p:style>
      </p:cxnSp>
      <p:sp>
        <p:nvSpPr>
          <p:cNvPr id="63" name="TextovéPole 62"/>
          <p:cNvSpPr txBox="1"/>
          <p:nvPr/>
        </p:nvSpPr>
        <p:spPr>
          <a:xfrm>
            <a:off x="2621218" y="2220770"/>
            <a:ext cx="720081" cy="369332"/>
          </a:xfrm>
          <a:prstGeom prst="rect">
            <a:avLst/>
          </a:prstGeom>
          <a:noFill/>
        </p:spPr>
        <p:txBody>
          <a:bodyPr wrap="square" rtlCol="0">
            <a:spAutoFit/>
          </a:bodyPr>
          <a:lstStyle/>
          <a:p>
            <a:r>
              <a:rPr lang="cs-CZ" dirty="0" smtClean="0"/>
              <a:t>C</a:t>
            </a:r>
            <a:r>
              <a:rPr lang="cs-CZ" baseline="-25000" dirty="0" smtClean="0"/>
              <a:t>1</a:t>
            </a:r>
            <a:r>
              <a:rPr lang="cs-CZ" dirty="0" smtClean="0"/>
              <a:t>(3)</a:t>
            </a:r>
            <a:endParaRPr lang="cs-CZ" dirty="0"/>
          </a:p>
        </p:txBody>
      </p:sp>
      <p:sp>
        <p:nvSpPr>
          <p:cNvPr id="64" name="TextovéPole 63"/>
          <p:cNvSpPr txBox="1"/>
          <p:nvPr/>
        </p:nvSpPr>
        <p:spPr>
          <a:xfrm>
            <a:off x="2518371" y="2975610"/>
            <a:ext cx="720080" cy="369332"/>
          </a:xfrm>
          <a:prstGeom prst="rect">
            <a:avLst/>
          </a:prstGeom>
          <a:noFill/>
        </p:spPr>
        <p:txBody>
          <a:bodyPr wrap="square" rtlCol="0">
            <a:spAutoFit/>
          </a:bodyPr>
          <a:lstStyle/>
          <a:p>
            <a:r>
              <a:rPr lang="cs-CZ" dirty="0" smtClean="0"/>
              <a:t>B</a:t>
            </a:r>
            <a:r>
              <a:rPr lang="cs-CZ" baseline="-25000" dirty="0" smtClean="0"/>
              <a:t>1</a:t>
            </a:r>
            <a:r>
              <a:rPr lang="cs-CZ" dirty="0" smtClean="0"/>
              <a:t>(1)</a:t>
            </a:r>
            <a:endParaRPr lang="cs-CZ" dirty="0"/>
          </a:p>
        </p:txBody>
      </p:sp>
      <p:sp>
        <p:nvSpPr>
          <p:cNvPr id="65" name="TextovéPole 64"/>
          <p:cNvSpPr txBox="1"/>
          <p:nvPr/>
        </p:nvSpPr>
        <p:spPr>
          <a:xfrm>
            <a:off x="1426507" y="3268194"/>
            <a:ext cx="1034972" cy="369332"/>
          </a:xfrm>
          <a:prstGeom prst="rect">
            <a:avLst/>
          </a:prstGeom>
          <a:noFill/>
        </p:spPr>
        <p:txBody>
          <a:bodyPr wrap="square" rtlCol="0">
            <a:spAutoFit/>
          </a:bodyPr>
          <a:lstStyle/>
          <a:p>
            <a:r>
              <a:rPr lang="cs-CZ" dirty="0" smtClean="0"/>
              <a:t>A</a:t>
            </a:r>
            <a:r>
              <a:rPr lang="cs-CZ" baseline="-25000" dirty="0" smtClean="0"/>
              <a:t>1</a:t>
            </a:r>
            <a:r>
              <a:rPr lang="cs-CZ" dirty="0" smtClean="0"/>
              <a:t>(0)=A</a:t>
            </a:r>
            <a:r>
              <a:rPr lang="cs-CZ" baseline="-25000" dirty="0" smtClean="0"/>
              <a:t>O</a:t>
            </a:r>
            <a:endParaRPr lang="cs-CZ" baseline="-25000" dirty="0"/>
          </a:p>
        </p:txBody>
      </p:sp>
      <p:sp>
        <p:nvSpPr>
          <p:cNvPr id="66" name="TextovéPole 65"/>
          <p:cNvSpPr txBox="1"/>
          <p:nvPr/>
        </p:nvSpPr>
        <p:spPr>
          <a:xfrm>
            <a:off x="3331646" y="1728858"/>
            <a:ext cx="456546" cy="375946"/>
          </a:xfrm>
          <a:prstGeom prst="rect">
            <a:avLst/>
          </a:prstGeom>
          <a:noFill/>
        </p:spPr>
        <p:txBody>
          <a:bodyPr wrap="square" rtlCol="0">
            <a:spAutoFit/>
          </a:bodyPr>
          <a:lstStyle/>
          <a:p>
            <a:r>
              <a:rPr lang="cs-CZ" dirty="0" smtClean="0"/>
              <a:t>(C)</a:t>
            </a:r>
            <a:endParaRPr lang="cs-CZ" dirty="0"/>
          </a:p>
        </p:txBody>
      </p:sp>
      <p:sp>
        <p:nvSpPr>
          <p:cNvPr id="67" name="TextovéPole 66"/>
          <p:cNvSpPr txBox="1"/>
          <p:nvPr/>
        </p:nvSpPr>
        <p:spPr>
          <a:xfrm>
            <a:off x="3327847" y="2790944"/>
            <a:ext cx="562024" cy="369332"/>
          </a:xfrm>
          <a:prstGeom prst="rect">
            <a:avLst/>
          </a:prstGeom>
          <a:noFill/>
        </p:spPr>
        <p:txBody>
          <a:bodyPr wrap="square" rtlCol="0">
            <a:spAutoFit/>
          </a:bodyPr>
          <a:lstStyle/>
          <a:p>
            <a:r>
              <a:rPr lang="cs-CZ" dirty="0" smtClean="0"/>
              <a:t>(B)</a:t>
            </a:r>
            <a:endParaRPr lang="cs-CZ" dirty="0"/>
          </a:p>
        </p:txBody>
      </p:sp>
      <p:sp>
        <p:nvSpPr>
          <p:cNvPr id="68" name="TextovéPole 67"/>
          <p:cNvSpPr txBox="1"/>
          <p:nvPr/>
        </p:nvSpPr>
        <p:spPr>
          <a:xfrm>
            <a:off x="3335803" y="3147192"/>
            <a:ext cx="765799" cy="369332"/>
          </a:xfrm>
          <a:prstGeom prst="rect">
            <a:avLst/>
          </a:prstGeom>
          <a:noFill/>
        </p:spPr>
        <p:txBody>
          <a:bodyPr wrap="square" rtlCol="0">
            <a:spAutoFit/>
          </a:bodyPr>
          <a:lstStyle/>
          <a:p>
            <a:r>
              <a:rPr lang="cs-CZ" dirty="0" smtClean="0"/>
              <a:t>P</a:t>
            </a:r>
            <a:r>
              <a:rPr lang="cs-CZ" baseline="-25000" dirty="0" smtClean="0"/>
              <a:t>1</a:t>
            </a:r>
            <a:r>
              <a:rPr lang="cs-CZ" dirty="0" smtClean="0"/>
              <a:t>=P</a:t>
            </a:r>
            <a:r>
              <a:rPr lang="cs-CZ" baseline="-25000" dirty="0" smtClean="0"/>
              <a:t>O</a:t>
            </a:r>
            <a:endParaRPr lang="cs-CZ" baseline="-25000" dirty="0"/>
          </a:p>
        </p:txBody>
      </p:sp>
      <p:sp>
        <p:nvSpPr>
          <p:cNvPr id="69" name="TextovéPole 68"/>
          <p:cNvSpPr txBox="1"/>
          <p:nvPr/>
        </p:nvSpPr>
        <p:spPr>
          <a:xfrm>
            <a:off x="467544" y="2849973"/>
            <a:ext cx="432048"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sym typeface="Symbol"/>
              </a:rPr>
              <a:t>1</a:t>
            </a:r>
            <a:endParaRPr lang="cs-CZ" spc="-300" baseline="-25000" dirty="0"/>
          </a:p>
        </p:txBody>
      </p:sp>
      <p:sp>
        <p:nvSpPr>
          <p:cNvPr id="70" name="TextovéPole 69"/>
          <p:cNvSpPr txBox="1"/>
          <p:nvPr/>
        </p:nvSpPr>
        <p:spPr>
          <a:xfrm>
            <a:off x="1499655" y="1946645"/>
            <a:ext cx="456546" cy="375946"/>
          </a:xfrm>
          <a:prstGeom prst="rect">
            <a:avLst/>
          </a:prstGeom>
          <a:noFill/>
        </p:spPr>
        <p:txBody>
          <a:bodyPr wrap="square" rtlCol="0">
            <a:spAutoFit/>
          </a:bodyPr>
          <a:lstStyle/>
          <a:p>
            <a:r>
              <a:rPr lang="cs-CZ" dirty="0" smtClean="0"/>
              <a:t>(C)</a:t>
            </a:r>
            <a:endParaRPr lang="cs-CZ" dirty="0"/>
          </a:p>
        </p:txBody>
      </p:sp>
      <p:sp>
        <p:nvSpPr>
          <p:cNvPr id="71" name="TextovéPole 70"/>
          <p:cNvSpPr txBox="1"/>
          <p:nvPr/>
        </p:nvSpPr>
        <p:spPr>
          <a:xfrm>
            <a:off x="2461479" y="4586196"/>
            <a:ext cx="456546" cy="369332"/>
          </a:xfrm>
          <a:prstGeom prst="rect">
            <a:avLst/>
          </a:prstGeom>
          <a:noFill/>
        </p:spPr>
        <p:txBody>
          <a:bodyPr wrap="square" rtlCol="0">
            <a:spAutoFit/>
          </a:bodyPr>
          <a:lstStyle/>
          <a:p>
            <a:r>
              <a:rPr lang="cs-CZ" dirty="0" smtClean="0"/>
              <a:t>C</a:t>
            </a:r>
            <a:r>
              <a:rPr lang="cs-CZ" baseline="-25000" dirty="0" smtClean="0"/>
              <a:t>O</a:t>
            </a:r>
            <a:endParaRPr lang="cs-CZ" baseline="-25000" dirty="0"/>
          </a:p>
        </p:txBody>
      </p:sp>
      <p:sp>
        <p:nvSpPr>
          <p:cNvPr id="72" name="TextovéPole 71"/>
          <p:cNvSpPr txBox="1"/>
          <p:nvPr/>
        </p:nvSpPr>
        <p:spPr>
          <a:xfrm>
            <a:off x="2975575" y="3832572"/>
            <a:ext cx="456546" cy="369332"/>
          </a:xfrm>
          <a:prstGeom prst="rect">
            <a:avLst/>
          </a:prstGeom>
          <a:noFill/>
        </p:spPr>
        <p:txBody>
          <a:bodyPr wrap="square" rtlCol="0">
            <a:spAutoFit/>
          </a:bodyPr>
          <a:lstStyle/>
          <a:p>
            <a:r>
              <a:rPr lang="cs-CZ" dirty="0"/>
              <a:t>B</a:t>
            </a:r>
            <a:r>
              <a:rPr lang="cs-CZ" baseline="-25000" dirty="0" smtClean="0"/>
              <a:t>O</a:t>
            </a:r>
            <a:endParaRPr lang="cs-CZ" baseline="-25000" dirty="0"/>
          </a:p>
        </p:txBody>
      </p:sp>
      <p:sp>
        <p:nvSpPr>
          <p:cNvPr id="73" name="Oblouk 72"/>
          <p:cNvSpPr/>
          <p:nvPr/>
        </p:nvSpPr>
        <p:spPr>
          <a:xfrm rot="19257445">
            <a:off x="1985219" y="4229983"/>
            <a:ext cx="877892" cy="877892"/>
          </a:xfrm>
          <a:prstGeom prst="arc">
            <a:avLst>
              <a:gd name="adj1" fmla="val 16200000"/>
              <a:gd name="adj2" fmla="val 21234770"/>
            </a:avLst>
          </a:prstGeom>
          <a:ln w="19050">
            <a:solidFill>
              <a:schemeClr val="tx1"/>
            </a:solidFill>
            <a:prstDash val="lgDash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4" name="TextovéPole 73"/>
          <p:cNvSpPr txBox="1"/>
          <p:nvPr/>
        </p:nvSpPr>
        <p:spPr>
          <a:xfrm>
            <a:off x="2193648" y="4221088"/>
            <a:ext cx="535661" cy="369332"/>
          </a:xfrm>
          <a:prstGeom prst="rect">
            <a:avLst/>
          </a:prstGeom>
          <a:noFill/>
        </p:spPr>
        <p:txBody>
          <a:bodyPr wrap="square" rtlCol="0">
            <a:spAutoFit/>
          </a:bodyPr>
          <a:lstStyle/>
          <a:p>
            <a:r>
              <a:rPr lang="cs-CZ" dirty="0" smtClean="0">
                <a:sym typeface="Symbol"/>
              </a:rPr>
              <a:t></a:t>
            </a:r>
            <a:endParaRPr lang="cs-CZ" dirty="0"/>
          </a:p>
        </p:txBody>
      </p:sp>
      <p:sp>
        <p:nvSpPr>
          <p:cNvPr id="77" name="TextovéPole 76"/>
          <p:cNvSpPr txBox="1"/>
          <p:nvPr/>
        </p:nvSpPr>
        <p:spPr>
          <a:xfrm>
            <a:off x="1423799" y="3264746"/>
            <a:ext cx="648072" cy="369332"/>
          </a:xfrm>
          <a:prstGeom prst="rect">
            <a:avLst/>
          </a:prstGeom>
          <a:noFill/>
        </p:spPr>
        <p:txBody>
          <a:bodyPr wrap="square" rtlCol="0">
            <a:spAutoFit/>
          </a:bodyPr>
          <a:lstStyle/>
          <a:p>
            <a:r>
              <a:rPr lang="cs-CZ" dirty="0"/>
              <a:t>A</a:t>
            </a:r>
            <a:r>
              <a:rPr lang="cs-CZ" baseline="-25000" dirty="0"/>
              <a:t>1</a:t>
            </a:r>
            <a:r>
              <a:rPr lang="cs-CZ" dirty="0"/>
              <a:t>(0)</a:t>
            </a:r>
          </a:p>
        </p:txBody>
      </p:sp>
      <p:sp>
        <p:nvSpPr>
          <p:cNvPr id="78" name="TextovéPole 77"/>
          <p:cNvSpPr txBox="1"/>
          <p:nvPr/>
        </p:nvSpPr>
        <p:spPr>
          <a:xfrm>
            <a:off x="3333551" y="3147192"/>
            <a:ext cx="460569" cy="369332"/>
          </a:xfrm>
          <a:prstGeom prst="rect">
            <a:avLst/>
          </a:prstGeom>
          <a:noFill/>
        </p:spPr>
        <p:txBody>
          <a:bodyPr wrap="square" rtlCol="0">
            <a:spAutoFit/>
          </a:bodyPr>
          <a:lstStyle/>
          <a:p>
            <a:r>
              <a:rPr lang="cs-CZ" dirty="0"/>
              <a:t>P</a:t>
            </a:r>
            <a:r>
              <a:rPr lang="cs-CZ" baseline="-25000" dirty="0"/>
              <a:t>1</a:t>
            </a:r>
            <a:endParaRPr lang="cs-CZ" dirty="0"/>
          </a:p>
        </p:txBody>
      </p:sp>
    </p:spTree>
    <p:extLst>
      <p:ext uri="{BB962C8B-B14F-4D97-AF65-F5344CB8AC3E}">
        <p14:creationId xmlns:p14="http://schemas.microsoft.com/office/powerpoint/2010/main" val="226918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down)">
                                      <p:cBhvr>
                                        <p:cTn id="12" dur="500"/>
                                        <p:tgtEl>
                                          <p:spTgt spid="17"/>
                                        </p:tgtEl>
                                      </p:cBhvr>
                                    </p:animEffect>
                                  </p:childTnLst>
                                </p:cTn>
                              </p:par>
                            </p:childTnLst>
                          </p:cTn>
                        </p:par>
                        <p:par>
                          <p:cTn id="13" fill="hold">
                            <p:stCondLst>
                              <p:cond delay="500"/>
                            </p:stCondLst>
                            <p:childTnLst>
                              <p:par>
                                <p:cTn id="14" presetID="10" presetClass="entr" presetSubtype="0" fill="hold" grpId="0" nodeType="afterEffect">
                                  <p:stCondLst>
                                    <p:cond delay="75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50"/>
                                        <p:tgtEl>
                                          <p:spTgt spid="12"/>
                                        </p:tgtEl>
                                      </p:cBhvr>
                                    </p:animEffect>
                                  </p:childTnLst>
                                </p:cTn>
                              </p:par>
                            </p:childTnLst>
                          </p:cTn>
                        </p:par>
                        <p:par>
                          <p:cTn id="17" fill="hold">
                            <p:stCondLst>
                              <p:cond delay="1800"/>
                            </p:stCondLst>
                            <p:childTnLst>
                              <p:par>
                                <p:cTn id="18" presetID="10" presetClass="entr" presetSubtype="0" fill="hold" grpId="0" nodeType="after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fade">
                                      <p:cBhvr>
                                        <p:cTn id="20" dur="500"/>
                                        <p:tgtEl>
                                          <p:spTgt spid="66"/>
                                        </p:tgtEl>
                                      </p:cBhvr>
                                    </p:animEffect>
                                  </p:childTnLst>
                                </p:cTn>
                              </p:par>
                            </p:childTnLst>
                          </p:cTn>
                        </p:par>
                        <p:par>
                          <p:cTn id="21" fill="hold">
                            <p:stCondLst>
                              <p:cond delay="2300"/>
                            </p:stCondLst>
                            <p:childTnLst>
                              <p:par>
                                <p:cTn id="22" presetID="22" presetClass="entr" presetSubtype="4" fill="hold" nodeType="afterEffect">
                                  <p:stCondLst>
                                    <p:cond delay="500"/>
                                  </p:stCondLst>
                                  <p:childTnLst>
                                    <p:set>
                                      <p:cBhvr>
                                        <p:cTn id="23" dur="1" fill="hold">
                                          <p:stCondLst>
                                            <p:cond delay="0"/>
                                          </p:stCondLst>
                                        </p:cTn>
                                        <p:tgtEl>
                                          <p:spTgt spid="18"/>
                                        </p:tgtEl>
                                        <p:attrNameLst>
                                          <p:attrName>style.visibility</p:attrName>
                                        </p:attrNameLst>
                                      </p:cBhvr>
                                      <p:to>
                                        <p:strVal val="visible"/>
                                      </p:to>
                                    </p:set>
                                    <p:animEffect transition="in" filter="wipe(down)">
                                      <p:cBhvr>
                                        <p:cTn id="24" dur="500"/>
                                        <p:tgtEl>
                                          <p:spTgt spid="18"/>
                                        </p:tgtEl>
                                      </p:cBhvr>
                                    </p:animEffect>
                                  </p:childTnLst>
                                </p:cTn>
                              </p:par>
                            </p:childTnLst>
                          </p:cTn>
                        </p:par>
                        <p:par>
                          <p:cTn id="25" fill="hold">
                            <p:stCondLst>
                              <p:cond delay="3300"/>
                            </p:stCondLst>
                            <p:childTnLst>
                              <p:par>
                                <p:cTn id="26" presetID="10" presetClass="entr" presetSubtype="0" fill="hold" grpId="0" nodeType="afterEffect">
                                  <p:stCondLst>
                                    <p:cond delay="75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par>
                          <p:cTn id="29" fill="hold">
                            <p:stCondLst>
                              <p:cond delay="4550"/>
                            </p:stCondLst>
                            <p:childTnLst>
                              <p:par>
                                <p:cTn id="30" presetID="10" presetClass="entr" presetSubtype="0" fill="hold" grpId="0" nodeType="afterEffect">
                                  <p:stCondLst>
                                    <p:cond delay="0"/>
                                  </p:stCondLst>
                                  <p:childTnLst>
                                    <p:set>
                                      <p:cBhvr>
                                        <p:cTn id="31" dur="1" fill="hold">
                                          <p:stCondLst>
                                            <p:cond delay="0"/>
                                          </p:stCondLst>
                                        </p:cTn>
                                        <p:tgtEl>
                                          <p:spTgt spid="67"/>
                                        </p:tgtEl>
                                        <p:attrNameLst>
                                          <p:attrName>style.visibility</p:attrName>
                                        </p:attrNameLst>
                                      </p:cBhvr>
                                      <p:to>
                                        <p:strVal val="visible"/>
                                      </p:to>
                                    </p:set>
                                    <p:animEffect transition="in" filter="fade">
                                      <p:cBhvr>
                                        <p:cTn id="32" dur="500"/>
                                        <p:tgtEl>
                                          <p:spTgt spid="67"/>
                                        </p:tgtEl>
                                      </p:cBhvr>
                                    </p:animEffect>
                                  </p:childTnLst>
                                </p:cTn>
                              </p:par>
                            </p:childTnLst>
                          </p:cTn>
                        </p:par>
                        <p:par>
                          <p:cTn id="33" fill="hold">
                            <p:stCondLst>
                              <p:cond delay="5050"/>
                            </p:stCondLst>
                            <p:childTnLst>
                              <p:par>
                                <p:cTn id="34" presetID="22" presetClass="entr" presetSubtype="1" fill="hold" nodeType="afterEffect">
                                  <p:stCondLst>
                                    <p:cond delay="500"/>
                                  </p:stCondLst>
                                  <p:childTnLst>
                                    <p:set>
                                      <p:cBhvr>
                                        <p:cTn id="35" dur="1" fill="hold">
                                          <p:stCondLst>
                                            <p:cond delay="0"/>
                                          </p:stCondLst>
                                        </p:cTn>
                                        <p:tgtEl>
                                          <p:spTgt spid="21"/>
                                        </p:tgtEl>
                                        <p:attrNameLst>
                                          <p:attrName>style.visibility</p:attrName>
                                        </p:attrNameLst>
                                      </p:cBhvr>
                                      <p:to>
                                        <p:strVal val="visible"/>
                                      </p:to>
                                    </p:set>
                                    <p:animEffect transition="in" filter="wipe(up)">
                                      <p:cBhvr>
                                        <p:cTn id="36" dur="500"/>
                                        <p:tgtEl>
                                          <p:spTgt spid="21"/>
                                        </p:tgtEl>
                                      </p:cBhvr>
                                    </p:animEffect>
                                  </p:childTnLst>
                                </p:cTn>
                              </p:par>
                            </p:childTnLst>
                          </p:cTn>
                        </p:par>
                        <p:par>
                          <p:cTn id="37" fill="hold">
                            <p:stCondLst>
                              <p:cond delay="6050"/>
                            </p:stCondLst>
                            <p:childTnLst>
                              <p:par>
                                <p:cTn id="38" presetID="10" presetClass="entr" presetSubtype="0" fill="hold" grpId="0" nodeType="afterEffect">
                                  <p:stCondLst>
                                    <p:cond delay="75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500"/>
                                        <p:tgtEl>
                                          <p:spTgt spid="14"/>
                                        </p:tgtEl>
                                      </p:cBhvr>
                                    </p:animEffect>
                                  </p:childTnLst>
                                </p:cTn>
                              </p:par>
                            </p:childTnLst>
                          </p:cTn>
                        </p:par>
                        <p:par>
                          <p:cTn id="41" fill="hold">
                            <p:stCondLst>
                              <p:cond delay="7300"/>
                            </p:stCondLst>
                            <p:childTnLst>
                              <p:par>
                                <p:cTn id="42" presetID="10" presetClass="entr" presetSubtype="0" fill="hold" grpId="0" nodeType="afterEffect">
                                  <p:stCondLst>
                                    <p:cond delay="0"/>
                                  </p:stCondLst>
                                  <p:childTnLst>
                                    <p:set>
                                      <p:cBhvr>
                                        <p:cTn id="43" dur="1" fill="hold">
                                          <p:stCondLst>
                                            <p:cond delay="0"/>
                                          </p:stCondLst>
                                        </p:cTn>
                                        <p:tgtEl>
                                          <p:spTgt spid="78"/>
                                        </p:tgtEl>
                                        <p:attrNameLst>
                                          <p:attrName>style.visibility</p:attrName>
                                        </p:attrNameLst>
                                      </p:cBhvr>
                                      <p:to>
                                        <p:strVal val="visible"/>
                                      </p:to>
                                    </p:set>
                                    <p:animEffect transition="in" filter="fade">
                                      <p:cBhvr>
                                        <p:cTn id="44" dur="500"/>
                                        <p:tgtEl>
                                          <p:spTgt spid="78"/>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Effect transition="in" filter="fade">
                                      <p:cBhvr>
                                        <p:cTn id="49" dur="500"/>
                                        <p:tgtEl>
                                          <p:spTgt spid="4">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Effect transition="in" filter="fade">
                                      <p:cBhvr>
                                        <p:cTn id="54" dur="500"/>
                                        <p:tgtEl>
                                          <p:spTgt spid="4">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8" fill="hold" nodeType="clickEffect">
                                  <p:stCondLst>
                                    <p:cond delay="0"/>
                                  </p:stCondLst>
                                  <p:childTnLst>
                                    <p:set>
                                      <p:cBhvr>
                                        <p:cTn id="58" dur="1" fill="hold">
                                          <p:stCondLst>
                                            <p:cond delay="0"/>
                                          </p:stCondLst>
                                        </p:cTn>
                                        <p:tgtEl>
                                          <p:spTgt spid="27"/>
                                        </p:tgtEl>
                                        <p:attrNameLst>
                                          <p:attrName>style.visibility</p:attrName>
                                        </p:attrNameLst>
                                      </p:cBhvr>
                                      <p:to>
                                        <p:strVal val="visible"/>
                                      </p:to>
                                    </p:set>
                                    <p:animEffect transition="in" filter="wipe(left)">
                                      <p:cBhvr>
                                        <p:cTn id="59" dur="750"/>
                                        <p:tgtEl>
                                          <p:spTgt spid="27"/>
                                        </p:tgtEl>
                                      </p:cBhvr>
                                    </p:animEffect>
                                  </p:childTnLst>
                                </p:cTn>
                              </p:par>
                            </p:childTnLst>
                          </p:cTn>
                        </p:par>
                        <p:par>
                          <p:cTn id="60" fill="hold">
                            <p:stCondLst>
                              <p:cond delay="750"/>
                            </p:stCondLst>
                            <p:childTnLst>
                              <p:par>
                                <p:cTn id="61" presetID="10" presetClass="entr" presetSubtype="0" fill="hold" grpId="0" nodeType="afterEffect">
                                  <p:stCondLst>
                                    <p:cond delay="0"/>
                                  </p:stCondLst>
                                  <p:childTnLst>
                                    <p:set>
                                      <p:cBhvr>
                                        <p:cTn id="62" dur="1" fill="hold">
                                          <p:stCondLst>
                                            <p:cond delay="0"/>
                                          </p:stCondLst>
                                        </p:cTn>
                                        <p:tgtEl>
                                          <p:spTgt spid="69"/>
                                        </p:tgtEl>
                                        <p:attrNameLst>
                                          <p:attrName>style.visibility</p:attrName>
                                        </p:attrNameLst>
                                      </p:cBhvr>
                                      <p:to>
                                        <p:strVal val="visible"/>
                                      </p:to>
                                    </p:set>
                                    <p:animEffect transition="in" filter="fade">
                                      <p:cBhvr>
                                        <p:cTn id="63" dur="500"/>
                                        <p:tgtEl>
                                          <p:spTgt spid="69"/>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4">
                                            <p:txEl>
                                              <p:pRg st="3" end="3"/>
                                            </p:txEl>
                                          </p:spTgt>
                                        </p:tgtEl>
                                        <p:attrNameLst>
                                          <p:attrName>style.visibility</p:attrName>
                                        </p:attrNameLst>
                                      </p:cBhvr>
                                      <p:to>
                                        <p:strVal val="visible"/>
                                      </p:to>
                                    </p:set>
                                    <p:animEffect transition="in" filter="fade">
                                      <p:cBhvr>
                                        <p:cTn id="68" dur="500"/>
                                        <p:tgtEl>
                                          <p:spTgt spid="4">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1" fill="hold" nodeType="click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wipe(up)">
                                      <p:cBhvr>
                                        <p:cTn id="73" dur="500"/>
                                        <p:tgtEl>
                                          <p:spTgt spid="30"/>
                                        </p:tgtEl>
                                      </p:cBhvr>
                                    </p:animEffect>
                                  </p:childTnLst>
                                </p:cTn>
                              </p:par>
                            </p:childTnLst>
                          </p:cTn>
                        </p:par>
                        <p:par>
                          <p:cTn id="74" fill="hold">
                            <p:stCondLst>
                              <p:cond delay="500"/>
                            </p:stCondLst>
                            <p:childTnLst>
                              <p:par>
                                <p:cTn id="75" presetID="22" presetClass="entr" presetSubtype="4" fill="hold" nodeType="afterEffect">
                                  <p:stCondLst>
                                    <p:cond delay="500"/>
                                  </p:stCondLst>
                                  <p:childTnLst>
                                    <p:set>
                                      <p:cBhvr>
                                        <p:cTn id="76" dur="1" fill="hold">
                                          <p:stCondLst>
                                            <p:cond delay="0"/>
                                          </p:stCondLst>
                                        </p:cTn>
                                        <p:tgtEl>
                                          <p:spTgt spid="33"/>
                                        </p:tgtEl>
                                        <p:attrNameLst>
                                          <p:attrName>style.visibility</p:attrName>
                                        </p:attrNameLst>
                                      </p:cBhvr>
                                      <p:to>
                                        <p:strVal val="visible"/>
                                      </p:to>
                                    </p:set>
                                    <p:animEffect transition="in" filter="wipe(down)">
                                      <p:cBhvr>
                                        <p:cTn id="77" dur="500"/>
                                        <p:tgtEl>
                                          <p:spTgt spid="33"/>
                                        </p:tgtEl>
                                      </p:cBhvr>
                                    </p:animEffect>
                                  </p:childTnLst>
                                </p:cTn>
                              </p:par>
                            </p:childTnLst>
                          </p:cTn>
                        </p:par>
                        <p:par>
                          <p:cTn id="78" fill="hold">
                            <p:stCondLst>
                              <p:cond delay="1500"/>
                            </p:stCondLst>
                            <p:childTnLst>
                              <p:par>
                                <p:cTn id="79" presetID="10" presetClass="entr" presetSubtype="0" fill="hold" grpId="0" nodeType="afterEffect">
                                  <p:stCondLst>
                                    <p:cond delay="500"/>
                                  </p:stCondLst>
                                  <p:childTnLst>
                                    <p:set>
                                      <p:cBhvr>
                                        <p:cTn id="80" dur="1" fill="hold">
                                          <p:stCondLst>
                                            <p:cond delay="0"/>
                                          </p:stCondLst>
                                        </p:cTn>
                                        <p:tgtEl>
                                          <p:spTgt spid="15"/>
                                        </p:tgtEl>
                                        <p:attrNameLst>
                                          <p:attrName>style.visibility</p:attrName>
                                        </p:attrNameLst>
                                      </p:cBhvr>
                                      <p:to>
                                        <p:strVal val="visible"/>
                                      </p:to>
                                    </p:set>
                                    <p:animEffect transition="in" filter="fade">
                                      <p:cBhvr>
                                        <p:cTn id="81" dur="500"/>
                                        <p:tgtEl>
                                          <p:spTgt spid="15"/>
                                        </p:tgtEl>
                                      </p:cBhvr>
                                    </p:animEffect>
                                  </p:childTnLst>
                                </p:cTn>
                              </p:par>
                            </p:childTnLst>
                          </p:cTn>
                        </p:par>
                        <p:par>
                          <p:cTn id="82" fill="hold">
                            <p:stCondLst>
                              <p:cond delay="2500"/>
                            </p:stCondLst>
                            <p:childTnLst>
                              <p:par>
                                <p:cTn id="83" presetID="10" presetClass="entr" presetSubtype="0" fill="hold" grpId="0" nodeType="afterEffect">
                                  <p:stCondLst>
                                    <p:cond delay="0"/>
                                  </p:stCondLst>
                                  <p:childTnLst>
                                    <p:set>
                                      <p:cBhvr>
                                        <p:cTn id="84" dur="1" fill="hold">
                                          <p:stCondLst>
                                            <p:cond delay="0"/>
                                          </p:stCondLst>
                                        </p:cTn>
                                        <p:tgtEl>
                                          <p:spTgt spid="70"/>
                                        </p:tgtEl>
                                        <p:attrNameLst>
                                          <p:attrName>style.visibility</p:attrName>
                                        </p:attrNameLst>
                                      </p:cBhvr>
                                      <p:to>
                                        <p:strVal val="visible"/>
                                      </p:to>
                                    </p:set>
                                    <p:animEffect transition="in" filter="fade">
                                      <p:cBhvr>
                                        <p:cTn id="85" dur="500"/>
                                        <p:tgtEl>
                                          <p:spTgt spid="70"/>
                                        </p:tgtEl>
                                      </p:cBhvr>
                                    </p:animEffect>
                                  </p:childTnLst>
                                </p:cTn>
                              </p:par>
                            </p:childTnLst>
                          </p:cTn>
                        </p:par>
                        <p:par>
                          <p:cTn id="86" fill="hold">
                            <p:stCondLst>
                              <p:cond delay="3000"/>
                            </p:stCondLst>
                            <p:childTnLst>
                              <p:par>
                                <p:cTn id="87" presetID="10" presetClass="entr" presetSubtype="0" fill="hold" grpId="0" nodeType="afterEffect">
                                  <p:stCondLst>
                                    <p:cond delay="500"/>
                                  </p:stCondLst>
                                  <p:childTnLst>
                                    <p:set>
                                      <p:cBhvr>
                                        <p:cTn id="88" dur="1" fill="hold">
                                          <p:stCondLst>
                                            <p:cond delay="0"/>
                                          </p:stCondLst>
                                        </p:cTn>
                                        <p:tgtEl>
                                          <p:spTgt spid="19"/>
                                        </p:tgtEl>
                                        <p:attrNameLst>
                                          <p:attrName>style.visibility</p:attrName>
                                        </p:attrNameLst>
                                      </p:cBhvr>
                                      <p:to>
                                        <p:strVal val="visible"/>
                                      </p:to>
                                    </p:set>
                                    <p:animEffect transition="in" filter="fade">
                                      <p:cBhvr>
                                        <p:cTn id="89" dur="500"/>
                                        <p:tgtEl>
                                          <p:spTgt spid="19"/>
                                        </p:tgtEl>
                                      </p:cBhvr>
                                    </p:animEffect>
                                  </p:childTnLst>
                                </p:cTn>
                              </p:par>
                            </p:childTnLst>
                          </p:cTn>
                        </p:par>
                        <p:par>
                          <p:cTn id="90" fill="hold">
                            <p:stCondLst>
                              <p:cond delay="4000"/>
                            </p:stCondLst>
                            <p:childTnLst>
                              <p:par>
                                <p:cTn id="91" presetID="22" presetClass="entr" presetSubtype="4" fill="hold" nodeType="afterEffect">
                                  <p:stCondLst>
                                    <p:cond delay="500"/>
                                  </p:stCondLst>
                                  <p:childTnLst>
                                    <p:set>
                                      <p:cBhvr>
                                        <p:cTn id="92" dur="1" fill="hold">
                                          <p:stCondLst>
                                            <p:cond delay="0"/>
                                          </p:stCondLst>
                                        </p:cTn>
                                        <p:tgtEl>
                                          <p:spTgt spid="37"/>
                                        </p:tgtEl>
                                        <p:attrNameLst>
                                          <p:attrName>style.visibility</p:attrName>
                                        </p:attrNameLst>
                                      </p:cBhvr>
                                      <p:to>
                                        <p:strVal val="visible"/>
                                      </p:to>
                                    </p:set>
                                    <p:animEffect transition="in" filter="wipe(down)">
                                      <p:cBhvr>
                                        <p:cTn id="93" dur="500"/>
                                        <p:tgtEl>
                                          <p:spTgt spid="37"/>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nodeType="clickEffect">
                                  <p:stCondLst>
                                    <p:cond delay="0"/>
                                  </p:stCondLst>
                                  <p:childTnLst>
                                    <p:set>
                                      <p:cBhvr>
                                        <p:cTn id="97" dur="1" fill="hold">
                                          <p:stCondLst>
                                            <p:cond delay="0"/>
                                          </p:stCondLst>
                                        </p:cTn>
                                        <p:tgtEl>
                                          <p:spTgt spid="4">
                                            <p:txEl>
                                              <p:pRg st="4" end="4"/>
                                            </p:txEl>
                                          </p:spTgt>
                                        </p:tgtEl>
                                        <p:attrNameLst>
                                          <p:attrName>style.visibility</p:attrName>
                                        </p:attrNameLst>
                                      </p:cBhvr>
                                      <p:to>
                                        <p:strVal val="visible"/>
                                      </p:to>
                                    </p:set>
                                    <p:animEffect transition="in" filter="fade">
                                      <p:cBhvr>
                                        <p:cTn id="98" dur="500"/>
                                        <p:tgtEl>
                                          <p:spTgt spid="4">
                                            <p:txEl>
                                              <p:pRg st="4" end="4"/>
                                            </p:txEl>
                                          </p:spTgt>
                                        </p:tgtEl>
                                      </p:cBhvr>
                                    </p:animEffect>
                                  </p:childTnLst>
                                </p:cTn>
                              </p:par>
                            </p:childTnLst>
                          </p:cTn>
                        </p:par>
                      </p:childTnLst>
                    </p:cTn>
                  </p:par>
                  <p:par>
                    <p:cTn id="99" fill="hold">
                      <p:stCondLst>
                        <p:cond delay="indefinite"/>
                      </p:stCondLst>
                      <p:childTnLst>
                        <p:par>
                          <p:cTn id="100" fill="hold">
                            <p:stCondLst>
                              <p:cond delay="0"/>
                            </p:stCondLst>
                            <p:childTnLst>
                              <p:par>
                                <p:cTn id="101" presetID="22" presetClass="entr" presetSubtype="1" fill="hold" grpId="0" nodeType="clickEffect">
                                  <p:stCondLst>
                                    <p:cond delay="0"/>
                                  </p:stCondLst>
                                  <p:childTnLst>
                                    <p:set>
                                      <p:cBhvr>
                                        <p:cTn id="102" dur="1" fill="hold">
                                          <p:stCondLst>
                                            <p:cond delay="0"/>
                                          </p:stCondLst>
                                        </p:cTn>
                                        <p:tgtEl>
                                          <p:spTgt spid="41"/>
                                        </p:tgtEl>
                                        <p:attrNameLst>
                                          <p:attrName>style.visibility</p:attrName>
                                        </p:attrNameLst>
                                      </p:cBhvr>
                                      <p:to>
                                        <p:strVal val="visible"/>
                                      </p:to>
                                    </p:set>
                                    <p:animEffect transition="in" filter="wipe(up)">
                                      <p:cBhvr>
                                        <p:cTn id="103" dur="500"/>
                                        <p:tgtEl>
                                          <p:spTgt spid="41"/>
                                        </p:tgtEl>
                                      </p:cBhvr>
                                    </p:animEffect>
                                  </p:childTnLst>
                                </p:cTn>
                              </p:par>
                            </p:childTnLst>
                          </p:cTn>
                        </p:par>
                        <p:par>
                          <p:cTn id="104" fill="hold">
                            <p:stCondLst>
                              <p:cond delay="500"/>
                            </p:stCondLst>
                            <p:childTnLst>
                              <p:par>
                                <p:cTn id="105" presetID="10" presetClass="entr" presetSubtype="0" fill="hold" grpId="0" nodeType="afterEffect">
                                  <p:stCondLst>
                                    <p:cond delay="250"/>
                                  </p:stCondLst>
                                  <p:childTnLst>
                                    <p:set>
                                      <p:cBhvr>
                                        <p:cTn id="106" dur="1" fill="hold">
                                          <p:stCondLst>
                                            <p:cond delay="0"/>
                                          </p:stCondLst>
                                        </p:cTn>
                                        <p:tgtEl>
                                          <p:spTgt spid="34"/>
                                        </p:tgtEl>
                                        <p:attrNameLst>
                                          <p:attrName>style.visibility</p:attrName>
                                        </p:attrNameLst>
                                      </p:cBhvr>
                                      <p:to>
                                        <p:strVal val="visible"/>
                                      </p:to>
                                    </p:set>
                                    <p:animEffect transition="in" filter="fade">
                                      <p:cBhvr>
                                        <p:cTn id="107" dur="500"/>
                                        <p:tgtEl>
                                          <p:spTgt spid="34"/>
                                        </p:tgtEl>
                                      </p:cBhvr>
                                    </p:animEffect>
                                  </p:childTnLst>
                                </p:cTn>
                              </p:par>
                            </p:childTnLst>
                          </p:cTn>
                        </p:par>
                        <p:par>
                          <p:cTn id="108" fill="hold">
                            <p:stCondLst>
                              <p:cond delay="1250"/>
                            </p:stCondLst>
                            <p:childTnLst>
                              <p:par>
                                <p:cTn id="109" presetID="10" presetClass="entr" presetSubtype="0" fill="hold" grpId="0" nodeType="afterEffect">
                                  <p:stCondLst>
                                    <p:cond delay="0"/>
                                  </p:stCondLst>
                                  <p:childTnLst>
                                    <p:set>
                                      <p:cBhvr>
                                        <p:cTn id="110" dur="1" fill="hold">
                                          <p:stCondLst>
                                            <p:cond delay="0"/>
                                          </p:stCondLst>
                                        </p:cTn>
                                        <p:tgtEl>
                                          <p:spTgt spid="71"/>
                                        </p:tgtEl>
                                        <p:attrNameLst>
                                          <p:attrName>style.visibility</p:attrName>
                                        </p:attrNameLst>
                                      </p:cBhvr>
                                      <p:to>
                                        <p:strVal val="visible"/>
                                      </p:to>
                                    </p:set>
                                    <p:animEffect transition="in" filter="fade">
                                      <p:cBhvr>
                                        <p:cTn id="111" dur="500"/>
                                        <p:tgtEl>
                                          <p:spTgt spid="71"/>
                                        </p:tgtEl>
                                      </p:cBhvr>
                                    </p:animEffect>
                                  </p:childTnLst>
                                </p:cTn>
                              </p:par>
                            </p:childTnLst>
                          </p:cTn>
                        </p:par>
                      </p:childTnLst>
                    </p:cTn>
                  </p:par>
                  <p:par>
                    <p:cTn id="112" fill="hold">
                      <p:stCondLst>
                        <p:cond delay="indefinite"/>
                      </p:stCondLst>
                      <p:childTnLst>
                        <p:par>
                          <p:cTn id="113" fill="hold">
                            <p:stCondLst>
                              <p:cond delay="0"/>
                            </p:stCondLst>
                            <p:childTnLst>
                              <p:par>
                                <p:cTn id="114" presetID="10" presetClass="entr" presetSubtype="0" fill="hold" nodeType="clickEffect">
                                  <p:stCondLst>
                                    <p:cond delay="0"/>
                                  </p:stCondLst>
                                  <p:childTnLst>
                                    <p:set>
                                      <p:cBhvr>
                                        <p:cTn id="115" dur="1" fill="hold">
                                          <p:stCondLst>
                                            <p:cond delay="0"/>
                                          </p:stCondLst>
                                        </p:cTn>
                                        <p:tgtEl>
                                          <p:spTgt spid="4">
                                            <p:txEl>
                                              <p:pRg st="5" end="5"/>
                                            </p:txEl>
                                          </p:spTgt>
                                        </p:tgtEl>
                                        <p:attrNameLst>
                                          <p:attrName>style.visibility</p:attrName>
                                        </p:attrNameLst>
                                      </p:cBhvr>
                                      <p:to>
                                        <p:strVal val="visible"/>
                                      </p:to>
                                    </p:set>
                                    <p:animEffect transition="in" filter="fade">
                                      <p:cBhvr>
                                        <p:cTn id="116" dur="500"/>
                                        <p:tgtEl>
                                          <p:spTgt spid="4">
                                            <p:txEl>
                                              <p:pRg st="5" end="5"/>
                                            </p:txEl>
                                          </p:spTgt>
                                        </p:tgtEl>
                                      </p:cBhvr>
                                    </p:animEffect>
                                  </p:childTnLst>
                                </p:cTn>
                              </p:par>
                            </p:childTnLst>
                          </p:cTn>
                        </p:par>
                      </p:childTnLst>
                    </p:cTn>
                  </p:par>
                  <p:par>
                    <p:cTn id="117" fill="hold">
                      <p:stCondLst>
                        <p:cond delay="indefinite"/>
                      </p:stCondLst>
                      <p:childTnLst>
                        <p:par>
                          <p:cTn id="118" fill="hold">
                            <p:stCondLst>
                              <p:cond delay="0"/>
                            </p:stCondLst>
                            <p:childTnLst>
                              <p:par>
                                <p:cTn id="119" presetID="1" presetClass="exit" presetSubtype="0" fill="hold" grpId="0" nodeType="clickEffect">
                                  <p:stCondLst>
                                    <p:cond delay="0"/>
                                  </p:stCondLst>
                                  <p:childTnLst>
                                    <p:set>
                                      <p:cBhvr>
                                        <p:cTn id="120" dur="1" fill="hold">
                                          <p:stCondLst>
                                            <p:cond delay="0"/>
                                          </p:stCondLst>
                                        </p:cTn>
                                        <p:tgtEl>
                                          <p:spTgt spid="77"/>
                                        </p:tgtEl>
                                        <p:attrNameLst>
                                          <p:attrName>style.visibility</p:attrName>
                                        </p:attrNameLst>
                                      </p:cBhvr>
                                      <p:to>
                                        <p:strVal val="hidden"/>
                                      </p:to>
                                    </p:set>
                                  </p:childTnLst>
                                </p:cTn>
                              </p:par>
                              <p:par>
                                <p:cTn id="121" presetID="10" presetClass="entr" presetSubtype="0" fill="hold" grpId="0" nodeType="withEffect">
                                  <p:stCondLst>
                                    <p:cond delay="0"/>
                                  </p:stCondLst>
                                  <p:childTnLst>
                                    <p:set>
                                      <p:cBhvr>
                                        <p:cTn id="122" dur="1" fill="hold">
                                          <p:stCondLst>
                                            <p:cond delay="0"/>
                                          </p:stCondLst>
                                        </p:cTn>
                                        <p:tgtEl>
                                          <p:spTgt spid="65"/>
                                        </p:tgtEl>
                                        <p:attrNameLst>
                                          <p:attrName>style.visibility</p:attrName>
                                        </p:attrNameLst>
                                      </p:cBhvr>
                                      <p:to>
                                        <p:strVal val="visible"/>
                                      </p:to>
                                    </p:set>
                                    <p:animEffect transition="in" filter="fade">
                                      <p:cBhvr>
                                        <p:cTn id="123" dur="500"/>
                                        <p:tgtEl>
                                          <p:spTgt spid="65"/>
                                        </p:tgtEl>
                                      </p:cBhvr>
                                    </p:animEffect>
                                  </p:childTnLst>
                                </p:cTn>
                              </p:par>
                            </p:childTnLst>
                          </p:cTn>
                        </p:par>
                        <p:par>
                          <p:cTn id="124" fill="hold">
                            <p:stCondLst>
                              <p:cond delay="500"/>
                            </p:stCondLst>
                            <p:childTnLst>
                              <p:par>
                                <p:cTn id="125" presetID="1" presetClass="exit" presetSubtype="0" fill="hold" grpId="1" nodeType="afterEffect">
                                  <p:stCondLst>
                                    <p:cond delay="500"/>
                                  </p:stCondLst>
                                  <p:childTnLst>
                                    <p:set>
                                      <p:cBhvr>
                                        <p:cTn id="126" dur="1" fill="hold">
                                          <p:stCondLst>
                                            <p:cond delay="0"/>
                                          </p:stCondLst>
                                        </p:cTn>
                                        <p:tgtEl>
                                          <p:spTgt spid="78"/>
                                        </p:tgtEl>
                                        <p:attrNameLst>
                                          <p:attrName>style.visibility</p:attrName>
                                        </p:attrNameLst>
                                      </p:cBhvr>
                                      <p:to>
                                        <p:strVal val="hidden"/>
                                      </p:to>
                                    </p:set>
                                  </p:childTnLst>
                                </p:cTn>
                              </p:par>
                              <p:par>
                                <p:cTn id="127" presetID="10" presetClass="entr" presetSubtype="0" fill="hold" grpId="0" nodeType="withEffect">
                                  <p:stCondLst>
                                    <p:cond delay="250"/>
                                  </p:stCondLst>
                                  <p:childTnLst>
                                    <p:set>
                                      <p:cBhvr>
                                        <p:cTn id="128" dur="1" fill="hold">
                                          <p:stCondLst>
                                            <p:cond delay="0"/>
                                          </p:stCondLst>
                                        </p:cTn>
                                        <p:tgtEl>
                                          <p:spTgt spid="68">
                                            <p:txEl>
                                              <p:pRg st="0" end="0"/>
                                            </p:txEl>
                                          </p:spTgt>
                                        </p:tgtEl>
                                        <p:attrNameLst>
                                          <p:attrName>style.visibility</p:attrName>
                                        </p:attrNameLst>
                                      </p:cBhvr>
                                      <p:to>
                                        <p:strVal val="visible"/>
                                      </p:to>
                                    </p:set>
                                    <p:animEffect transition="in" filter="fade">
                                      <p:cBhvr>
                                        <p:cTn id="129" dur="500"/>
                                        <p:tgtEl>
                                          <p:spTgt spid="68">
                                            <p:txEl>
                                              <p:pRg st="0" end="0"/>
                                            </p:txEl>
                                          </p:spTgt>
                                        </p:tgtEl>
                                      </p:cBhvr>
                                    </p:animEffect>
                                  </p:childTnLst>
                                </p:cTn>
                              </p:par>
                            </p:childTnLst>
                          </p:cTn>
                        </p:par>
                      </p:childTnLst>
                    </p:cTn>
                  </p:par>
                  <p:par>
                    <p:cTn id="130" fill="hold">
                      <p:stCondLst>
                        <p:cond delay="indefinite"/>
                      </p:stCondLst>
                      <p:childTnLst>
                        <p:par>
                          <p:cTn id="131" fill="hold">
                            <p:stCondLst>
                              <p:cond delay="0"/>
                            </p:stCondLst>
                            <p:childTnLst>
                              <p:par>
                                <p:cTn id="132" presetID="10" presetClass="entr" presetSubtype="0" fill="hold" nodeType="clickEffect">
                                  <p:stCondLst>
                                    <p:cond delay="0"/>
                                  </p:stCondLst>
                                  <p:childTnLst>
                                    <p:set>
                                      <p:cBhvr>
                                        <p:cTn id="133" dur="1" fill="hold">
                                          <p:stCondLst>
                                            <p:cond delay="0"/>
                                          </p:stCondLst>
                                        </p:cTn>
                                        <p:tgtEl>
                                          <p:spTgt spid="4">
                                            <p:txEl>
                                              <p:pRg st="6" end="6"/>
                                            </p:txEl>
                                          </p:spTgt>
                                        </p:tgtEl>
                                        <p:attrNameLst>
                                          <p:attrName>style.visibility</p:attrName>
                                        </p:attrNameLst>
                                      </p:cBhvr>
                                      <p:to>
                                        <p:strVal val="visible"/>
                                      </p:to>
                                    </p:set>
                                    <p:animEffect transition="in" filter="fade">
                                      <p:cBhvr>
                                        <p:cTn id="134" dur="500"/>
                                        <p:tgtEl>
                                          <p:spTgt spid="4">
                                            <p:txEl>
                                              <p:pRg st="6" end="6"/>
                                            </p:txEl>
                                          </p:spTgt>
                                        </p:tgtEl>
                                      </p:cBhvr>
                                    </p:animEffect>
                                  </p:childTnLst>
                                </p:cTn>
                              </p:par>
                            </p:childTnLst>
                          </p:cTn>
                        </p:par>
                      </p:childTnLst>
                    </p:cTn>
                  </p:par>
                  <p:par>
                    <p:cTn id="135" fill="hold">
                      <p:stCondLst>
                        <p:cond delay="indefinite"/>
                      </p:stCondLst>
                      <p:childTnLst>
                        <p:par>
                          <p:cTn id="136" fill="hold">
                            <p:stCondLst>
                              <p:cond delay="0"/>
                            </p:stCondLst>
                            <p:childTnLst>
                              <p:par>
                                <p:cTn id="137" presetID="22" presetClass="entr" presetSubtype="1" fill="hold" nodeType="clickEffect">
                                  <p:stCondLst>
                                    <p:cond delay="0"/>
                                  </p:stCondLst>
                                  <p:childTnLst>
                                    <p:set>
                                      <p:cBhvr>
                                        <p:cTn id="138" dur="1" fill="hold">
                                          <p:stCondLst>
                                            <p:cond delay="0"/>
                                          </p:stCondLst>
                                        </p:cTn>
                                        <p:tgtEl>
                                          <p:spTgt spid="46"/>
                                        </p:tgtEl>
                                        <p:attrNameLst>
                                          <p:attrName>style.visibility</p:attrName>
                                        </p:attrNameLst>
                                      </p:cBhvr>
                                      <p:to>
                                        <p:strVal val="visible"/>
                                      </p:to>
                                    </p:set>
                                    <p:animEffect transition="in" filter="wipe(up)">
                                      <p:cBhvr>
                                        <p:cTn id="139" dur="750"/>
                                        <p:tgtEl>
                                          <p:spTgt spid="46"/>
                                        </p:tgtEl>
                                      </p:cBhvr>
                                    </p:animEffect>
                                  </p:childTnLst>
                                </p:cTn>
                              </p:par>
                            </p:childTnLst>
                          </p:cTn>
                        </p:par>
                        <p:par>
                          <p:cTn id="140" fill="hold">
                            <p:stCondLst>
                              <p:cond delay="750"/>
                            </p:stCondLst>
                            <p:childTnLst>
                              <p:par>
                                <p:cTn id="141" presetID="22" presetClass="entr" presetSubtype="1" fill="hold" nodeType="afterEffect">
                                  <p:stCondLst>
                                    <p:cond delay="250"/>
                                  </p:stCondLst>
                                  <p:childTnLst>
                                    <p:set>
                                      <p:cBhvr>
                                        <p:cTn id="142" dur="1" fill="hold">
                                          <p:stCondLst>
                                            <p:cond delay="0"/>
                                          </p:stCondLst>
                                        </p:cTn>
                                        <p:tgtEl>
                                          <p:spTgt spid="52"/>
                                        </p:tgtEl>
                                        <p:attrNameLst>
                                          <p:attrName>style.visibility</p:attrName>
                                        </p:attrNameLst>
                                      </p:cBhvr>
                                      <p:to>
                                        <p:strVal val="visible"/>
                                      </p:to>
                                    </p:set>
                                    <p:animEffect transition="in" filter="wipe(up)">
                                      <p:cBhvr>
                                        <p:cTn id="143" dur="750"/>
                                        <p:tgtEl>
                                          <p:spTgt spid="52"/>
                                        </p:tgtEl>
                                      </p:cBhvr>
                                    </p:animEffect>
                                  </p:childTnLst>
                                </p:cTn>
                              </p:par>
                            </p:childTnLst>
                          </p:cTn>
                        </p:par>
                      </p:childTnLst>
                    </p:cTn>
                  </p:par>
                  <p:par>
                    <p:cTn id="144" fill="hold">
                      <p:stCondLst>
                        <p:cond delay="indefinite"/>
                      </p:stCondLst>
                      <p:childTnLst>
                        <p:par>
                          <p:cTn id="145" fill="hold">
                            <p:stCondLst>
                              <p:cond delay="0"/>
                            </p:stCondLst>
                            <p:childTnLst>
                              <p:par>
                                <p:cTn id="146" presetID="22" presetClass="entr" presetSubtype="1" fill="hold" nodeType="clickEffect">
                                  <p:stCondLst>
                                    <p:cond delay="0"/>
                                  </p:stCondLst>
                                  <p:childTnLst>
                                    <p:set>
                                      <p:cBhvr>
                                        <p:cTn id="147" dur="1" fill="hold">
                                          <p:stCondLst>
                                            <p:cond delay="0"/>
                                          </p:stCondLst>
                                        </p:cTn>
                                        <p:tgtEl>
                                          <p:spTgt spid="42"/>
                                        </p:tgtEl>
                                        <p:attrNameLst>
                                          <p:attrName>style.visibility</p:attrName>
                                        </p:attrNameLst>
                                      </p:cBhvr>
                                      <p:to>
                                        <p:strVal val="visible"/>
                                      </p:to>
                                    </p:set>
                                    <p:animEffect transition="in" filter="wipe(up)">
                                      <p:cBhvr>
                                        <p:cTn id="148" dur="500"/>
                                        <p:tgtEl>
                                          <p:spTgt spid="42"/>
                                        </p:tgtEl>
                                      </p:cBhvr>
                                    </p:animEffect>
                                  </p:childTnLst>
                                </p:cTn>
                              </p:par>
                            </p:childTnLst>
                          </p:cTn>
                        </p:par>
                        <p:par>
                          <p:cTn id="149" fill="hold">
                            <p:stCondLst>
                              <p:cond delay="500"/>
                            </p:stCondLst>
                            <p:childTnLst>
                              <p:par>
                                <p:cTn id="150" presetID="10" presetClass="entr" presetSubtype="0" fill="hold" grpId="0" nodeType="afterEffect">
                                  <p:stCondLst>
                                    <p:cond delay="0"/>
                                  </p:stCondLst>
                                  <p:childTnLst>
                                    <p:set>
                                      <p:cBhvr>
                                        <p:cTn id="151" dur="1" fill="hold">
                                          <p:stCondLst>
                                            <p:cond delay="0"/>
                                          </p:stCondLst>
                                        </p:cTn>
                                        <p:tgtEl>
                                          <p:spTgt spid="35"/>
                                        </p:tgtEl>
                                        <p:attrNameLst>
                                          <p:attrName>style.visibility</p:attrName>
                                        </p:attrNameLst>
                                      </p:cBhvr>
                                      <p:to>
                                        <p:strVal val="visible"/>
                                      </p:to>
                                    </p:set>
                                    <p:animEffect transition="in" filter="fade">
                                      <p:cBhvr>
                                        <p:cTn id="152" dur="500"/>
                                        <p:tgtEl>
                                          <p:spTgt spid="35"/>
                                        </p:tgtEl>
                                      </p:cBhvr>
                                    </p:animEffect>
                                  </p:childTnLst>
                                </p:cTn>
                              </p:par>
                            </p:childTnLst>
                          </p:cTn>
                        </p:par>
                        <p:par>
                          <p:cTn id="153" fill="hold">
                            <p:stCondLst>
                              <p:cond delay="1000"/>
                            </p:stCondLst>
                            <p:childTnLst>
                              <p:par>
                                <p:cTn id="154" presetID="10" presetClass="entr" presetSubtype="0" fill="hold" grpId="0" nodeType="afterEffect">
                                  <p:stCondLst>
                                    <p:cond delay="0"/>
                                  </p:stCondLst>
                                  <p:childTnLst>
                                    <p:set>
                                      <p:cBhvr>
                                        <p:cTn id="155" dur="1" fill="hold">
                                          <p:stCondLst>
                                            <p:cond delay="0"/>
                                          </p:stCondLst>
                                        </p:cTn>
                                        <p:tgtEl>
                                          <p:spTgt spid="72"/>
                                        </p:tgtEl>
                                        <p:attrNameLst>
                                          <p:attrName>style.visibility</p:attrName>
                                        </p:attrNameLst>
                                      </p:cBhvr>
                                      <p:to>
                                        <p:strVal val="visible"/>
                                      </p:to>
                                    </p:set>
                                    <p:animEffect transition="in" filter="fade">
                                      <p:cBhvr>
                                        <p:cTn id="156" dur="500"/>
                                        <p:tgtEl>
                                          <p:spTgt spid="72"/>
                                        </p:tgtEl>
                                      </p:cBhvr>
                                    </p:animEffect>
                                  </p:childTnLst>
                                </p:cTn>
                              </p:par>
                            </p:childTnLst>
                          </p:cTn>
                        </p:par>
                      </p:childTnLst>
                    </p:cTn>
                  </p:par>
                  <p:par>
                    <p:cTn id="157" fill="hold">
                      <p:stCondLst>
                        <p:cond delay="indefinite"/>
                      </p:stCondLst>
                      <p:childTnLst>
                        <p:par>
                          <p:cTn id="158" fill="hold">
                            <p:stCondLst>
                              <p:cond delay="0"/>
                            </p:stCondLst>
                            <p:childTnLst>
                              <p:par>
                                <p:cTn id="159" presetID="10" presetClass="entr" presetSubtype="0" fill="hold" nodeType="clickEffect">
                                  <p:stCondLst>
                                    <p:cond delay="0"/>
                                  </p:stCondLst>
                                  <p:childTnLst>
                                    <p:set>
                                      <p:cBhvr>
                                        <p:cTn id="160" dur="1" fill="hold">
                                          <p:stCondLst>
                                            <p:cond delay="0"/>
                                          </p:stCondLst>
                                        </p:cTn>
                                        <p:tgtEl>
                                          <p:spTgt spid="4">
                                            <p:txEl>
                                              <p:pRg st="7" end="7"/>
                                            </p:txEl>
                                          </p:spTgt>
                                        </p:tgtEl>
                                        <p:attrNameLst>
                                          <p:attrName>style.visibility</p:attrName>
                                        </p:attrNameLst>
                                      </p:cBhvr>
                                      <p:to>
                                        <p:strVal val="visible"/>
                                      </p:to>
                                    </p:set>
                                    <p:animEffect transition="in" filter="fade">
                                      <p:cBhvr>
                                        <p:cTn id="161" dur="500"/>
                                        <p:tgtEl>
                                          <p:spTgt spid="4">
                                            <p:txEl>
                                              <p:pRg st="7" end="7"/>
                                            </p:txEl>
                                          </p:spTgt>
                                        </p:tgtEl>
                                      </p:cBhvr>
                                    </p:animEffect>
                                  </p:childTnLst>
                                </p:cTn>
                              </p:par>
                            </p:childTnLst>
                          </p:cTn>
                        </p:par>
                      </p:childTnLst>
                    </p:cTn>
                  </p:par>
                  <p:par>
                    <p:cTn id="162" fill="hold">
                      <p:stCondLst>
                        <p:cond delay="indefinite"/>
                      </p:stCondLst>
                      <p:childTnLst>
                        <p:par>
                          <p:cTn id="163" fill="hold">
                            <p:stCondLst>
                              <p:cond delay="0"/>
                            </p:stCondLst>
                            <p:childTnLst>
                              <p:par>
                                <p:cTn id="164" presetID="22" presetClass="entr" presetSubtype="8" fill="hold" grpId="0" nodeType="clickEffect">
                                  <p:stCondLst>
                                    <p:cond delay="0"/>
                                  </p:stCondLst>
                                  <p:childTnLst>
                                    <p:set>
                                      <p:cBhvr>
                                        <p:cTn id="165" dur="1" fill="hold">
                                          <p:stCondLst>
                                            <p:cond delay="0"/>
                                          </p:stCondLst>
                                        </p:cTn>
                                        <p:tgtEl>
                                          <p:spTgt spid="73"/>
                                        </p:tgtEl>
                                        <p:attrNameLst>
                                          <p:attrName>style.visibility</p:attrName>
                                        </p:attrNameLst>
                                      </p:cBhvr>
                                      <p:to>
                                        <p:strVal val="visible"/>
                                      </p:to>
                                    </p:set>
                                    <p:animEffect transition="in" filter="wipe(left)">
                                      <p:cBhvr>
                                        <p:cTn id="166" dur="500"/>
                                        <p:tgtEl>
                                          <p:spTgt spid="73"/>
                                        </p:tgtEl>
                                      </p:cBhvr>
                                    </p:animEffect>
                                  </p:childTnLst>
                                </p:cTn>
                              </p:par>
                            </p:childTnLst>
                          </p:cTn>
                        </p:par>
                        <p:par>
                          <p:cTn id="167" fill="hold">
                            <p:stCondLst>
                              <p:cond delay="500"/>
                            </p:stCondLst>
                            <p:childTnLst>
                              <p:par>
                                <p:cTn id="168" presetID="10" presetClass="entr" presetSubtype="0" fill="hold" grpId="0" nodeType="afterEffect">
                                  <p:stCondLst>
                                    <p:cond delay="250"/>
                                  </p:stCondLst>
                                  <p:childTnLst>
                                    <p:set>
                                      <p:cBhvr>
                                        <p:cTn id="169" dur="1" fill="hold">
                                          <p:stCondLst>
                                            <p:cond delay="0"/>
                                          </p:stCondLst>
                                        </p:cTn>
                                        <p:tgtEl>
                                          <p:spTgt spid="74"/>
                                        </p:tgtEl>
                                        <p:attrNameLst>
                                          <p:attrName>style.visibility</p:attrName>
                                        </p:attrNameLst>
                                      </p:cBhvr>
                                      <p:to>
                                        <p:strVal val="visible"/>
                                      </p:to>
                                    </p:set>
                                    <p:animEffect transition="in" filter="fade">
                                      <p:cBhvr>
                                        <p:cTn id="170" dur="5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9" grpId="0" animBg="1"/>
      <p:bldP spid="34" grpId="0" animBg="1"/>
      <p:bldP spid="35" grpId="0" animBg="1"/>
      <p:bldP spid="41" grpId="0" animBg="1"/>
      <p:bldP spid="65" grpId="0"/>
      <p:bldP spid="66" grpId="0"/>
      <p:bldP spid="67" grpId="0"/>
      <p:bldP spid="68" grpId="0" build="allAtOnce"/>
      <p:bldP spid="69" grpId="0"/>
      <p:bldP spid="70" grpId="0"/>
      <p:bldP spid="71" grpId="0"/>
      <p:bldP spid="72" grpId="0"/>
      <p:bldP spid="73" grpId="0" animBg="1"/>
      <p:bldP spid="74" grpId="0"/>
      <p:bldP spid="77" grpId="0"/>
      <p:bldP spid="78" grpId="0"/>
      <p:bldP spid="78"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457200" y="1412776"/>
            <a:ext cx="8229600" cy="4713387"/>
          </a:xfrm>
        </p:spPr>
        <p:txBody>
          <a:bodyPr/>
          <a:lstStyle/>
          <a:p>
            <a:pPr marL="0" indent="0">
              <a:buNone/>
            </a:pPr>
            <a:r>
              <a:rPr lang="cs-CZ" dirty="0" smtClean="0"/>
              <a:t>Určete vzdálenost bodu </a:t>
            </a:r>
            <a:r>
              <a:rPr lang="cs-CZ" i="1" dirty="0" smtClean="0"/>
              <a:t>A</a:t>
            </a:r>
            <a:r>
              <a:rPr lang="cs-CZ" dirty="0" smtClean="0"/>
              <a:t> od přímky </a:t>
            </a:r>
            <a:r>
              <a:rPr lang="cs-CZ" i="1" dirty="0" smtClean="0"/>
              <a:t>b</a:t>
            </a:r>
            <a:r>
              <a:rPr lang="cs-CZ" dirty="0" smtClean="0"/>
              <a:t>=</a:t>
            </a:r>
            <a:r>
              <a:rPr lang="cs-CZ" dirty="0">
                <a:sym typeface="Symbol"/>
              </a:rPr>
              <a:t> </a:t>
            </a:r>
            <a:r>
              <a:rPr lang="cs-CZ" i="1" dirty="0" smtClean="0">
                <a:sym typeface="Symbol"/>
              </a:rPr>
              <a:t>BP</a:t>
            </a:r>
            <a:r>
              <a:rPr lang="cs-CZ" dirty="0" smtClean="0"/>
              <a:t>.</a:t>
            </a:r>
            <a:endParaRPr lang="cs-CZ" dirty="0"/>
          </a:p>
        </p:txBody>
      </p:sp>
      <p:sp>
        <p:nvSpPr>
          <p:cNvPr id="4" name="Ovál 3"/>
          <p:cNvSpPr/>
          <p:nvPr/>
        </p:nvSpPr>
        <p:spPr>
          <a:xfrm>
            <a:off x="3855348" y="2527568"/>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 name="Ovál 4"/>
          <p:cNvSpPr/>
          <p:nvPr/>
        </p:nvSpPr>
        <p:spPr>
          <a:xfrm>
            <a:off x="2915816" y="3933056"/>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6" name="Ovál 5"/>
          <p:cNvSpPr/>
          <p:nvPr/>
        </p:nvSpPr>
        <p:spPr>
          <a:xfrm>
            <a:off x="5076056" y="3013415"/>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 name="TextovéPole 6"/>
          <p:cNvSpPr txBox="1"/>
          <p:nvPr/>
        </p:nvSpPr>
        <p:spPr>
          <a:xfrm>
            <a:off x="4738876" y="2644083"/>
            <a:ext cx="720080" cy="369332"/>
          </a:xfrm>
          <a:prstGeom prst="rect">
            <a:avLst/>
          </a:prstGeom>
          <a:noFill/>
        </p:spPr>
        <p:txBody>
          <a:bodyPr wrap="square" rtlCol="0">
            <a:spAutoFit/>
          </a:bodyPr>
          <a:lstStyle/>
          <a:p>
            <a:r>
              <a:rPr lang="cs-CZ" dirty="0" smtClean="0"/>
              <a:t>B</a:t>
            </a:r>
            <a:r>
              <a:rPr lang="cs-CZ" baseline="-25000" dirty="0" smtClean="0"/>
              <a:t>1</a:t>
            </a:r>
            <a:r>
              <a:rPr lang="cs-CZ" dirty="0" smtClean="0"/>
              <a:t>(2)</a:t>
            </a:r>
            <a:endParaRPr lang="cs-CZ" dirty="0"/>
          </a:p>
        </p:txBody>
      </p:sp>
      <p:sp>
        <p:nvSpPr>
          <p:cNvPr id="8" name="TextovéPole 7"/>
          <p:cNvSpPr txBox="1"/>
          <p:nvPr/>
        </p:nvSpPr>
        <p:spPr>
          <a:xfrm>
            <a:off x="2402640" y="3617981"/>
            <a:ext cx="720080" cy="369332"/>
          </a:xfrm>
          <a:prstGeom prst="rect">
            <a:avLst/>
          </a:prstGeom>
          <a:noFill/>
        </p:spPr>
        <p:txBody>
          <a:bodyPr wrap="square" rtlCol="0">
            <a:spAutoFit/>
          </a:bodyPr>
          <a:lstStyle/>
          <a:p>
            <a:r>
              <a:rPr lang="cs-CZ" dirty="0" smtClean="0"/>
              <a:t>P</a:t>
            </a:r>
            <a:r>
              <a:rPr lang="cs-CZ" baseline="-25000" dirty="0" smtClean="0"/>
              <a:t>1</a:t>
            </a:r>
            <a:r>
              <a:rPr lang="cs-CZ" dirty="0" smtClean="0"/>
              <a:t>(0)</a:t>
            </a:r>
            <a:endParaRPr lang="cs-CZ" dirty="0"/>
          </a:p>
        </p:txBody>
      </p:sp>
      <p:sp>
        <p:nvSpPr>
          <p:cNvPr id="9" name="TextovéPole 8"/>
          <p:cNvSpPr txBox="1"/>
          <p:nvPr/>
        </p:nvSpPr>
        <p:spPr>
          <a:xfrm>
            <a:off x="3541028" y="2159093"/>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(3)</a:t>
            </a:r>
            <a:endParaRPr lang="cs-CZ" dirty="0"/>
          </a:p>
        </p:txBody>
      </p:sp>
      <p:cxnSp>
        <p:nvCxnSpPr>
          <p:cNvPr id="11" name="Přímá spojnice 10"/>
          <p:cNvCxnSpPr/>
          <p:nvPr/>
        </p:nvCxnSpPr>
        <p:spPr>
          <a:xfrm flipH="1">
            <a:off x="2123728" y="2543055"/>
            <a:ext cx="4104456" cy="1764671"/>
          </a:xfrm>
          <a:prstGeom prst="line">
            <a:avLst/>
          </a:prstGeom>
        </p:spPr>
        <p:style>
          <a:lnRef idx="1">
            <a:schemeClr val="dk1"/>
          </a:lnRef>
          <a:fillRef idx="0">
            <a:schemeClr val="dk1"/>
          </a:fillRef>
          <a:effectRef idx="0">
            <a:schemeClr val="dk1"/>
          </a:effectRef>
          <a:fontRef idx="minor">
            <a:schemeClr val="tx1"/>
          </a:fontRef>
        </p:style>
      </p:cxnSp>
      <p:sp>
        <p:nvSpPr>
          <p:cNvPr id="14" name="TextovéPole 13"/>
          <p:cNvSpPr txBox="1"/>
          <p:nvPr/>
        </p:nvSpPr>
        <p:spPr>
          <a:xfrm>
            <a:off x="6168036" y="2277646"/>
            <a:ext cx="420189"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Tree>
    <p:extLst>
      <p:ext uri="{BB962C8B-B14F-4D97-AF65-F5344CB8AC3E}">
        <p14:creationId xmlns:p14="http://schemas.microsoft.com/office/powerpoint/2010/main" val="1860579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691</TotalTime>
  <Words>431</Words>
  <Application>Microsoft Office PowerPoint</Application>
  <PresentationFormat>Předvádění na obrazovce (4:3)</PresentationFormat>
  <Paragraphs>66</Paragraphs>
  <Slides>10</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10</vt:i4>
      </vt:variant>
    </vt:vector>
  </HeadingPairs>
  <TitlesOfParts>
    <vt:vector size="14" baseType="lpstr">
      <vt:lpstr>Arial</vt:lpstr>
      <vt:lpstr>Calibri</vt:lpstr>
      <vt:lpstr>Symbol</vt:lpstr>
      <vt:lpstr>Motiv systému Office</vt:lpstr>
      <vt:lpstr>Prezentace aplikace PowerPoint</vt:lpstr>
      <vt:lpstr>ANOTACE</vt:lpstr>
      <vt:lpstr>Kótované promítání</vt:lpstr>
      <vt:lpstr>Co je to pravoúhlá afinita</vt:lpstr>
      <vt:lpstr>Afinita je dána:</vt:lpstr>
      <vt:lpstr>Vlastnosti afinity</vt:lpstr>
      <vt:lpstr>Afinita zachovává:</vt:lpstr>
      <vt:lpstr>Příklad na využití afinity</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92</cp:revision>
  <dcterms:created xsi:type="dcterms:W3CDTF">2012-07-31T10:12:03Z</dcterms:created>
  <dcterms:modified xsi:type="dcterms:W3CDTF">2013-09-04T06:38:10Z</dcterms:modified>
</cp:coreProperties>
</file>