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1" r:id="rId2"/>
    <p:sldId id="263" r:id="rId3"/>
    <p:sldId id="256" r:id="rId4"/>
    <p:sldId id="257" r:id="rId5"/>
    <p:sldId id="259" r:id="rId6"/>
    <p:sldId id="258" r:id="rId7"/>
    <p:sldId id="262" r:id="rId8"/>
    <p:sldId id="260"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547CBEC-8230-4482-867A-1DE5A72717E4}"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7B3D26C-FEDC-4AFE-BFA5-C41A807308A6}" type="slidenum">
              <a:rPr lang="cs-CZ" smtClean="0"/>
              <a:t>‹#›</a:t>
            </a:fld>
            <a:endParaRPr lang="cs-CZ"/>
          </a:p>
        </p:txBody>
      </p:sp>
    </p:spTree>
    <p:extLst>
      <p:ext uri="{BB962C8B-B14F-4D97-AF65-F5344CB8AC3E}">
        <p14:creationId xmlns:p14="http://schemas.microsoft.com/office/powerpoint/2010/main" val="2295335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138226679"/>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smtClean="0">
                          <a:solidFill>
                            <a:srgbClr val="2C3036"/>
                          </a:solidFill>
                          <a:latin typeface="Calibri" pitchFamily="34" charset="0"/>
                          <a:ea typeface="+mn-ea"/>
                          <a:cs typeface="+mn-cs"/>
                        </a:rPr>
                        <a:t>VY_32_INOVACE_08A_07_Mongeovo</a:t>
                      </a:r>
                      <a:r>
                        <a:rPr lang="cs-CZ" sz="1800" b="1" kern="1200" baseline="0" smtClean="0">
                          <a:solidFill>
                            <a:srgbClr val="2C3036"/>
                          </a:solidFill>
                          <a:latin typeface="Calibri" pitchFamily="34" charset="0"/>
                          <a:ea typeface="+mn-ea"/>
                          <a:cs typeface="+mn-cs"/>
                        </a:rPr>
                        <a:t> </a:t>
                      </a:r>
                      <a:r>
                        <a:rPr lang="cs-CZ" sz="1800" b="1" kern="1200" baseline="0" dirty="0" smtClean="0">
                          <a:solidFill>
                            <a:srgbClr val="2C3036"/>
                          </a:solidFill>
                          <a:latin typeface="Calibri" pitchFamily="34" charset="0"/>
                          <a:ea typeface="+mn-ea"/>
                          <a:cs typeface="+mn-cs"/>
                        </a:rPr>
                        <a:t>promítání – Průmět bodu</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17.4.2013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53161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promítání bodu do průměten v Mongeově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9938458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PRŮMĚT BODU</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751690" y="2132855"/>
            <a:ext cx="2172238" cy="39591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dirty="0" smtClean="0"/>
              <a:t>Princip průmětu bodu</a:t>
            </a:r>
            <a:endParaRPr lang="cs-CZ" dirty="0"/>
          </a:p>
        </p:txBody>
      </p:sp>
      <p:sp>
        <p:nvSpPr>
          <p:cNvPr id="4" name="Zástupný symbol pro obsah 3"/>
          <p:cNvSpPr>
            <a:spLocks noGrp="1"/>
          </p:cNvSpPr>
          <p:nvPr>
            <p:ph sz="half" idx="2"/>
          </p:nvPr>
        </p:nvSpPr>
        <p:spPr>
          <a:xfrm>
            <a:off x="4648200" y="1600200"/>
            <a:ext cx="4172272" cy="4525963"/>
          </a:xfrm>
        </p:spPr>
        <p:txBody>
          <a:bodyPr>
            <a:normAutofit/>
          </a:bodyPr>
          <a:lstStyle/>
          <a:p>
            <a:r>
              <a:rPr lang="cs-CZ" sz="2400" i="1" dirty="0" smtClean="0">
                <a:sym typeface="Symbol"/>
              </a:rPr>
              <a:t></a:t>
            </a:r>
            <a:r>
              <a:rPr lang="cs-CZ" sz="2400" dirty="0" smtClean="0">
                <a:sym typeface="Symbol"/>
              </a:rPr>
              <a:t> … půdorysna</a:t>
            </a:r>
          </a:p>
          <a:p>
            <a:r>
              <a:rPr lang="cs-CZ" sz="2400" dirty="0" smtClean="0">
                <a:sym typeface="Symbol"/>
              </a:rPr>
              <a:t> … nárysna</a:t>
            </a:r>
          </a:p>
          <a:p>
            <a:r>
              <a:rPr lang="cs-CZ" sz="2400" i="1" dirty="0" smtClean="0">
                <a:sym typeface="Symbol"/>
              </a:rPr>
              <a:t>x</a:t>
            </a:r>
            <a:r>
              <a:rPr lang="cs-CZ" sz="2400" dirty="0" smtClean="0">
                <a:sym typeface="Symbol"/>
              </a:rPr>
              <a:t> … základnice</a:t>
            </a:r>
          </a:p>
          <a:p>
            <a:r>
              <a:rPr lang="cs-CZ" sz="2400" i="1" dirty="0" smtClean="0">
                <a:sym typeface="Symbol"/>
              </a:rPr>
              <a:t>A</a:t>
            </a:r>
            <a:r>
              <a:rPr lang="cs-CZ" sz="2400" i="1" baseline="-25000" dirty="0" smtClean="0">
                <a:sym typeface="Symbol"/>
              </a:rPr>
              <a:t>1</a:t>
            </a:r>
            <a:r>
              <a:rPr lang="cs-CZ" sz="2400" dirty="0" smtClean="0">
                <a:sym typeface="Symbol"/>
              </a:rPr>
              <a:t> … půdorys bodu </a:t>
            </a:r>
            <a:r>
              <a:rPr lang="cs-CZ" sz="2400" i="1" dirty="0" smtClean="0">
                <a:sym typeface="Symbol"/>
              </a:rPr>
              <a:t>A</a:t>
            </a:r>
          </a:p>
          <a:p>
            <a:r>
              <a:rPr lang="cs-CZ" sz="2400" dirty="0" smtClean="0">
                <a:sym typeface="Symbol"/>
              </a:rPr>
              <a:t></a:t>
            </a:r>
            <a:r>
              <a:rPr lang="cs-CZ" sz="2400" i="1" dirty="0" smtClean="0">
                <a:sym typeface="Symbol"/>
              </a:rPr>
              <a:t>A</a:t>
            </a:r>
            <a:r>
              <a:rPr lang="cs-CZ" sz="2400" i="1" baseline="-25000" dirty="0" smtClean="0">
                <a:sym typeface="Symbol"/>
              </a:rPr>
              <a:t>1</a:t>
            </a:r>
            <a:r>
              <a:rPr lang="cs-CZ" sz="2400" i="1" dirty="0" smtClean="0">
                <a:sym typeface="Symbol"/>
              </a:rPr>
              <a:t>A</a:t>
            </a:r>
            <a:r>
              <a:rPr lang="cs-CZ" sz="2400" dirty="0" smtClean="0">
                <a:sym typeface="Symbol"/>
              </a:rPr>
              <a:t> </a:t>
            </a:r>
            <a:r>
              <a:rPr lang="cs-CZ" sz="2400" dirty="0">
                <a:sym typeface="Symbol"/>
              </a:rPr>
              <a:t>… </a:t>
            </a:r>
            <a:r>
              <a:rPr lang="cs-CZ" sz="2400" dirty="0" smtClean="0">
                <a:sym typeface="Symbol"/>
              </a:rPr>
              <a:t>první promítací </a:t>
            </a:r>
            <a:r>
              <a:rPr lang="cs-CZ" sz="2400" dirty="0">
                <a:sym typeface="Symbol"/>
              </a:rPr>
              <a:t>přímka bodu </a:t>
            </a:r>
            <a:r>
              <a:rPr lang="cs-CZ" sz="2400" i="1" dirty="0" smtClean="0">
                <a:sym typeface="Symbol"/>
              </a:rPr>
              <a:t>A</a:t>
            </a:r>
          </a:p>
          <a:p>
            <a:r>
              <a:rPr lang="cs-CZ" sz="2400" i="1" dirty="0" smtClean="0">
                <a:sym typeface="Symbol"/>
              </a:rPr>
              <a:t>A</a:t>
            </a:r>
            <a:r>
              <a:rPr lang="cs-CZ" sz="2400" i="1" baseline="-25000" dirty="0" smtClean="0">
                <a:sym typeface="Symbol"/>
              </a:rPr>
              <a:t>2</a:t>
            </a:r>
            <a:r>
              <a:rPr lang="cs-CZ" sz="2400" dirty="0" smtClean="0">
                <a:sym typeface="Symbol"/>
              </a:rPr>
              <a:t> </a:t>
            </a:r>
            <a:r>
              <a:rPr lang="cs-CZ" sz="2400" dirty="0">
                <a:sym typeface="Symbol"/>
              </a:rPr>
              <a:t>… </a:t>
            </a:r>
            <a:r>
              <a:rPr lang="cs-CZ" sz="2400" dirty="0" smtClean="0">
                <a:sym typeface="Symbol"/>
              </a:rPr>
              <a:t>nárys </a:t>
            </a:r>
            <a:r>
              <a:rPr lang="cs-CZ" sz="2400" dirty="0">
                <a:sym typeface="Symbol"/>
              </a:rPr>
              <a:t>bodu </a:t>
            </a:r>
            <a:r>
              <a:rPr lang="cs-CZ" sz="2400" i="1" dirty="0">
                <a:sym typeface="Symbol"/>
              </a:rPr>
              <a:t>A</a:t>
            </a:r>
            <a:endParaRPr lang="cs-CZ" sz="2400" i="1" dirty="0"/>
          </a:p>
          <a:p>
            <a:r>
              <a:rPr lang="cs-CZ" sz="2400" dirty="0">
                <a:sym typeface="Symbol"/>
              </a:rPr>
              <a:t></a:t>
            </a:r>
            <a:r>
              <a:rPr lang="cs-CZ" sz="2400" i="1" dirty="0" smtClean="0">
                <a:sym typeface="Symbol"/>
              </a:rPr>
              <a:t>A</a:t>
            </a:r>
            <a:r>
              <a:rPr lang="cs-CZ" sz="2400" i="1" baseline="-25000" dirty="0" smtClean="0">
                <a:sym typeface="Symbol"/>
              </a:rPr>
              <a:t>2</a:t>
            </a:r>
            <a:r>
              <a:rPr lang="cs-CZ" sz="2400" i="1" dirty="0" smtClean="0">
                <a:sym typeface="Symbol"/>
              </a:rPr>
              <a:t>A</a:t>
            </a:r>
            <a:r>
              <a:rPr lang="cs-CZ" sz="2400" dirty="0" smtClean="0">
                <a:sym typeface="Symbol"/>
              </a:rPr>
              <a:t> </a:t>
            </a:r>
            <a:r>
              <a:rPr lang="cs-CZ" sz="2400" dirty="0">
                <a:sym typeface="Symbol"/>
              </a:rPr>
              <a:t>… </a:t>
            </a:r>
            <a:r>
              <a:rPr lang="cs-CZ" sz="2400" dirty="0" smtClean="0">
                <a:sym typeface="Symbol"/>
              </a:rPr>
              <a:t>druhá </a:t>
            </a:r>
            <a:r>
              <a:rPr lang="cs-CZ" sz="2400" dirty="0">
                <a:sym typeface="Symbol"/>
              </a:rPr>
              <a:t>promítací přímka bodu </a:t>
            </a:r>
            <a:r>
              <a:rPr lang="cs-CZ" sz="2400" i="1" dirty="0">
                <a:sym typeface="Symbol"/>
              </a:rPr>
              <a:t>A</a:t>
            </a:r>
          </a:p>
          <a:p>
            <a:endParaRPr lang="cs-CZ" sz="2400" i="1" dirty="0"/>
          </a:p>
        </p:txBody>
      </p:sp>
      <p:sp>
        <p:nvSpPr>
          <p:cNvPr id="5" name="Kosoúhelník 4"/>
          <p:cNvSpPr/>
          <p:nvPr/>
        </p:nvSpPr>
        <p:spPr>
          <a:xfrm>
            <a:off x="971600" y="4149080"/>
            <a:ext cx="2952328" cy="86409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 name="Přímá spojnice 6"/>
          <p:cNvCxnSpPr>
            <a:stCxn id="15" idx="1"/>
            <a:endCxn id="11" idx="4"/>
          </p:cNvCxnSpPr>
          <p:nvPr/>
        </p:nvCxnSpPr>
        <p:spPr>
          <a:xfrm>
            <a:off x="2578635" y="3140968"/>
            <a:ext cx="1" cy="1557887"/>
          </a:xfrm>
          <a:prstGeom prst="line">
            <a:avLst/>
          </a:prstGeom>
          <a:ln w="9525">
            <a:prstDash val="dash"/>
          </a:ln>
        </p:spPr>
        <p:style>
          <a:lnRef idx="1">
            <a:schemeClr val="dk1"/>
          </a:lnRef>
          <a:fillRef idx="0">
            <a:schemeClr val="dk1"/>
          </a:fillRef>
          <a:effectRef idx="0">
            <a:schemeClr val="dk1"/>
          </a:effectRef>
          <a:fontRef idx="minor">
            <a:schemeClr val="tx1"/>
          </a:fontRef>
        </p:style>
      </p:cxnSp>
      <p:sp>
        <p:nvSpPr>
          <p:cNvPr id="10" name="Ovál 9"/>
          <p:cNvSpPr/>
          <p:nvPr/>
        </p:nvSpPr>
        <p:spPr>
          <a:xfrm>
            <a:off x="2555776" y="314096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1" name="Ovál 10"/>
          <p:cNvSpPr/>
          <p:nvPr/>
        </p:nvSpPr>
        <p:spPr>
          <a:xfrm>
            <a:off x="2555776" y="465313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 name="TextovéPole 12"/>
          <p:cNvSpPr txBox="1"/>
          <p:nvPr/>
        </p:nvSpPr>
        <p:spPr>
          <a:xfrm>
            <a:off x="1130602" y="467379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5" name="TextovéPole 14"/>
          <p:cNvSpPr txBox="1"/>
          <p:nvPr/>
        </p:nvSpPr>
        <p:spPr>
          <a:xfrm>
            <a:off x="2578635" y="2956302"/>
            <a:ext cx="317716" cy="369332"/>
          </a:xfrm>
          <a:prstGeom prst="rect">
            <a:avLst/>
          </a:prstGeom>
          <a:noFill/>
        </p:spPr>
        <p:txBody>
          <a:bodyPr wrap="none" rtlCol="0">
            <a:spAutoFit/>
          </a:bodyPr>
          <a:lstStyle/>
          <a:p>
            <a:r>
              <a:rPr lang="cs-CZ" dirty="0" smtClean="0"/>
              <a:t>A</a:t>
            </a:r>
            <a:endParaRPr lang="cs-CZ" dirty="0"/>
          </a:p>
        </p:txBody>
      </p:sp>
      <p:sp>
        <p:nvSpPr>
          <p:cNvPr id="16" name="TextovéPole 15"/>
          <p:cNvSpPr txBox="1"/>
          <p:nvPr/>
        </p:nvSpPr>
        <p:spPr>
          <a:xfrm>
            <a:off x="2230664" y="4468470"/>
            <a:ext cx="434199" cy="369332"/>
          </a:xfrm>
          <a:prstGeom prst="rect">
            <a:avLst/>
          </a:prstGeom>
          <a:noFill/>
        </p:spPr>
        <p:txBody>
          <a:bodyPr wrap="square" rtlCol="0">
            <a:spAutoFit/>
          </a:bodyPr>
          <a:lstStyle/>
          <a:p>
            <a:r>
              <a:rPr lang="cs-CZ" dirty="0" smtClean="0"/>
              <a:t>A</a:t>
            </a:r>
            <a:r>
              <a:rPr lang="cs-CZ" baseline="-25000" dirty="0" smtClean="0"/>
              <a:t>1</a:t>
            </a:r>
            <a:endParaRPr lang="cs-CZ" dirty="0"/>
          </a:p>
        </p:txBody>
      </p:sp>
      <p:sp>
        <p:nvSpPr>
          <p:cNvPr id="8" name="TextovéPole 7"/>
          <p:cNvSpPr txBox="1"/>
          <p:nvPr/>
        </p:nvSpPr>
        <p:spPr>
          <a:xfrm>
            <a:off x="1751690" y="2060848"/>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18" name="Přímá spojnice 17"/>
          <p:cNvCxnSpPr>
            <a:stCxn id="11" idx="3"/>
          </p:cNvCxnSpPr>
          <p:nvPr/>
        </p:nvCxnSpPr>
        <p:spPr>
          <a:xfrm flipV="1">
            <a:off x="2562471" y="4149080"/>
            <a:ext cx="500463" cy="54308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V="1">
            <a:off x="2578045" y="2617496"/>
            <a:ext cx="500463" cy="55034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2" name="Přímá spojnice 21"/>
          <p:cNvCxnSpPr>
            <a:stCxn id="32" idx="4"/>
            <a:endCxn id="40" idx="2"/>
          </p:cNvCxnSpPr>
          <p:nvPr/>
        </p:nvCxnSpPr>
        <p:spPr>
          <a:xfrm>
            <a:off x="3057171" y="2667748"/>
            <a:ext cx="14092" cy="2625062"/>
          </a:xfrm>
          <a:prstGeom prst="line">
            <a:avLst/>
          </a:prstGeom>
          <a:ln w="9525">
            <a:prstDash val="dash"/>
          </a:ln>
        </p:spPr>
        <p:style>
          <a:lnRef idx="1">
            <a:schemeClr val="dk1"/>
          </a:lnRef>
          <a:fillRef idx="0">
            <a:schemeClr val="dk1"/>
          </a:fillRef>
          <a:effectRef idx="0">
            <a:schemeClr val="dk1"/>
          </a:effectRef>
          <a:fontRef idx="minor">
            <a:schemeClr val="tx1"/>
          </a:fontRef>
        </p:style>
      </p:cxnSp>
      <p:sp>
        <p:nvSpPr>
          <p:cNvPr id="32" name="Ovál 31"/>
          <p:cNvSpPr/>
          <p:nvPr/>
        </p:nvSpPr>
        <p:spPr>
          <a:xfrm>
            <a:off x="3034311" y="262202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3" name="Ovál 32"/>
          <p:cNvSpPr/>
          <p:nvPr/>
        </p:nvSpPr>
        <p:spPr>
          <a:xfrm>
            <a:off x="3034310" y="525741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0" name="Oblouk 39"/>
          <p:cNvSpPr/>
          <p:nvPr/>
        </p:nvSpPr>
        <p:spPr>
          <a:xfrm rot="16200000" flipH="1">
            <a:off x="2470612" y="4199534"/>
            <a:ext cx="1201301" cy="985251"/>
          </a:xfrm>
          <a:prstGeom prst="arc">
            <a:avLst/>
          </a:prstGeom>
          <a:ln>
            <a:solidFill>
              <a:schemeClr val="tx1"/>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41" name="Oblouk 40"/>
          <p:cNvSpPr/>
          <p:nvPr/>
        </p:nvSpPr>
        <p:spPr>
          <a:xfrm rot="16200000" flipH="1">
            <a:off x="649733" y="4265162"/>
            <a:ext cx="2172043" cy="1496030"/>
          </a:xfrm>
          <a:prstGeom prst="arc">
            <a:avLst/>
          </a:prstGeom>
          <a:ln>
            <a:solidFill>
              <a:schemeClr val="tx1"/>
            </a:solidFill>
            <a:prstDash val="dash"/>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45" name="TextovéPole 44"/>
          <p:cNvSpPr txBox="1"/>
          <p:nvPr/>
        </p:nvSpPr>
        <p:spPr>
          <a:xfrm>
            <a:off x="3034311" y="2348880"/>
            <a:ext cx="411851"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46" name="TextovéPole 45"/>
          <p:cNvSpPr txBox="1"/>
          <p:nvPr/>
        </p:nvSpPr>
        <p:spPr>
          <a:xfrm>
            <a:off x="3034310" y="5118465"/>
            <a:ext cx="434199" cy="369332"/>
          </a:xfrm>
          <a:prstGeom prst="rect">
            <a:avLst/>
          </a:prstGeom>
          <a:noFill/>
        </p:spPr>
        <p:txBody>
          <a:bodyPr wrap="square" rtlCol="0">
            <a:spAutoFit/>
          </a:bodyPr>
          <a:lstStyle/>
          <a:p>
            <a:r>
              <a:rPr lang="cs-CZ" dirty="0" smtClean="0"/>
              <a:t>A</a:t>
            </a:r>
            <a:r>
              <a:rPr lang="cs-CZ" baseline="-25000" dirty="0" smtClean="0"/>
              <a:t>1</a:t>
            </a:r>
            <a:endParaRPr lang="cs-CZ" dirty="0"/>
          </a:p>
        </p:txBody>
      </p:sp>
      <p:cxnSp>
        <p:nvCxnSpPr>
          <p:cNvPr id="48" name="Přímá spojnice 47"/>
          <p:cNvCxnSpPr/>
          <p:nvPr/>
        </p:nvCxnSpPr>
        <p:spPr>
          <a:xfrm>
            <a:off x="1342315" y="4149080"/>
            <a:ext cx="2940774"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71376" y="4069875"/>
            <a:ext cx="288032" cy="369332"/>
          </a:xfrm>
          <a:prstGeom prst="rect">
            <a:avLst/>
          </a:prstGeom>
          <a:noFill/>
        </p:spPr>
        <p:txBody>
          <a:bodyPr wrap="square" rtlCol="0">
            <a:spAutoFit/>
          </a:bodyPr>
          <a:lstStyle/>
          <a:p>
            <a:r>
              <a:rPr lang="cs-CZ" dirty="0" smtClean="0"/>
              <a:t>x</a:t>
            </a:r>
            <a:endParaRPr lang="cs-CZ"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500"/>
                                        <p:tgtEl>
                                          <p:spTgt spid="4">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48"/>
                                        </p:tgtEl>
                                        <p:attrNameLst>
                                          <p:attrName>style.visibility</p:attrName>
                                        </p:attrNameLst>
                                      </p:cBhvr>
                                      <p:to>
                                        <p:strVal val="visible"/>
                                      </p:to>
                                    </p:set>
                                    <p:animEffect transition="in" filter="fade">
                                      <p:cBhvr>
                                        <p:cTn id="29" dur="500"/>
                                        <p:tgtEl>
                                          <p:spTgt spid="48"/>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49"/>
                                        </p:tgtEl>
                                        <p:attrNameLst>
                                          <p:attrName>style.visibility</p:attrName>
                                        </p:attrNameLst>
                                      </p:cBhvr>
                                      <p:to>
                                        <p:strVal val="visible"/>
                                      </p:to>
                                    </p:set>
                                    <p:animEffect transition="in" filter="fade">
                                      <p:cBhvr>
                                        <p:cTn id="33" dur="500"/>
                                        <p:tgtEl>
                                          <p:spTgt spid="49"/>
                                        </p:tgtEl>
                                      </p:cBhvr>
                                    </p:animEffect>
                                  </p:childTnLst>
                                </p:cTn>
                              </p:par>
                            </p:childTnLst>
                          </p:cTn>
                        </p:par>
                        <p:par>
                          <p:cTn id="34" fill="hold">
                            <p:stCondLst>
                              <p:cond delay="1000"/>
                            </p:stCondLst>
                            <p:childTnLst>
                              <p:par>
                                <p:cTn id="35" presetID="10" presetClass="entr" presetSubtype="0" fill="hold" nodeType="afterEffect">
                                  <p:stCondLst>
                                    <p:cond delay="50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fade">
                                      <p:cBhvr>
                                        <p:cTn id="37" dur="500"/>
                                        <p:tgtEl>
                                          <p:spTgt spid="4">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1" fill="hold" nodeType="clickEffect">
                                  <p:stCondLst>
                                    <p:cond delay="0"/>
                                  </p:stCondLst>
                                  <p:childTnLst>
                                    <p:set>
                                      <p:cBhvr>
                                        <p:cTn id="49" dur="1" fill="hold">
                                          <p:stCondLst>
                                            <p:cond delay="0"/>
                                          </p:stCondLst>
                                        </p:cTn>
                                        <p:tgtEl>
                                          <p:spTgt spid="7"/>
                                        </p:tgtEl>
                                        <p:attrNameLst>
                                          <p:attrName>style.visibility</p:attrName>
                                        </p:attrNameLst>
                                      </p:cBhvr>
                                      <p:to>
                                        <p:strVal val="visible"/>
                                      </p:to>
                                    </p:set>
                                    <p:animEffect transition="in" filter="wipe(up)">
                                      <p:cBhvr>
                                        <p:cTn id="50" dur="500"/>
                                        <p:tgtEl>
                                          <p:spTgt spid="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fade">
                                      <p:cBhvr>
                                        <p:cTn id="55" dur="500"/>
                                        <p:tgtEl>
                                          <p:spTgt spid="11"/>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fade">
                                      <p:cBhvr>
                                        <p:cTn id="60" dur="500"/>
                                        <p:tgtEl>
                                          <p:spTgt spid="16"/>
                                        </p:tgtEl>
                                      </p:cBhvr>
                                    </p:animEffect>
                                  </p:childTnLst>
                                </p:cTn>
                              </p:par>
                              <p:par>
                                <p:cTn id="61" presetID="10" presetClass="entr" presetSubtype="0" fill="hold" nodeType="with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animEffect transition="in" filter="fade">
                                      <p:cBhvr>
                                        <p:cTn id="63" dur="500"/>
                                        <p:tgtEl>
                                          <p:spTgt spid="4">
                                            <p:txEl>
                                              <p:pRg st="3" end="3"/>
                                            </p:txEl>
                                          </p:spTgt>
                                        </p:tgtEl>
                                      </p:cBhvr>
                                    </p:animEffect>
                                  </p:childTnLst>
                                </p:cTn>
                              </p:par>
                            </p:childTnLst>
                          </p:cTn>
                        </p:par>
                        <p:par>
                          <p:cTn id="64" fill="hold">
                            <p:stCondLst>
                              <p:cond delay="500"/>
                            </p:stCondLst>
                            <p:childTnLst>
                              <p:par>
                                <p:cTn id="65" presetID="10" presetClass="entr" presetSubtype="0" fill="hold" nodeType="afterEffect">
                                  <p:stCondLst>
                                    <p:cond delay="1000"/>
                                  </p:stCondLst>
                                  <p:childTnLst>
                                    <p:set>
                                      <p:cBhvr>
                                        <p:cTn id="66" dur="1" fill="hold">
                                          <p:stCondLst>
                                            <p:cond delay="0"/>
                                          </p:stCondLst>
                                        </p:cTn>
                                        <p:tgtEl>
                                          <p:spTgt spid="4">
                                            <p:txEl>
                                              <p:pRg st="4" end="4"/>
                                            </p:txEl>
                                          </p:spTgt>
                                        </p:tgtEl>
                                        <p:attrNameLst>
                                          <p:attrName>style.visibility</p:attrName>
                                        </p:attrNameLst>
                                      </p:cBhvr>
                                      <p:to>
                                        <p:strVal val="visible"/>
                                      </p:to>
                                    </p:set>
                                    <p:animEffect transition="in" filter="fade">
                                      <p:cBhvr>
                                        <p:cTn id="67" dur="500"/>
                                        <p:tgtEl>
                                          <p:spTgt spid="4">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nodeType="clickEffect">
                                  <p:stCondLst>
                                    <p:cond delay="0"/>
                                  </p:stCondLst>
                                  <p:childTnLst>
                                    <p:set>
                                      <p:cBhvr>
                                        <p:cTn id="71" dur="1" fill="hold">
                                          <p:stCondLst>
                                            <p:cond delay="0"/>
                                          </p:stCondLst>
                                        </p:cTn>
                                        <p:tgtEl>
                                          <p:spTgt spid="21"/>
                                        </p:tgtEl>
                                        <p:attrNameLst>
                                          <p:attrName>style.visibility</p:attrName>
                                        </p:attrNameLst>
                                      </p:cBhvr>
                                      <p:to>
                                        <p:strVal val="visible"/>
                                      </p:to>
                                    </p:set>
                                    <p:animEffect transition="in" filter="wipe(down)">
                                      <p:cBhvr>
                                        <p:cTn id="72" dur="500"/>
                                        <p:tgtEl>
                                          <p:spTgt spid="21"/>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2"/>
                                        </p:tgtEl>
                                        <p:attrNameLst>
                                          <p:attrName>style.visibility</p:attrName>
                                        </p:attrNameLst>
                                      </p:cBhvr>
                                      <p:to>
                                        <p:strVal val="visible"/>
                                      </p:to>
                                    </p:set>
                                    <p:animEffect transition="in" filter="fade">
                                      <p:cBhvr>
                                        <p:cTn id="77" dur="500"/>
                                        <p:tgtEl>
                                          <p:spTgt spid="32"/>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45"/>
                                        </p:tgtEl>
                                        <p:attrNameLst>
                                          <p:attrName>style.visibility</p:attrName>
                                        </p:attrNameLst>
                                      </p:cBhvr>
                                      <p:to>
                                        <p:strVal val="visible"/>
                                      </p:to>
                                    </p:set>
                                    <p:animEffect transition="in" filter="fade">
                                      <p:cBhvr>
                                        <p:cTn id="82" dur="500"/>
                                        <p:tgtEl>
                                          <p:spTgt spid="45"/>
                                        </p:tgtEl>
                                      </p:cBhvr>
                                    </p:animEffect>
                                  </p:childTnLst>
                                </p:cTn>
                              </p:par>
                              <p:par>
                                <p:cTn id="83" presetID="10" presetClass="entr" presetSubtype="0" fill="hold" nodeType="withEffect">
                                  <p:stCondLst>
                                    <p:cond delay="0"/>
                                  </p:stCondLst>
                                  <p:childTnLst>
                                    <p:set>
                                      <p:cBhvr>
                                        <p:cTn id="84" dur="1" fill="hold">
                                          <p:stCondLst>
                                            <p:cond delay="0"/>
                                          </p:stCondLst>
                                        </p:cTn>
                                        <p:tgtEl>
                                          <p:spTgt spid="4">
                                            <p:txEl>
                                              <p:pRg st="5" end="5"/>
                                            </p:txEl>
                                          </p:spTgt>
                                        </p:tgtEl>
                                        <p:attrNameLst>
                                          <p:attrName>style.visibility</p:attrName>
                                        </p:attrNameLst>
                                      </p:cBhvr>
                                      <p:to>
                                        <p:strVal val="visible"/>
                                      </p:to>
                                    </p:set>
                                    <p:animEffect transition="in" filter="fade">
                                      <p:cBhvr>
                                        <p:cTn id="85" dur="500"/>
                                        <p:tgtEl>
                                          <p:spTgt spid="4">
                                            <p:txEl>
                                              <p:pRg st="5" end="5"/>
                                            </p:txEl>
                                          </p:spTgt>
                                        </p:tgtEl>
                                      </p:cBhvr>
                                    </p:animEffect>
                                  </p:childTnLst>
                                </p:cTn>
                              </p:par>
                            </p:childTnLst>
                          </p:cTn>
                        </p:par>
                        <p:par>
                          <p:cTn id="86" fill="hold">
                            <p:stCondLst>
                              <p:cond delay="500"/>
                            </p:stCondLst>
                            <p:childTnLst>
                              <p:par>
                                <p:cTn id="87" presetID="10" presetClass="entr" presetSubtype="0" fill="hold" nodeType="afterEffect">
                                  <p:stCondLst>
                                    <p:cond delay="1000"/>
                                  </p:stCondLst>
                                  <p:childTnLst>
                                    <p:set>
                                      <p:cBhvr>
                                        <p:cTn id="88" dur="1" fill="hold">
                                          <p:stCondLst>
                                            <p:cond delay="0"/>
                                          </p:stCondLst>
                                        </p:cTn>
                                        <p:tgtEl>
                                          <p:spTgt spid="4">
                                            <p:txEl>
                                              <p:pRg st="6" end="6"/>
                                            </p:txEl>
                                          </p:spTgt>
                                        </p:tgtEl>
                                        <p:attrNameLst>
                                          <p:attrName>style.visibility</p:attrName>
                                        </p:attrNameLst>
                                      </p:cBhvr>
                                      <p:to>
                                        <p:strVal val="visible"/>
                                      </p:to>
                                    </p:set>
                                    <p:animEffect transition="in" filter="fade">
                                      <p:cBhvr>
                                        <p:cTn id="89" dur="500"/>
                                        <p:tgtEl>
                                          <p:spTgt spid="4">
                                            <p:txEl>
                                              <p:pRg st="6" end="6"/>
                                            </p:txEl>
                                          </p:spTgt>
                                        </p:tgtEl>
                                      </p:cBhvr>
                                    </p:animEffect>
                                  </p:childTnLst>
                                </p:cTn>
                              </p:par>
                            </p:childTnLst>
                          </p:cTn>
                        </p:par>
                      </p:childTnLst>
                    </p:cTn>
                  </p:par>
                  <p:par>
                    <p:cTn id="90" fill="hold">
                      <p:stCondLst>
                        <p:cond delay="indefinite"/>
                      </p:stCondLst>
                      <p:childTnLst>
                        <p:par>
                          <p:cTn id="91" fill="hold">
                            <p:stCondLst>
                              <p:cond delay="0"/>
                            </p:stCondLst>
                            <p:childTnLst>
                              <p:par>
                                <p:cTn id="92" presetID="22" presetClass="entr" presetSubtype="1" fill="hold" grpId="0" nodeType="clickEffect">
                                  <p:stCondLst>
                                    <p:cond delay="0"/>
                                  </p:stCondLst>
                                  <p:childTnLst>
                                    <p:set>
                                      <p:cBhvr>
                                        <p:cTn id="93" dur="1" fill="hold">
                                          <p:stCondLst>
                                            <p:cond delay="0"/>
                                          </p:stCondLst>
                                        </p:cTn>
                                        <p:tgtEl>
                                          <p:spTgt spid="41"/>
                                        </p:tgtEl>
                                        <p:attrNameLst>
                                          <p:attrName>style.visibility</p:attrName>
                                        </p:attrNameLst>
                                      </p:cBhvr>
                                      <p:to>
                                        <p:strVal val="visible"/>
                                      </p:to>
                                    </p:set>
                                    <p:animEffect transition="in" filter="wipe(up)">
                                      <p:cBhvr>
                                        <p:cTn id="94" dur="500"/>
                                        <p:tgtEl>
                                          <p:spTgt spid="41"/>
                                        </p:tgtEl>
                                      </p:cBhvr>
                                    </p:animEffect>
                                  </p:childTnLst>
                                </p:cTn>
                              </p:par>
                              <p:par>
                                <p:cTn id="95" presetID="22" presetClass="entr" presetSubtype="1" fill="hold" grpId="0" nodeType="withEffect">
                                  <p:stCondLst>
                                    <p:cond delay="0"/>
                                  </p:stCondLst>
                                  <p:childTnLst>
                                    <p:set>
                                      <p:cBhvr>
                                        <p:cTn id="96" dur="1" fill="hold">
                                          <p:stCondLst>
                                            <p:cond delay="0"/>
                                          </p:stCondLst>
                                        </p:cTn>
                                        <p:tgtEl>
                                          <p:spTgt spid="40"/>
                                        </p:tgtEl>
                                        <p:attrNameLst>
                                          <p:attrName>style.visibility</p:attrName>
                                        </p:attrNameLst>
                                      </p:cBhvr>
                                      <p:to>
                                        <p:strVal val="visible"/>
                                      </p:to>
                                    </p:set>
                                    <p:animEffect transition="in" filter="wipe(up)">
                                      <p:cBhvr>
                                        <p:cTn id="97" dur="500"/>
                                        <p:tgtEl>
                                          <p:spTgt spid="40"/>
                                        </p:tgtEl>
                                      </p:cBhvr>
                                    </p:animEffect>
                                  </p:childTnLst>
                                </p:cTn>
                              </p:par>
                            </p:childTnLst>
                          </p:cTn>
                        </p:par>
                      </p:childTnLst>
                    </p:cTn>
                  </p:par>
                  <p:par>
                    <p:cTn id="98" fill="hold">
                      <p:stCondLst>
                        <p:cond delay="indefinite"/>
                      </p:stCondLst>
                      <p:childTnLst>
                        <p:par>
                          <p:cTn id="99" fill="hold">
                            <p:stCondLst>
                              <p:cond delay="0"/>
                            </p:stCondLst>
                            <p:childTnLst>
                              <p:par>
                                <p:cTn id="100" presetID="22" presetClass="entr" presetSubtype="4" fill="hold" nodeType="clickEffect">
                                  <p:stCondLst>
                                    <p:cond delay="0"/>
                                  </p:stCondLst>
                                  <p:childTnLst>
                                    <p:set>
                                      <p:cBhvr>
                                        <p:cTn id="101" dur="1" fill="hold">
                                          <p:stCondLst>
                                            <p:cond delay="0"/>
                                          </p:stCondLst>
                                        </p:cTn>
                                        <p:tgtEl>
                                          <p:spTgt spid="18"/>
                                        </p:tgtEl>
                                        <p:attrNameLst>
                                          <p:attrName>style.visibility</p:attrName>
                                        </p:attrNameLst>
                                      </p:cBhvr>
                                      <p:to>
                                        <p:strVal val="visible"/>
                                      </p:to>
                                    </p:set>
                                    <p:animEffect transition="in" filter="wipe(down)">
                                      <p:cBhvr>
                                        <p:cTn id="102" dur="500"/>
                                        <p:tgtEl>
                                          <p:spTgt spid="18"/>
                                        </p:tgtEl>
                                      </p:cBhvr>
                                    </p:animEffect>
                                  </p:childTnLst>
                                </p:cTn>
                              </p:par>
                              <p:par>
                                <p:cTn id="103" presetID="22" presetClass="entr" presetSubtype="1" fill="hold" nodeType="withEffect">
                                  <p:stCondLst>
                                    <p:cond delay="0"/>
                                  </p:stCondLst>
                                  <p:childTnLst>
                                    <p:set>
                                      <p:cBhvr>
                                        <p:cTn id="104" dur="1" fill="hold">
                                          <p:stCondLst>
                                            <p:cond delay="0"/>
                                          </p:stCondLst>
                                        </p:cTn>
                                        <p:tgtEl>
                                          <p:spTgt spid="22"/>
                                        </p:tgtEl>
                                        <p:attrNameLst>
                                          <p:attrName>style.visibility</p:attrName>
                                        </p:attrNameLst>
                                      </p:cBhvr>
                                      <p:to>
                                        <p:strVal val="visible"/>
                                      </p:to>
                                    </p:set>
                                    <p:animEffect transition="in" filter="wipe(up)">
                                      <p:cBhvr>
                                        <p:cTn id="105" dur="500"/>
                                        <p:tgtEl>
                                          <p:spTgt spid="22"/>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grpId="0" nodeType="clickEffect">
                                  <p:stCondLst>
                                    <p:cond delay="0"/>
                                  </p:stCondLst>
                                  <p:childTnLst>
                                    <p:set>
                                      <p:cBhvr>
                                        <p:cTn id="109" dur="1" fill="hold">
                                          <p:stCondLst>
                                            <p:cond delay="0"/>
                                          </p:stCondLst>
                                        </p:cTn>
                                        <p:tgtEl>
                                          <p:spTgt spid="33"/>
                                        </p:tgtEl>
                                        <p:attrNameLst>
                                          <p:attrName>style.visibility</p:attrName>
                                        </p:attrNameLst>
                                      </p:cBhvr>
                                      <p:to>
                                        <p:strVal val="visible"/>
                                      </p:to>
                                    </p:set>
                                    <p:animEffect transition="in" filter="fade">
                                      <p:cBhvr>
                                        <p:cTn id="110" dur="500"/>
                                        <p:tgtEl>
                                          <p:spTgt spid="33"/>
                                        </p:tgtEl>
                                      </p:cBhvr>
                                    </p:animEffect>
                                  </p:childTnLst>
                                </p:cTn>
                              </p:par>
                            </p:childTnLst>
                          </p:cTn>
                        </p:par>
                        <p:par>
                          <p:cTn id="111" fill="hold">
                            <p:stCondLst>
                              <p:cond delay="500"/>
                            </p:stCondLst>
                            <p:childTnLst>
                              <p:par>
                                <p:cTn id="112" presetID="10" presetClass="entr" presetSubtype="0" fill="hold" grpId="0" nodeType="afterEffect">
                                  <p:stCondLst>
                                    <p:cond delay="0"/>
                                  </p:stCondLst>
                                  <p:childTnLst>
                                    <p:set>
                                      <p:cBhvr>
                                        <p:cTn id="113" dur="1" fill="hold">
                                          <p:stCondLst>
                                            <p:cond delay="0"/>
                                          </p:stCondLst>
                                        </p:cTn>
                                        <p:tgtEl>
                                          <p:spTgt spid="46"/>
                                        </p:tgtEl>
                                        <p:attrNameLst>
                                          <p:attrName>style.visibility</p:attrName>
                                        </p:attrNameLst>
                                      </p:cBhvr>
                                      <p:to>
                                        <p:strVal val="visible"/>
                                      </p:to>
                                    </p:set>
                                    <p:animEffect transition="in" filter="fade">
                                      <p:cBhvr>
                                        <p:cTn id="114"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0" grpId="0" animBg="1"/>
      <p:bldP spid="11" grpId="0" animBg="1"/>
      <p:bldP spid="13" grpId="0"/>
      <p:bldP spid="15" grpId="0"/>
      <p:bldP spid="16" grpId="0"/>
      <p:bldP spid="8" grpId="0"/>
      <p:bldP spid="32" grpId="0" animBg="1"/>
      <p:bldP spid="33" grpId="0" animBg="1"/>
      <p:bldP spid="40" grpId="0" animBg="1"/>
      <p:bldP spid="41" grpId="0" animBg="1"/>
      <p:bldP spid="45" grpId="0"/>
      <p:bldP spid="46" grpId="0"/>
      <p:bldP spid="4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Terminologie</a:t>
            </a:r>
            <a:endParaRPr lang="cs-CZ" dirty="0"/>
          </a:p>
        </p:txBody>
      </p:sp>
      <p:sp>
        <p:nvSpPr>
          <p:cNvPr id="3" name="Zástupný symbol pro obsah 2"/>
          <p:cNvSpPr>
            <a:spLocks noGrp="1"/>
          </p:cNvSpPr>
          <p:nvPr>
            <p:ph idx="1"/>
          </p:nvPr>
        </p:nvSpPr>
        <p:spPr/>
        <p:txBody>
          <a:bodyPr/>
          <a:lstStyle/>
          <a:p>
            <a:r>
              <a:rPr lang="cs-CZ" dirty="0" smtClean="0"/>
              <a:t>Body </a:t>
            </a:r>
            <a:r>
              <a:rPr lang="cs-CZ" i="1" dirty="0" smtClean="0"/>
              <a:t>A</a:t>
            </a:r>
            <a:r>
              <a:rPr lang="cs-CZ" i="1" baseline="-25000" dirty="0" smtClean="0"/>
              <a:t>1</a:t>
            </a:r>
            <a:r>
              <a:rPr lang="cs-CZ" dirty="0" smtClean="0"/>
              <a:t> a </a:t>
            </a:r>
            <a:r>
              <a:rPr lang="cs-CZ" i="1" dirty="0" smtClean="0"/>
              <a:t>A</a:t>
            </a:r>
            <a:r>
              <a:rPr lang="cs-CZ" i="1" baseline="-25000" dirty="0" smtClean="0"/>
              <a:t>2</a:t>
            </a:r>
            <a:r>
              <a:rPr lang="cs-CZ" dirty="0" smtClean="0"/>
              <a:t> nazýváme </a:t>
            </a:r>
            <a:r>
              <a:rPr lang="cs-CZ" b="1" dirty="0" smtClean="0"/>
              <a:t>sdružené průměty </a:t>
            </a:r>
            <a:r>
              <a:rPr lang="cs-CZ" dirty="0" smtClean="0"/>
              <a:t>bodu </a:t>
            </a:r>
            <a:r>
              <a:rPr lang="cs-CZ" i="1" dirty="0" smtClean="0"/>
              <a:t>A</a:t>
            </a:r>
            <a:r>
              <a:rPr lang="cs-CZ" dirty="0" smtClean="0"/>
              <a:t>.</a:t>
            </a:r>
          </a:p>
          <a:p>
            <a:r>
              <a:rPr lang="cs-CZ" dirty="0" smtClean="0"/>
              <a:t>Spojnici </a:t>
            </a:r>
            <a:r>
              <a:rPr lang="cs-CZ" dirty="0" smtClean="0">
                <a:sym typeface="Symbol"/>
              </a:rPr>
              <a:t></a:t>
            </a:r>
            <a:r>
              <a:rPr lang="cs-CZ" i="1" dirty="0" smtClean="0">
                <a:sym typeface="Symbol"/>
              </a:rPr>
              <a:t>A</a:t>
            </a:r>
            <a:r>
              <a:rPr lang="cs-CZ" i="1" baseline="-25000" dirty="0" smtClean="0">
                <a:sym typeface="Symbol"/>
              </a:rPr>
              <a:t>1</a:t>
            </a:r>
            <a:r>
              <a:rPr lang="cs-CZ" i="1" dirty="0" smtClean="0">
                <a:sym typeface="Symbol"/>
              </a:rPr>
              <a:t>A</a:t>
            </a:r>
            <a:r>
              <a:rPr lang="cs-CZ" i="1" baseline="-25000" dirty="0" smtClean="0">
                <a:sym typeface="Symbol"/>
              </a:rPr>
              <a:t>2</a:t>
            </a:r>
            <a:r>
              <a:rPr lang="cs-CZ" dirty="0" smtClean="0">
                <a:sym typeface="Symbol"/>
              </a:rPr>
              <a:t>, která je kolmá na základnici </a:t>
            </a:r>
            <a:r>
              <a:rPr lang="cs-CZ" i="1" dirty="0" smtClean="0">
                <a:sym typeface="Symbol"/>
              </a:rPr>
              <a:t>x</a:t>
            </a:r>
            <a:r>
              <a:rPr lang="cs-CZ" dirty="0" smtClean="0">
                <a:sym typeface="Symbol"/>
              </a:rPr>
              <a:t>, nazýváme </a:t>
            </a:r>
            <a:r>
              <a:rPr lang="cs-CZ" b="1" dirty="0" smtClean="0">
                <a:sym typeface="Symbol"/>
              </a:rPr>
              <a:t>ordinála</a:t>
            </a:r>
            <a:r>
              <a:rPr lang="cs-CZ" dirty="0" smtClean="0">
                <a:sym typeface="Symbol"/>
              </a:rPr>
              <a:t> bodu </a:t>
            </a:r>
            <a:r>
              <a:rPr lang="cs-CZ" i="1" dirty="0" smtClean="0">
                <a:sym typeface="Symbol"/>
              </a:rPr>
              <a:t>A</a:t>
            </a:r>
            <a:r>
              <a:rPr lang="cs-CZ" dirty="0" smtClean="0">
                <a:sym typeface="Symbol"/>
              </a:rPr>
              <a:t>.</a:t>
            </a:r>
            <a:endParaRPr lang="cs-CZ" dirty="0"/>
          </a:p>
        </p:txBody>
      </p:sp>
    </p:spTree>
    <p:extLst>
      <p:ext uri="{BB962C8B-B14F-4D97-AF65-F5344CB8AC3E}">
        <p14:creationId xmlns:p14="http://schemas.microsoft.com/office/powerpoint/2010/main" val="178925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Zobrazení bodů</a:t>
            </a:r>
            <a:endParaRPr lang="cs-CZ" dirty="0"/>
          </a:p>
        </p:txBody>
      </p:sp>
      <p:sp>
        <p:nvSpPr>
          <p:cNvPr id="3" name="Zástupný symbol pro obsah 2"/>
          <p:cNvSpPr>
            <a:spLocks noGrp="1"/>
          </p:cNvSpPr>
          <p:nvPr>
            <p:ph idx="1"/>
          </p:nvPr>
        </p:nvSpPr>
        <p:spPr/>
        <p:txBody>
          <a:bodyPr>
            <a:normAutofit/>
          </a:bodyPr>
          <a:lstStyle/>
          <a:p>
            <a:pPr marL="0" indent="0">
              <a:buNone/>
            </a:pPr>
            <a:r>
              <a:rPr lang="cs-CZ" sz="2400" dirty="0" smtClean="0"/>
              <a:t>Zobrazte body </a:t>
            </a:r>
            <a:r>
              <a:rPr lang="cs-CZ" sz="2400" i="1" dirty="0" smtClean="0"/>
              <a:t>A</a:t>
            </a:r>
            <a:r>
              <a:rPr lang="cs-CZ" sz="2400" dirty="0" smtClean="0"/>
              <a:t>[5; 3; 4], </a:t>
            </a:r>
            <a:r>
              <a:rPr lang="cs-CZ" sz="2400" i="1" dirty="0" smtClean="0"/>
              <a:t>B</a:t>
            </a:r>
            <a:r>
              <a:rPr lang="cs-CZ" sz="2400" dirty="0" smtClean="0"/>
              <a:t>[2; -1; 3], </a:t>
            </a:r>
            <a:r>
              <a:rPr lang="cs-CZ" sz="2400" i="1" dirty="0" smtClean="0"/>
              <a:t>C</a:t>
            </a:r>
            <a:r>
              <a:rPr lang="cs-CZ" sz="2400" dirty="0" smtClean="0"/>
              <a:t>[-1; </a:t>
            </a:r>
            <a:r>
              <a:rPr lang="cs-CZ" sz="2400" dirty="0"/>
              <a:t>3; </a:t>
            </a:r>
            <a:r>
              <a:rPr lang="cs-CZ" sz="2400" dirty="0" smtClean="0"/>
              <a:t>-2] a </a:t>
            </a:r>
            <a:r>
              <a:rPr lang="cs-CZ" sz="2400" i="1" dirty="0" smtClean="0"/>
              <a:t>D</a:t>
            </a:r>
            <a:r>
              <a:rPr lang="cs-CZ" sz="2400" dirty="0" smtClean="0"/>
              <a:t>[-3; 4; 2].</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4139952" y="2060848"/>
            <a:ext cx="0" cy="4320480"/>
          </a:xfrm>
          <a:prstGeom prst="straightConnector1">
            <a:avLst/>
          </a:prstGeom>
          <a:ln>
            <a:prstDash val="solid"/>
            <a:headEnd type="arrow" w="med" len="med"/>
            <a:tailEnd type="arrow" w="med" len="med"/>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5939952" y="3975852"/>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a:off x="3799176" y="3992712"/>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3059344" y="3975852"/>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4067944" y="514477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4056781" y="2603396"/>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20" name="Přímá spojnice 19"/>
          <p:cNvCxnSpPr/>
          <p:nvPr/>
        </p:nvCxnSpPr>
        <p:spPr>
          <a:xfrm>
            <a:off x="4136940" y="5144772"/>
            <a:ext cx="1800000"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a:t>x</a:t>
            </a:r>
            <a:r>
              <a:rPr lang="cs-CZ" baseline="-25000" dirty="0"/>
              <a:t>1,2</a:t>
            </a:r>
          </a:p>
        </p:txBody>
      </p:sp>
      <p:sp>
        <p:nvSpPr>
          <p:cNvPr id="5" name="TextovéPole 4"/>
          <p:cNvSpPr txBox="1"/>
          <p:nvPr/>
        </p:nvSpPr>
        <p:spPr>
          <a:xfrm>
            <a:off x="3912765" y="6196662"/>
            <a:ext cx="216024" cy="369332"/>
          </a:xfrm>
          <a:prstGeom prst="rect">
            <a:avLst/>
          </a:prstGeom>
          <a:noFill/>
        </p:spPr>
        <p:txBody>
          <a:bodyPr wrap="square" rtlCol="0">
            <a:spAutoFit/>
          </a:bodyPr>
          <a:lstStyle/>
          <a:p>
            <a:r>
              <a:rPr lang="cs-CZ" dirty="0" smtClean="0"/>
              <a:t>y</a:t>
            </a:r>
            <a:endParaRPr lang="cs-CZ" dirty="0"/>
          </a:p>
        </p:txBody>
      </p:sp>
      <p:sp>
        <p:nvSpPr>
          <p:cNvPr id="6" name="TextovéPole 5"/>
          <p:cNvSpPr txBox="1"/>
          <p:nvPr/>
        </p:nvSpPr>
        <p:spPr>
          <a:xfrm>
            <a:off x="4823928" y="3819378"/>
            <a:ext cx="216024" cy="276999"/>
          </a:xfrm>
          <a:prstGeom prst="rect">
            <a:avLst/>
          </a:prstGeom>
          <a:noFill/>
        </p:spPr>
        <p:txBody>
          <a:bodyPr wrap="square" rtlCol="0">
            <a:spAutoFit/>
          </a:bodyPr>
          <a:lstStyle/>
          <a:p>
            <a:r>
              <a:rPr lang="cs-CZ" sz="1200" dirty="0" smtClean="0"/>
              <a:t>2</a:t>
            </a:r>
            <a:endParaRPr lang="cs-CZ" sz="1200" dirty="0"/>
          </a:p>
        </p:txBody>
      </p:sp>
      <p:sp>
        <p:nvSpPr>
          <p:cNvPr id="10" name="TextovéPole 9"/>
          <p:cNvSpPr txBox="1"/>
          <p:nvPr/>
        </p:nvSpPr>
        <p:spPr>
          <a:xfrm>
            <a:off x="5868144" y="3807588"/>
            <a:ext cx="288032" cy="276999"/>
          </a:xfrm>
          <a:prstGeom prst="rect">
            <a:avLst/>
          </a:prstGeom>
          <a:noFill/>
        </p:spPr>
        <p:txBody>
          <a:bodyPr wrap="square" rtlCol="0">
            <a:spAutoFit/>
          </a:bodyPr>
          <a:lstStyle/>
          <a:p>
            <a:r>
              <a:rPr lang="cs-CZ" sz="1200" dirty="0" smtClean="0"/>
              <a:t>5</a:t>
            </a:r>
            <a:endParaRPr lang="cs-CZ" sz="1200" dirty="0"/>
          </a:p>
        </p:txBody>
      </p:sp>
      <p:sp>
        <p:nvSpPr>
          <p:cNvPr id="12" name="TextovéPole 11"/>
          <p:cNvSpPr txBox="1"/>
          <p:nvPr/>
        </p:nvSpPr>
        <p:spPr>
          <a:xfrm>
            <a:off x="3920241" y="5129612"/>
            <a:ext cx="263214" cy="276999"/>
          </a:xfrm>
          <a:prstGeom prst="rect">
            <a:avLst/>
          </a:prstGeom>
          <a:noFill/>
        </p:spPr>
        <p:txBody>
          <a:bodyPr wrap="none" rtlCol="0">
            <a:spAutoFit/>
          </a:bodyPr>
          <a:lstStyle/>
          <a:p>
            <a:r>
              <a:rPr lang="cs-CZ" sz="1200" dirty="0" smtClean="0"/>
              <a:t>3</a:t>
            </a:r>
            <a:endParaRPr lang="cs-CZ" sz="1200" dirty="0"/>
          </a:p>
        </p:txBody>
      </p:sp>
      <p:sp>
        <p:nvSpPr>
          <p:cNvPr id="22" name="TextovéPole 21"/>
          <p:cNvSpPr txBox="1"/>
          <p:nvPr/>
        </p:nvSpPr>
        <p:spPr>
          <a:xfrm>
            <a:off x="3893806" y="2386275"/>
            <a:ext cx="263214" cy="276999"/>
          </a:xfrm>
          <a:prstGeom prst="rect">
            <a:avLst/>
          </a:prstGeom>
          <a:noFill/>
        </p:spPr>
        <p:txBody>
          <a:bodyPr wrap="none" rtlCol="0">
            <a:spAutoFit/>
          </a:bodyPr>
          <a:lstStyle/>
          <a:p>
            <a:r>
              <a:rPr lang="cs-CZ" sz="1200" dirty="0"/>
              <a:t>4</a:t>
            </a:r>
          </a:p>
        </p:txBody>
      </p:sp>
      <p:sp>
        <p:nvSpPr>
          <p:cNvPr id="17" name="Ovál 16"/>
          <p:cNvSpPr/>
          <p:nvPr/>
        </p:nvSpPr>
        <p:spPr>
          <a:xfrm>
            <a:off x="5917092" y="511415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3" name="Ovál 22"/>
          <p:cNvSpPr/>
          <p:nvPr/>
        </p:nvSpPr>
        <p:spPr>
          <a:xfrm>
            <a:off x="5914081" y="258053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4" name="TextovéPole 23"/>
          <p:cNvSpPr txBox="1"/>
          <p:nvPr/>
        </p:nvSpPr>
        <p:spPr>
          <a:xfrm>
            <a:off x="5896305" y="5031679"/>
            <a:ext cx="405045" cy="369332"/>
          </a:xfrm>
          <a:prstGeom prst="rect">
            <a:avLst/>
          </a:prstGeom>
          <a:noFill/>
        </p:spPr>
        <p:txBody>
          <a:bodyPr wrap="square" rtlCol="0">
            <a:spAutoFit/>
          </a:bodyPr>
          <a:lstStyle/>
          <a:p>
            <a:r>
              <a:rPr lang="cs-CZ" dirty="0" smtClean="0"/>
              <a:t>A</a:t>
            </a:r>
            <a:r>
              <a:rPr lang="cs-CZ" baseline="-25000" dirty="0" smtClean="0"/>
              <a:t>1</a:t>
            </a:r>
            <a:endParaRPr lang="cs-CZ" dirty="0"/>
          </a:p>
        </p:txBody>
      </p:sp>
      <p:sp>
        <p:nvSpPr>
          <p:cNvPr id="25" name="TextovéPole 24"/>
          <p:cNvSpPr txBox="1"/>
          <p:nvPr/>
        </p:nvSpPr>
        <p:spPr>
          <a:xfrm>
            <a:off x="4849524" y="2778152"/>
            <a:ext cx="432048" cy="369332"/>
          </a:xfrm>
          <a:prstGeom prst="rect">
            <a:avLst/>
          </a:prstGeom>
          <a:noFill/>
        </p:spPr>
        <p:txBody>
          <a:bodyPr wrap="square" rtlCol="0">
            <a:spAutoFit/>
          </a:bodyPr>
          <a:lstStyle/>
          <a:p>
            <a:r>
              <a:rPr lang="cs-CZ" dirty="0" smtClean="0"/>
              <a:t>B</a:t>
            </a:r>
            <a:r>
              <a:rPr lang="cs-CZ" baseline="-25000" dirty="0" smtClean="0"/>
              <a:t>2</a:t>
            </a:r>
            <a:endParaRPr lang="cs-CZ" dirty="0"/>
          </a:p>
        </p:txBody>
      </p:sp>
      <p:sp>
        <p:nvSpPr>
          <p:cNvPr id="27" name="TextovéPole 26"/>
          <p:cNvSpPr txBox="1"/>
          <p:nvPr/>
        </p:nvSpPr>
        <p:spPr>
          <a:xfrm>
            <a:off x="4110300" y="4030751"/>
            <a:ext cx="288032" cy="276999"/>
          </a:xfrm>
          <a:prstGeom prst="rect">
            <a:avLst/>
          </a:prstGeom>
          <a:noFill/>
        </p:spPr>
        <p:txBody>
          <a:bodyPr wrap="square" rtlCol="0">
            <a:spAutoFit/>
          </a:bodyPr>
          <a:lstStyle/>
          <a:p>
            <a:r>
              <a:rPr lang="cs-CZ" sz="1200" dirty="0" smtClean="0"/>
              <a:t>0</a:t>
            </a:r>
            <a:endParaRPr lang="cs-CZ" sz="1200" dirty="0"/>
          </a:p>
        </p:txBody>
      </p:sp>
      <p:cxnSp>
        <p:nvCxnSpPr>
          <p:cNvPr id="29" name="Přímá spojnice 28"/>
          <p:cNvCxnSpPr/>
          <p:nvPr/>
        </p:nvCxnSpPr>
        <p:spPr>
          <a:xfrm>
            <a:off x="4872384" y="3990103"/>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4056781" y="3701727"/>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31" name="Přímá spojnice 30"/>
          <p:cNvCxnSpPr/>
          <p:nvPr/>
        </p:nvCxnSpPr>
        <p:spPr>
          <a:xfrm>
            <a:off x="4080376" y="2982111"/>
            <a:ext cx="144016" cy="0"/>
          </a:xfrm>
          <a:prstGeom prst="line">
            <a:avLst/>
          </a:prstGeom>
        </p:spPr>
        <p:style>
          <a:lnRef idx="1">
            <a:schemeClr val="dk1"/>
          </a:lnRef>
          <a:fillRef idx="0">
            <a:schemeClr val="dk1"/>
          </a:fillRef>
          <a:effectRef idx="0">
            <a:schemeClr val="dk1"/>
          </a:effectRef>
          <a:fontRef idx="minor">
            <a:schemeClr val="tx1"/>
          </a:fontRef>
        </p:style>
      </p:cxnSp>
      <p:sp>
        <p:nvSpPr>
          <p:cNvPr id="32" name="TextovéPole 31"/>
          <p:cNvSpPr txBox="1"/>
          <p:nvPr/>
        </p:nvSpPr>
        <p:spPr>
          <a:xfrm>
            <a:off x="4139952" y="1912817"/>
            <a:ext cx="247633" cy="369332"/>
          </a:xfrm>
          <a:prstGeom prst="rect">
            <a:avLst/>
          </a:prstGeom>
          <a:noFill/>
        </p:spPr>
        <p:txBody>
          <a:bodyPr wrap="square" rtlCol="0">
            <a:spAutoFit/>
          </a:bodyPr>
          <a:lstStyle/>
          <a:p>
            <a:r>
              <a:rPr lang="cs-CZ" dirty="0" smtClean="0"/>
              <a:t>z</a:t>
            </a:r>
            <a:endParaRPr lang="cs-CZ" dirty="0"/>
          </a:p>
        </p:txBody>
      </p:sp>
      <p:cxnSp>
        <p:nvCxnSpPr>
          <p:cNvPr id="34" name="Přímá spojnice 33"/>
          <p:cNvCxnSpPr/>
          <p:nvPr/>
        </p:nvCxnSpPr>
        <p:spPr>
          <a:xfrm rot="5400000">
            <a:off x="4679952" y="3863396"/>
            <a:ext cx="2520000"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5" name="Přímá spojnice 34"/>
          <p:cNvCxnSpPr/>
          <p:nvPr/>
        </p:nvCxnSpPr>
        <p:spPr>
          <a:xfrm>
            <a:off x="4157020" y="2982111"/>
            <a:ext cx="720000"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6" name="Přímá spojnice 35"/>
          <p:cNvCxnSpPr/>
          <p:nvPr/>
        </p:nvCxnSpPr>
        <p:spPr>
          <a:xfrm rot="5400000">
            <a:off x="4332383" y="3522111"/>
            <a:ext cx="1080000"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7" name="Přímá spojnice 36"/>
          <p:cNvCxnSpPr/>
          <p:nvPr/>
        </p:nvCxnSpPr>
        <p:spPr>
          <a:xfrm>
            <a:off x="3817182" y="4787034"/>
            <a:ext cx="360000"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8" name="Přímá spojnice 37"/>
          <p:cNvCxnSpPr/>
          <p:nvPr/>
        </p:nvCxnSpPr>
        <p:spPr>
          <a:xfrm>
            <a:off x="3059952" y="3348137"/>
            <a:ext cx="1080000"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9" name="Přímá spojnice 38"/>
          <p:cNvCxnSpPr/>
          <p:nvPr/>
        </p:nvCxnSpPr>
        <p:spPr>
          <a:xfrm rot="5400000">
            <a:off x="1979952" y="4421734"/>
            <a:ext cx="2160000"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1" name="Ovál 40"/>
          <p:cNvSpPr/>
          <p:nvPr/>
        </p:nvSpPr>
        <p:spPr>
          <a:xfrm>
            <a:off x="4849524" y="367917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2" name="Ovál 41"/>
          <p:cNvSpPr/>
          <p:nvPr/>
        </p:nvSpPr>
        <p:spPr>
          <a:xfrm>
            <a:off x="4854160" y="29592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3" name="Ovál 42"/>
          <p:cNvSpPr/>
          <p:nvPr/>
        </p:nvSpPr>
        <p:spPr>
          <a:xfrm>
            <a:off x="3775807" y="511415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4" name="Ovál 43"/>
          <p:cNvSpPr/>
          <p:nvPr/>
        </p:nvSpPr>
        <p:spPr>
          <a:xfrm>
            <a:off x="3776316" y="477207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5" name="Ovál 44"/>
          <p:cNvSpPr/>
          <p:nvPr/>
        </p:nvSpPr>
        <p:spPr>
          <a:xfrm>
            <a:off x="3032913" y="333805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6" name="Ovál 45"/>
          <p:cNvSpPr/>
          <p:nvPr/>
        </p:nvSpPr>
        <p:spPr>
          <a:xfrm>
            <a:off x="3037092" y="547887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47" name="Přímá spojnice 46"/>
          <p:cNvCxnSpPr/>
          <p:nvPr/>
        </p:nvCxnSpPr>
        <p:spPr>
          <a:xfrm>
            <a:off x="4128789" y="2603396"/>
            <a:ext cx="1800000"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8" name="TextovéPole 47"/>
          <p:cNvSpPr txBox="1"/>
          <p:nvPr/>
        </p:nvSpPr>
        <p:spPr>
          <a:xfrm>
            <a:off x="5868144" y="2291179"/>
            <a:ext cx="405045" cy="369332"/>
          </a:xfrm>
          <a:prstGeom prst="rect">
            <a:avLst/>
          </a:prstGeom>
          <a:noFill/>
        </p:spPr>
        <p:txBody>
          <a:bodyPr wrap="square" rtlCol="0">
            <a:spAutoFit/>
          </a:bodyPr>
          <a:lstStyle/>
          <a:p>
            <a:r>
              <a:rPr lang="cs-CZ" dirty="0" smtClean="0"/>
              <a:t>A</a:t>
            </a:r>
            <a:r>
              <a:rPr lang="cs-CZ" baseline="-25000" dirty="0" smtClean="0"/>
              <a:t>2</a:t>
            </a:r>
            <a:endParaRPr lang="cs-CZ" dirty="0"/>
          </a:p>
        </p:txBody>
      </p:sp>
      <p:sp>
        <p:nvSpPr>
          <p:cNvPr id="49" name="TextovéPole 48"/>
          <p:cNvSpPr txBox="1"/>
          <p:nvPr/>
        </p:nvSpPr>
        <p:spPr>
          <a:xfrm>
            <a:off x="3866322" y="3645022"/>
            <a:ext cx="348877" cy="276999"/>
          </a:xfrm>
          <a:prstGeom prst="rect">
            <a:avLst/>
          </a:prstGeom>
          <a:noFill/>
        </p:spPr>
        <p:txBody>
          <a:bodyPr wrap="square" rtlCol="0">
            <a:spAutoFit/>
          </a:bodyPr>
          <a:lstStyle/>
          <a:p>
            <a:r>
              <a:rPr lang="cs-CZ" sz="1200" dirty="0" smtClean="0"/>
              <a:t>-1</a:t>
            </a:r>
            <a:endParaRPr lang="cs-CZ" sz="1200" dirty="0"/>
          </a:p>
        </p:txBody>
      </p:sp>
      <p:cxnSp>
        <p:nvCxnSpPr>
          <p:cNvPr id="50" name="Přímá spojnice 49"/>
          <p:cNvCxnSpPr/>
          <p:nvPr/>
        </p:nvCxnSpPr>
        <p:spPr>
          <a:xfrm>
            <a:off x="4056781" y="4787034"/>
            <a:ext cx="144016" cy="0"/>
          </a:xfrm>
          <a:prstGeom prst="line">
            <a:avLst/>
          </a:prstGeom>
        </p:spPr>
        <p:style>
          <a:lnRef idx="1">
            <a:schemeClr val="dk1"/>
          </a:lnRef>
          <a:fillRef idx="0">
            <a:schemeClr val="dk1"/>
          </a:fillRef>
          <a:effectRef idx="0">
            <a:schemeClr val="dk1"/>
          </a:effectRef>
          <a:fontRef idx="minor">
            <a:schemeClr val="tx1"/>
          </a:fontRef>
        </p:style>
      </p:cxnSp>
      <p:sp>
        <p:nvSpPr>
          <p:cNvPr id="51" name="TextovéPole 50"/>
          <p:cNvSpPr txBox="1"/>
          <p:nvPr/>
        </p:nvSpPr>
        <p:spPr>
          <a:xfrm>
            <a:off x="2836775" y="2993083"/>
            <a:ext cx="405045" cy="369332"/>
          </a:xfrm>
          <a:prstGeom prst="rect">
            <a:avLst/>
          </a:prstGeom>
          <a:noFill/>
        </p:spPr>
        <p:txBody>
          <a:bodyPr wrap="square" rtlCol="0">
            <a:spAutoFit/>
          </a:bodyPr>
          <a:lstStyle/>
          <a:p>
            <a:r>
              <a:rPr lang="cs-CZ" dirty="0" smtClean="0"/>
              <a:t>D</a:t>
            </a:r>
            <a:r>
              <a:rPr lang="cs-CZ" baseline="-25000" dirty="0" smtClean="0"/>
              <a:t>2</a:t>
            </a:r>
            <a:endParaRPr lang="cs-CZ" dirty="0"/>
          </a:p>
        </p:txBody>
      </p:sp>
      <p:cxnSp>
        <p:nvCxnSpPr>
          <p:cNvPr id="52" name="Přímá spojnice 51"/>
          <p:cNvCxnSpPr/>
          <p:nvPr/>
        </p:nvCxnSpPr>
        <p:spPr>
          <a:xfrm>
            <a:off x="4063765" y="3348137"/>
            <a:ext cx="144016" cy="0"/>
          </a:xfrm>
          <a:prstGeom prst="line">
            <a:avLst/>
          </a:prstGeom>
        </p:spPr>
        <p:style>
          <a:lnRef idx="1">
            <a:schemeClr val="dk1"/>
          </a:lnRef>
          <a:fillRef idx="0">
            <a:schemeClr val="dk1"/>
          </a:fillRef>
          <a:effectRef idx="0">
            <a:schemeClr val="dk1"/>
          </a:effectRef>
          <a:fontRef idx="minor">
            <a:schemeClr val="tx1"/>
          </a:fontRef>
        </p:style>
      </p:cxnSp>
      <p:sp>
        <p:nvSpPr>
          <p:cNvPr id="53" name="TextovéPole 52"/>
          <p:cNvSpPr txBox="1"/>
          <p:nvPr/>
        </p:nvSpPr>
        <p:spPr>
          <a:xfrm>
            <a:off x="2677766" y="5329467"/>
            <a:ext cx="405045" cy="369332"/>
          </a:xfrm>
          <a:prstGeom prst="rect">
            <a:avLst/>
          </a:prstGeom>
          <a:noFill/>
        </p:spPr>
        <p:txBody>
          <a:bodyPr wrap="square" rtlCol="0">
            <a:spAutoFit/>
          </a:bodyPr>
          <a:lstStyle/>
          <a:p>
            <a:r>
              <a:rPr lang="cs-CZ" dirty="0" smtClean="0"/>
              <a:t>D</a:t>
            </a:r>
            <a:r>
              <a:rPr lang="cs-CZ" baseline="-25000" dirty="0" smtClean="0"/>
              <a:t>1</a:t>
            </a:r>
            <a:endParaRPr lang="cs-CZ" dirty="0"/>
          </a:p>
        </p:txBody>
      </p:sp>
      <p:cxnSp>
        <p:nvCxnSpPr>
          <p:cNvPr id="54" name="Přímá spojnice 53"/>
          <p:cNvCxnSpPr/>
          <p:nvPr/>
        </p:nvCxnSpPr>
        <p:spPr>
          <a:xfrm>
            <a:off x="4067944" y="5501734"/>
            <a:ext cx="144016" cy="0"/>
          </a:xfrm>
          <a:prstGeom prst="line">
            <a:avLst/>
          </a:prstGeom>
        </p:spPr>
        <p:style>
          <a:lnRef idx="1">
            <a:schemeClr val="dk1"/>
          </a:lnRef>
          <a:fillRef idx="0">
            <a:schemeClr val="dk1"/>
          </a:fillRef>
          <a:effectRef idx="0">
            <a:schemeClr val="dk1"/>
          </a:effectRef>
          <a:fontRef idx="minor">
            <a:schemeClr val="tx1"/>
          </a:fontRef>
        </p:style>
      </p:cxnSp>
      <p:sp>
        <p:nvSpPr>
          <p:cNvPr id="55" name="TextovéPole 54"/>
          <p:cNvSpPr txBox="1"/>
          <p:nvPr/>
        </p:nvSpPr>
        <p:spPr>
          <a:xfrm>
            <a:off x="3909154" y="2778152"/>
            <a:ext cx="263214" cy="276999"/>
          </a:xfrm>
          <a:prstGeom prst="rect">
            <a:avLst/>
          </a:prstGeom>
          <a:noFill/>
        </p:spPr>
        <p:txBody>
          <a:bodyPr wrap="none" rtlCol="0">
            <a:spAutoFit/>
          </a:bodyPr>
          <a:lstStyle/>
          <a:p>
            <a:r>
              <a:rPr lang="cs-CZ" sz="1200" dirty="0" smtClean="0"/>
              <a:t>3</a:t>
            </a:r>
            <a:endParaRPr lang="cs-CZ" sz="1200" dirty="0"/>
          </a:p>
        </p:txBody>
      </p:sp>
      <p:cxnSp>
        <p:nvCxnSpPr>
          <p:cNvPr id="56" name="Přímá spojnice 55"/>
          <p:cNvCxnSpPr/>
          <p:nvPr/>
        </p:nvCxnSpPr>
        <p:spPr>
          <a:xfrm>
            <a:off x="4152384" y="3701727"/>
            <a:ext cx="720000"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57" name="TextovéPole 56"/>
          <p:cNvSpPr txBox="1"/>
          <p:nvPr/>
        </p:nvSpPr>
        <p:spPr>
          <a:xfrm>
            <a:off x="4872384" y="3517061"/>
            <a:ext cx="432048" cy="369332"/>
          </a:xfrm>
          <a:prstGeom prst="rect">
            <a:avLst/>
          </a:prstGeom>
          <a:noFill/>
        </p:spPr>
        <p:txBody>
          <a:bodyPr wrap="square" rtlCol="0">
            <a:spAutoFit/>
          </a:bodyPr>
          <a:lstStyle/>
          <a:p>
            <a:r>
              <a:rPr lang="cs-CZ" dirty="0" smtClean="0"/>
              <a:t>B</a:t>
            </a:r>
            <a:r>
              <a:rPr lang="cs-CZ" baseline="-25000" dirty="0" smtClean="0"/>
              <a:t>1</a:t>
            </a:r>
            <a:endParaRPr lang="cs-CZ" dirty="0"/>
          </a:p>
        </p:txBody>
      </p:sp>
      <p:sp>
        <p:nvSpPr>
          <p:cNvPr id="58" name="TextovéPole 57"/>
          <p:cNvSpPr txBox="1"/>
          <p:nvPr/>
        </p:nvSpPr>
        <p:spPr>
          <a:xfrm>
            <a:off x="3555590" y="3814979"/>
            <a:ext cx="357175" cy="276999"/>
          </a:xfrm>
          <a:prstGeom prst="rect">
            <a:avLst/>
          </a:prstGeom>
          <a:noFill/>
        </p:spPr>
        <p:txBody>
          <a:bodyPr wrap="square" rtlCol="0">
            <a:spAutoFit/>
          </a:bodyPr>
          <a:lstStyle/>
          <a:p>
            <a:r>
              <a:rPr lang="cs-CZ" sz="1200" dirty="0" smtClean="0"/>
              <a:t>-1</a:t>
            </a:r>
            <a:endParaRPr lang="cs-CZ" sz="1200" dirty="0"/>
          </a:p>
        </p:txBody>
      </p:sp>
      <p:cxnSp>
        <p:nvCxnSpPr>
          <p:cNvPr id="59" name="Přímá spojnice 58"/>
          <p:cNvCxnSpPr/>
          <p:nvPr/>
        </p:nvCxnSpPr>
        <p:spPr>
          <a:xfrm rot="5400000">
            <a:off x="3258667" y="4612550"/>
            <a:ext cx="1080000"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60" name="TextovéPole 59"/>
          <p:cNvSpPr txBox="1"/>
          <p:nvPr/>
        </p:nvSpPr>
        <p:spPr>
          <a:xfrm>
            <a:off x="3889170" y="4739263"/>
            <a:ext cx="349191" cy="276999"/>
          </a:xfrm>
          <a:prstGeom prst="rect">
            <a:avLst/>
          </a:prstGeom>
          <a:noFill/>
        </p:spPr>
        <p:txBody>
          <a:bodyPr wrap="square" rtlCol="0">
            <a:spAutoFit/>
          </a:bodyPr>
          <a:lstStyle/>
          <a:p>
            <a:r>
              <a:rPr lang="cs-CZ" sz="1200" dirty="0" smtClean="0"/>
              <a:t>-2</a:t>
            </a:r>
            <a:endParaRPr lang="cs-CZ" sz="1200" dirty="0"/>
          </a:p>
        </p:txBody>
      </p:sp>
      <p:cxnSp>
        <p:nvCxnSpPr>
          <p:cNvPr id="61" name="Přímá spojnice 60"/>
          <p:cNvCxnSpPr/>
          <p:nvPr/>
        </p:nvCxnSpPr>
        <p:spPr>
          <a:xfrm>
            <a:off x="3785513" y="5144772"/>
            <a:ext cx="360000"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62" name="TextovéPole 61"/>
          <p:cNvSpPr txBox="1"/>
          <p:nvPr/>
        </p:nvSpPr>
        <p:spPr>
          <a:xfrm>
            <a:off x="3428331" y="4958518"/>
            <a:ext cx="405045" cy="369332"/>
          </a:xfrm>
          <a:prstGeom prst="rect">
            <a:avLst/>
          </a:prstGeom>
          <a:noFill/>
        </p:spPr>
        <p:txBody>
          <a:bodyPr wrap="square" rtlCol="0">
            <a:spAutoFit/>
          </a:bodyPr>
          <a:lstStyle/>
          <a:p>
            <a:r>
              <a:rPr lang="cs-CZ" dirty="0" smtClean="0"/>
              <a:t>C</a:t>
            </a:r>
            <a:r>
              <a:rPr lang="cs-CZ" baseline="-25000" dirty="0" smtClean="0"/>
              <a:t>1</a:t>
            </a:r>
            <a:endParaRPr lang="cs-CZ" dirty="0"/>
          </a:p>
        </p:txBody>
      </p:sp>
      <p:sp>
        <p:nvSpPr>
          <p:cNvPr id="63" name="TextovéPole 62"/>
          <p:cNvSpPr txBox="1"/>
          <p:nvPr/>
        </p:nvSpPr>
        <p:spPr>
          <a:xfrm>
            <a:off x="3923928" y="3131583"/>
            <a:ext cx="216024" cy="276999"/>
          </a:xfrm>
          <a:prstGeom prst="rect">
            <a:avLst/>
          </a:prstGeom>
          <a:noFill/>
        </p:spPr>
        <p:txBody>
          <a:bodyPr wrap="square" rtlCol="0">
            <a:spAutoFit/>
          </a:bodyPr>
          <a:lstStyle/>
          <a:p>
            <a:r>
              <a:rPr lang="cs-CZ" sz="1200" dirty="0" smtClean="0"/>
              <a:t>2</a:t>
            </a:r>
            <a:endParaRPr lang="cs-CZ" sz="1200" dirty="0"/>
          </a:p>
        </p:txBody>
      </p:sp>
      <p:sp>
        <p:nvSpPr>
          <p:cNvPr id="64" name="TextovéPole 63"/>
          <p:cNvSpPr txBox="1"/>
          <p:nvPr/>
        </p:nvSpPr>
        <p:spPr>
          <a:xfrm>
            <a:off x="3431749" y="4554597"/>
            <a:ext cx="405045" cy="369332"/>
          </a:xfrm>
          <a:prstGeom prst="rect">
            <a:avLst/>
          </a:prstGeom>
          <a:noFill/>
        </p:spPr>
        <p:txBody>
          <a:bodyPr wrap="square" rtlCol="0">
            <a:spAutoFit/>
          </a:bodyPr>
          <a:lstStyle/>
          <a:p>
            <a:r>
              <a:rPr lang="cs-CZ" dirty="0" smtClean="0"/>
              <a:t>C</a:t>
            </a:r>
            <a:r>
              <a:rPr lang="cs-CZ" baseline="-25000" dirty="0" smtClean="0"/>
              <a:t>2</a:t>
            </a:r>
            <a:endParaRPr lang="cs-CZ" dirty="0"/>
          </a:p>
        </p:txBody>
      </p:sp>
      <p:sp>
        <p:nvSpPr>
          <p:cNvPr id="65" name="TextovéPole 64"/>
          <p:cNvSpPr txBox="1"/>
          <p:nvPr/>
        </p:nvSpPr>
        <p:spPr>
          <a:xfrm>
            <a:off x="2792058" y="3819378"/>
            <a:ext cx="351656" cy="276999"/>
          </a:xfrm>
          <a:prstGeom prst="rect">
            <a:avLst/>
          </a:prstGeom>
          <a:noFill/>
        </p:spPr>
        <p:txBody>
          <a:bodyPr wrap="square" rtlCol="0">
            <a:spAutoFit/>
          </a:bodyPr>
          <a:lstStyle/>
          <a:p>
            <a:r>
              <a:rPr lang="cs-CZ" sz="1200" dirty="0" smtClean="0"/>
              <a:t>-3</a:t>
            </a:r>
            <a:endParaRPr lang="cs-CZ" sz="1200" dirty="0"/>
          </a:p>
        </p:txBody>
      </p:sp>
      <p:sp>
        <p:nvSpPr>
          <p:cNvPr id="66" name="TextovéPole 65"/>
          <p:cNvSpPr txBox="1"/>
          <p:nvPr/>
        </p:nvSpPr>
        <p:spPr>
          <a:xfrm>
            <a:off x="3925174" y="5444095"/>
            <a:ext cx="263214" cy="276999"/>
          </a:xfrm>
          <a:prstGeom prst="rect">
            <a:avLst/>
          </a:prstGeom>
          <a:noFill/>
        </p:spPr>
        <p:txBody>
          <a:bodyPr wrap="none" rtlCol="0">
            <a:spAutoFit/>
          </a:bodyPr>
          <a:lstStyle/>
          <a:p>
            <a:r>
              <a:rPr lang="cs-CZ" sz="1200" dirty="0"/>
              <a:t>4</a:t>
            </a:r>
          </a:p>
        </p:txBody>
      </p:sp>
      <p:cxnSp>
        <p:nvCxnSpPr>
          <p:cNvPr id="67" name="Přímá spojnice 66"/>
          <p:cNvCxnSpPr/>
          <p:nvPr/>
        </p:nvCxnSpPr>
        <p:spPr>
          <a:xfrm>
            <a:off x="3055773" y="5501734"/>
            <a:ext cx="1080000" cy="0"/>
          </a:xfrm>
          <a:prstGeom prst="line">
            <a:avLst/>
          </a:prstGeom>
          <a:ln>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par>
                          <p:cTn id="28" fill="hold">
                            <p:stCondLst>
                              <p:cond delay="500"/>
                            </p:stCondLst>
                            <p:childTnLst>
                              <p:par>
                                <p:cTn id="29" presetID="10"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childTnLst>
                                </p:cTn>
                              </p:par>
                            </p:childTnLst>
                          </p:cTn>
                        </p:par>
                        <p:par>
                          <p:cTn id="32" fill="hold">
                            <p:stCondLst>
                              <p:cond delay="1000"/>
                            </p:stCondLst>
                            <p:childTnLst>
                              <p:par>
                                <p:cTn id="33" presetID="53" presetClass="entr" presetSubtype="16" fill="hold" nodeType="afterEffect">
                                  <p:stCondLst>
                                    <p:cond delay="0"/>
                                  </p:stCondLst>
                                  <p:childTnLst>
                                    <p:set>
                                      <p:cBhvr>
                                        <p:cTn id="34" dur="1" fill="hold">
                                          <p:stCondLst>
                                            <p:cond delay="0"/>
                                          </p:stCondLst>
                                        </p:cTn>
                                        <p:tgtEl>
                                          <p:spTgt spid="34"/>
                                        </p:tgtEl>
                                        <p:attrNameLst>
                                          <p:attrName>style.visibility</p:attrName>
                                        </p:attrNameLst>
                                      </p:cBhvr>
                                      <p:to>
                                        <p:strVal val="visible"/>
                                      </p:to>
                                    </p:set>
                                    <p:anim calcmode="lin" valueType="num">
                                      <p:cBhvr>
                                        <p:cTn id="35" dur="500" fill="hold"/>
                                        <p:tgtEl>
                                          <p:spTgt spid="34"/>
                                        </p:tgtEl>
                                        <p:attrNameLst>
                                          <p:attrName>ppt_w</p:attrName>
                                        </p:attrNameLst>
                                      </p:cBhvr>
                                      <p:tavLst>
                                        <p:tav tm="0">
                                          <p:val>
                                            <p:fltVal val="0"/>
                                          </p:val>
                                        </p:tav>
                                        <p:tav tm="100000">
                                          <p:val>
                                            <p:strVal val="#ppt_w"/>
                                          </p:val>
                                        </p:tav>
                                      </p:tavLst>
                                    </p:anim>
                                    <p:anim calcmode="lin" valueType="num">
                                      <p:cBhvr>
                                        <p:cTn id="36" dur="500" fill="hold"/>
                                        <p:tgtEl>
                                          <p:spTgt spid="34"/>
                                        </p:tgtEl>
                                        <p:attrNameLst>
                                          <p:attrName>ppt_h</p:attrName>
                                        </p:attrNameLst>
                                      </p:cBhvr>
                                      <p:tavLst>
                                        <p:tav tm="0">
                                          <p:val>
                                            <p:fltVal val="0"/>
                                          </p:val>
                                        </p:tav>
                                        <p:tav tm="100000">
                                          <p:val>
                                            <p:strVal val="#ppt_h"/>
                                          </p:val>
                                        </p:tav>
                                      </p:tavLst>
                                    </p:anim>
                                    <p:animEffect transition="in" filter="fade">
                                      <p:cBhvr>
                                        <p:cTn id="37" dur="500"/>
                                        <p:tgtEl>
                                          <p:spTgt spid="3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par>
                          <p:cTn id="43" fill="hold">
                            <p:stCondLst>
                              <p:cond delay="500"/>
                            </p:stCondLst>
                            <p:childTnLst>
                              <p:par>
                                <p:cTn id="44" presetID="10" presetClass="entr" presetSubtype="0" fill="hold" grpId="0" nodeType="after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fade">
                                      <p:cBhvr>
                                        <p:cTn id="46" dur="500"/>
                                        <p:tgtEl>
                                          <p:spTgt spid="12"/>
                                        </p:tgtEl>
                                      </p:cBhvr>
                                    </p:animEffect>
                                  </p:childTnLst>
                                </p:cTn>
                              </p:par>
                            </p:childTnLst>
                          </p:cTn>
                        </p:par>
                        <p:par>
                          <p:cTn id="47" fill="hold">
                            <p:stCondLst>
                              <p:cond delay="1000"/>
                            </p:stCondLst>
                            <p:childTnLst>
                              <p:par>
                                <p:cTn id="48" presetID="22" presetClass="entr" presetSubtype="8" fill="hold" nodeType="after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wipe(left)">
                                      <p:cBhvr>
                                        <p:cTn id="50" dur="500"/>
                                        <p:tgtEl>
                                          <p:spTgt spid="20"/>
                                        </p:tgtEl>
                                      </p:cBhvr>
                                    </p:animEffect>
                                  </p:childTnLst>
                                </p:cTn>
                              </p:par>
                            </p:childTnLst>
                          </p:cTn>
                        </p:par>
                        <p:par>
                          <p:cTn id="51" fill="hold">
                            <p:stCondLst>
                              <p:cond delay="1500"/>
                            </p:stCondLst>
                            <p:childTnLst>
                              <p:par>
                                <p:cTn id="52" presetID="10" presetClass="entr" presetSubtype="0" fill="hold" grpId="0" nodeType="after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fade">
                                      <p:cBhvr>
                                        <p:cTn id="54" dur="500"/>
                                        <p:tgtEl>
                                          <p:spTgt spid="17"/>
                                        </p:tgtEl>
                                      </p:cBhvr>
                                    </p:animEffect>
                                  </p:childTnLst>
                                </p:cTn>
                              </p:par>
                            </p:childTnLst>
                          </p:cTn>
                        </p:par>
                        <p:par>
                          <p:cTn id="55" fill="hold">
                            <p:stCondLst>
                              <p:cond delay="2000"/>
                            </p:stCondLst>
                            <p:childTnLst>
                              <p:par>
                                <p:cTn id="56" presetID="10" presetClass="entr" presetSubtype="0" fill="hold" grpId="0" nodeType="afterEffect">
                                  <p:stCondLst>
                                    <p:cond delay="0"/>
                                  </p:stCondLst>
                                  <p:childTnLst>
                                    <p:set>
                                      <p:cBhvr>
                                        <p:cTn id="57" dur="1" fill="hold">
                                          <p:stCondLst>
                                            <p:cond delay="0"/>
                                          </p:stCondLst>
                                        </p:cTn>
                                        <p:tgtEl>
                                          <p:spTgt spid="24"/>
                                        </p:tgtEl>
                                        <p:attrNameLst>
                                          <p:attrName>style.visibility</p:attrName>
                                        </p:attrNameLst>
                                      </p:cBhvr>
                                      <p:to>
                                        <p:strVal val="visible"/>
                                      </p:to>
                                    </p:set>
                                    <p:animEffect transition="in" filter="fade">
                                      <p:cBhvr>
                                        <p:cTn id="58" dur="500"/>
                                        <p:tgtEl>
                                          <p:spTgt spid="24"/>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fade">
                                      <p:cBhvr>
                                        <p:cTn id="63" dur="500"/>
                                        <p:tgtEl>
                                          <p:spTgt spid="19"/>
                                        </p:tgtEl>
                                      </p:cBhvr>
                                    </p:animEffect>
                                  </p:childTnLst>
                                </p:cTn>
                              </p:par>
                            </p:childTnLst>
                          </p:cTn>
                        </p:par>
                        <p:par>
                          <p:cTn id="64" fill="hold">
                            <p:stCondLst>
                              <p:cond delay="500"/>
                            </p:stCondLst>
                            <p:childTnLst>
                              <p:par>
                                <p:cTn id="65" presetID="10" presetClass="entr" presetSubtype="0" fill="hold" grpId="0" nodeType="afterEffect">
                                  <p:stCondLst>
                                    <p:cond delay="0"/>
                                  </p:stCondLst>
                                  <p:childTnLst>
                                    <p:set>
                                      <p:cBhvr>
                                        <p:cTn id="66" dur="1" fill="hold">
                                          <p:stCondLst>
                                            <p:cond delay="0"/>
                                          </p:stCondLst>
                                        </p:cTn>
                                        <p:tgtEl>
                                          <p:spTgt spid="22"/>
                                        </p:tgtEl>
                                        <p:attrNameLst>
                                          <p:attrName>style.visibility</p:attrName>
                                        </p:attrNameLst>
                                      </p:cBhvr>
                                      <p:to>
                                        <p:strVal val="visible"/>
                                      </p:to>
                                    </p:set>
                                    <p:animEffect transition="in" filter="fade">
                                      <p:cBhvr>
                                        <p:cTn id="67" dur="500"/>
                                        <p:tgtEl>
                                          <p:spTgt spid="22"/>
                                        </p:tgtEl>
                                      </p:cBhvr>
                                    </p:animEffect>
                                  </p:childTnLst>
                                </p:cTn>
                              </p:par>
                            </p:childTnLst>
                          </p:cTn>
                        </p:par>
                        <p:par>
                          <p:cTn id="68" fill="hold">
                            <p:stCondLst>
                              <p:cond delay="1000"/>
                            </p:stCondLst>
                            <p:childTnLst>
                              <p:par>
                                <p:cTn id="69" presetID="22" presetClass="entr" presetSubtype="8" fill="hold" nodeType="afterEffect">
                                  <p:stCondLst>
                                    <p:cond delay="0"/>
                                  </p:stCondLst>
                                  <p:childTnLst>
                                    <p:set>
                                      <p:cBhvr>
                                        <p:cTn id="70" dur="1" fill="hold">
                                          <p:stCondLst>
                                            <p:cond delay="0"/>
                                          </p:stCondLst>
                                        </p:cTn>
                                        <p:tgtEl>
                                          <p:spTgt spid="47"/>
                                        </p:tgtEl>
                                        <p:attrNameLst>
                                          <p:attrName>style.visibility</p:attrName>
                                        </p:attrNameLst>
                                      </p:cBhvr>
                                      <p:to>
                                        <p:strVal val="visible"/>
                                      </p:to>
                                    </p:set>
                                    <p:animEffect transition="in" filter="wipe(left)">
                                      <p:cBhvr>
                                        <p:cTn id="71" dur="500"/>
                                        <p:tgtEl>
                                          <p:spTgt spid="47"/>
                                        </p:tgtEl>
                                      </p:cBhvr>
                                    </p:animEffect>
                                  </p:childTnLst>
                                </p:cTn>
                              </p:par>
                            </p:childTnLst>
                          </p:cTn>
                        </p:par>
                        <p:par>
                          <p:cTn id="72" fill="hold">
                            <p:stCondLst>
                              <p:cond delay="1500"/>
                            </p:stCondLst>
                            <p:childTnLst>
                              <p:par>
                                <p:cTn id="73" presetID="10" presetClass="entr" presetSubtype="0" fill="hold" grpId="0" nodeType="afterEffect">
                                  <p:stCondLst>
                                    <p:cond delay="0"/>
                                  </p:stCondLst>
                                  <p:childTnLst>
                                    <p:set>
                                      <p:cBhvr>
                                        <p:cTn id="74" dur="1" fill="hold">
                                          <p:stCondLst>
                                            <p:cond delay="0"/>
                                          </p:stCondLst>
                                        </p:cTn>
                                        <p:tgtEl>
                                          <p:spTgt spid="23"/>
                                        </p:tgtEl>
                                        <p:attrNameLst>
                                          <p:attrName>style.visibility</p:attrName>
                                        </p:attrNameLst>
                                      </p:cBhvr>
                                      <p:to>
                                        <p:strVal val="visible"/>
                                      </p:to>
                                    </p:set>
                                    <p:animEffect transition="in" filter="fade">
                                      <p:cBhvr>
                                        <p:cTn id="75" dur="500"/>
                                        <p:tgtEl>
                                          <p:spTgt spid="23"/>
                                        </p:tgtEl>
                                      </p:cBhvr>
                                    </p:animEffect>
                                  </p:childTnLst>
                                </p:cTn>
                              </p:par>
                            </p:childTnLst>
                          </p:cTn>
                        </p:par>
                        <p:par>
                          <p:cTn id="76" fill="hold">
                            <p:stCondLst>
                              <p:cond delay="2000"/>
                            </p:stCondLst>
                            <p:childTnLst>
                              <p:par>
                                <p:cTn id="77" presetID="10" presetClass="entr" presetSubtype="0" fill="hold" grpId="0" nodeType="afterEffect">
                                  <p:stCondLst>
                                    <p:cond delay="0"/>
                                  </p:stCondLst>
                                  <p:childTnLst>
                                    <p:set>
                                      <p:cBhvr>
                                        <p:cTn id="78" dur="1" fill="hold">
                                          <p:stCondLst>
                                            <p:cond delay="0"/>
                                          </p:stCondLst>
                                        </p:cTn>
                                        <p:tgtEl>
                                          <p:spTgt spid="48"/>
                                        </p:tgtEl>
                                        <p:attrNameLst>
                                          <p:attrName>style.visibility</p:attrName>
                                        </p:attrNameLst>
                                      </p:cBhvr>
                                      <p:to>
                                        <p:strVal val="visible"/>
                                      </p:to>
                                    </p:set>
                                    <p:animEffect transition="in" filter="fade">
                                      <p:cBhvr>
                                        <p:cTn id="79" dur="500"/>
                                        <p:tgtEl>
                                          <p:spTgt spid="48"/>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nodeType="clickEffect">
                                  <p:stCondLst>
                                    <p:cond delay="0"/>
                                  </p:stCondLst>
                                  <p:childTnLst>
                                    <p:set>
                                      <p:cBhvr>
                                        <p:cTn id="83" dur="1" fill="hold">
                                          <p:stCondLst>
                                            <p:cond delay="0"/>
                                          </p:stCondLst>
                                        </p:cTn>
                                        <p:tgtEl>
                                          <p:spTgt spid="29"/>
                                        </p:tgtEl>
                                        <p:attrNameLst>
                                          <p:attrName>style.visibility</p:attrName>
                                        </p:attrNameLst>
                                      </p:cBhvr>
                                      <p:to>
                                        <p:strVal val="visible"/>
                                      </p:to>
                                    </p:set>
                                    <p:animEffect transition="in" filter="fade">
                                      <p:cBhvr>
                                        <p:cTn id="84" dur="500"/>
                                        <p:tgtEl>
                                          <p:spTgt spid="29"/>
                                        </p:tgtEl>
                                      </p:cBhvr>
                                    </p:animEffect>
                                  </p:childTnLst>
                                </p:cTn>
                              </p:par>
                            </p:childTnLst>
                          </p:cTn>
                        </p:par>
                        <p:par>
                          <p:cTn id="85" fill="hold">
                            <p:stCondLst>
                              <p:cond delay="500"/>
                            </p:stCondLst>
                            <p:childTnLst>
                              <p:par>
                                <p:cTn id="86" presetID="10" presetClass="entr" presetSubtype="0" fill="hold" grpId="0" nodeType="afterEffect">
                                  <p:stCondLst>
                                    <p:cond delay="0"/>
                                  </p:stCondLst>
                                  <p:childTnLst>
                                    <p:set>
                                      <p:cBhvr>
                                        <p:cTn id="87" dur="1" fill="hold">
                                          <p:stCondLst>
                                            <p:cond delay="0"/>
                                          </p:stCondLst>
                                        </p:cTn>
                                        <p:tgtEl>
                                          <p:spTgt spid="6"/>
                                        </p:tgtEl>
                                        <p:attrNameLst>
                                          <p:attrName>style.visibility</p:attrName>
                                        </p:attrNameLst>
                                      </p:cBhvr>
                                      <p:to>
                                        <p:strVal val="visible"/>
                                      </p:to>
                                    </p:set>
                                    <p:animEffect transition="in" filter="fade">
                                      <p:cBhvr>
                                        <p:cTn id="88" dur="500"/>
                                        <p:tgtEl>
                                          <p:spTgt spid="6"/>
                                        </p:tgtEl>
                                      </p:cBhvr>
                                    </p:animEffect>
                                  </p:childTnLst>
                                </p:cTn>
                              </p:par>
                            </p:childTnLst>
                          </p:cTn>
                        </p:par>
                        <p:par>
                          <p:cTn id="89" fill="hold">
                            <p:stCondLst>
                              <p:cond delay="1000"/>
                            </p:stCondLst>
                            <p:childTnLst>
                              <p:par>
                                <p:cTn id="90" presetID="53" presetClass="entr" presetSubtype="16" fill="hold" nodeType="afterEffect">
                                  <p:stCondLst>
                                    <p:cond delay="0"/>
                                  </p:stCondLst>
                                  <p:childTnLst>
                                    <p:set>
                                      <p:cBhvr>
                                        <p:cTn id="91" dur="1" fill="hold">
                                          <p:stCondLst>
                                            <p:cond delay="0"/>
                                          </p:stCondLst>
                                        </p:cTn>
                                        <p:tgtEl>
                                          <p:spTgt spid="36"/>
                                        </p:tgtEl>
                                        <p:attrNameLst>
                                          <p:attrName>style.visibility</p:attrName>
                                        </p:attrNameLst>
                                      </p:cBhvr>
                                      <p:to>
                                        <p:strVal val="visible"/>
                                      </p:to>
                                    </p:set>
                                    <p:anim calcmode="lin" valueType="num">
                                      <p:cBhvr>
                                        <p:cTn id="92" dur="500" fill="hold"/>
                                        <p:tgtEl>
                                          <p:spTgt spid="36"/>
                                        </p:tgtEl>
                                        <p:attrNameLst>
                                          <p:attrName>ppt_w</p:attrName>
                                        </p:attrNameLst>
                                      </p:cBhvr>
                                      <p:tavLst>
                                        <p:tav tm="0">
                                          <p:val>
                                            <p:fltVal val="0"/>
                                          </p:val>
                                        </p:tav>
                                        <p:tav tm="100000">
                                          <p:val>
                                            <p:strVal val="#ppt_w"/>
                                          </p:val>
                                        </p:tav>
                                      </p:tavLst>
                                    </p:anim>
                                    <p:anim calcmode="lin" valueType="num">
                                      <p:cBhvr>
                                        <p:cTn id="93" dur="500" fill="hold"/>
                                        <p:tgtEl>
                                          <p:spTgt spid="36"/>
                                        </p:tgtEl>
                                        <p:attrNameLst>
                                          <p:attrName>ppt_h</p:attrName>
                                        </p:attrNameLst>
                                      </p:cBhvr>
                                      <p:tavLst>
                                        <p:tav tm="0">
                                          <p:val>
                                            <p:fltVal val="0"/>
                                          </p:val>
                                        </p:tav>
                                        <p:tav tm="100000">
                                          <p:val>
                                            <p:strVal val="#ppt_h"/>
                                          </p:val>
                                        </p:tav>
                                      </p:tavLst>
                                    </p:anim>
                                    <p:animEffect transition="in" filter="fade">
                                      <p:cBhvr>
                                        <p:cTn id="94" dur="500"/>
                                        <p:tgtEl>
                                          <p:spTgt spid="36"/>
                                        </p:tgtEl>
                                      </p:cBhvr>
                                    </p:animEffect>
                                  </p:childTnLst>
                                </p:cTn>
                              </p:par>
                            </p:childTnLst>
                          </p:cTn>
                        </p:par>
                      </p:childTnLst>
                    </p:cTn>
                  </p:par>
                  <p:par>
                    <p:cTn id="95" fill="hold">
                      <p:stCondLst>
                        <p:cond delay="indefinite"/>
                      </p:stCondLst>
                      <p:childTnLst>
                        <p:par>
                          <p:cTn id="96" fill="hold">
                            <p:stCondLst>
                              <p:cond delay="0"/>
                            </p:stCondLst>
                            <p:childTnLst>
                              <p:par>
                                <p:cTn id="97" presetID="10" presetClass="entr" presetSubtype="0" fill="hold" nodeType="clickEffect">
                                  <p:stCondLst>
                                    <p:cond delay="0"/>
                                  </p:stCondLst>
                                  <p:childTnLst>
                                    <p:set>
                                      <p:cBhvr>
                                        <p:cTn id="98" dur="1" fill="hold">
                                          <p:stCondLst>
                                            <p:cond delay="0"/>
                                          </p:stCondLst>
                                        </p:cTn>
                                        <p:tgtEl>
                                          <p:spTgt spid="30"/>
                                        </p:tgtEl>
                                        <p:attrNameLst>
                                          <p:attrName>style.visibility</p:attrName>
                                        </p:attrNameLst>
                                      </p:cBhvr>
                                      <p:to>
                                        <p:strVal val="visible"/>
                                      </p:to>
                                    </p:set>
                                    <p:animEffect transition="in" filter="fade">
                                      <p:cBhvr>
                                        <p:cTn id="99" dur="500"/>
                                        <p:tgtEl>
                                          <p:spTgt spid="30"/>
                                        </p:tgtEl>
                                      </p:cBhvr>
                                    </p:animEffect>
                                  </p:childTnLst>
                                </p:cTn>
                              </p:par>
                            </p:childTnLst>
                          </p:cTn>
                        </p:par>
                        <p:par>
                          <p:cTn id="100" fill="hold">
                            <p:stCondLst>
                              <p:cond delay="500"/>
                            </p:stCondLst>
                            <p:childTnLst>
                              <p:par>
                                <p:cTn id="101" presetID="10" presetClass="entr" presetSubtype="0" fill="hold" grpId="0" nodeType="afterEffect">
                                  <p:stCondLst>
                                    <p:cond delay="0"/>
                                  </p:stCondLst>
                                  <p:childTnLst>
                                    <p:set>
                                      <p:cBhvr>
                                        <p:cTn id="102" dur="1" fill="hold">
                                          <p:stCondLst>
                                            <p:cond delay="0"/>
                                          </p:stCondLst>
                                        </p:cTn>
                                        <p:tgtEl>
                                          <p:spTgt spid="49"/>
                                        </p:tgtEl>
                                        <p:attrNameLst>
                                          <p:attrName>style.visibility</p:attrName>
                                        </p:attrNameLst>
                                      </p:cBhvr>
                                      <p:to>
                                        <p:strVal val="visible"/>
                                      </p:to>
                                    </p:set>
                                    <p:animEffect transition="in" filter="fade">
                                      <p:cBhvr>
                                        <p:cTn id="103" dur="500"/>
                                        <p:tgtEl>
                                          <p:spTgt spid="49"/>
                                        </p:tgtEl>
                                      </p:cBhvr>
                                    </p:animEffect>
                                  </p:childTnLst>
                                </p:cTn>
                              </p:par>
                            </p:childTnLst>
                          </p:cTn>
                        </p:par>
                        <p:par>
                          <p:cTn id="104" fill="hold">
                            <p:stCondLst>
                              <p:cond delay="1000"/>
                            </p:stCondLst>
                            <p:childTnLst>
                              <p:par>
                                <p:cTn id="105" presetID="22" presetClass="entr" presetSubtype="8" fill="hold" nodeType="afterEffect">
                                  <p:stCondLst>
                                    <p:cond delay="0"/>
                                  </p:stCondLst>
                                  <p:childTnLst>
                                    <p:set>
                                      <p:cBhvr>
                                        <p:cTn id="106" dur="1" fill="hold">
                                          <p:stCondLst>
                                            <p:cond delay="0"/>
                                          </p:stCondLst>
                                        </p:cTn>
                                        <p:tgtEl>
                                          <p:spTgt spid="56"/>
                                        </p:tgtEl>
                                        <p:attrNameLst>
                                          <p:attrName>style.visibility</p:attrName>
                                        </p:attrNameLst>
                                      </p:cBhvr>
                                      <p:to>
                                        <p:strVal val="visible"/>
                                      </p:to>
                                    </p:set>
                                    <p:animEffect transition="in" filter="wipe(left)">
                                      <p:cBhvr>
                                        <p:cTn id="107" dur="500"/>
                                        <p:tgtEl>
                                          <p:spTgt spid="56"/>
                                        </p:tgtEl>
                                      </p:cBhvr>
                                    </p:animEffect>
                                  </p:childTnLst>
                                </p:cTn>
                              </p:par>
                            </p:childTnLst>
                          </p:cTn>
                        </p:par>
                        <p:par>
                          <p:cTn id="108" fill="hold">
                            <p:stCondLst>
                              <p:cond delay="1500"/>
                            </p:stCondLst>
                            <p:childTnLst>
                              <p:par>
                                <p:cTn id="109" presetID="10" presetClass="entr" presetSubtype="0" fill="hold" grpId="0" nodeType="afterEffect">
                                  <p:stCondLst>
                                    <p:cond delay="0"/>
                                  </p:stCondLst>
                                  <p:childTnLst>
                                    <p:set>
                                      <p:cBhvr>
                                        <p:cTn id="110" dur="1" fill="hold">
                                          <p:stCondLst>
                                            <p:cond delay="0"/>
                                          </p:stCondLst>
                                        </p:cTn>
                                        <p:tgtEl>
                                          <p:spTgt spid="41"/>
                                        </p:tgtEl>
                                        <p:attrNameLst>
                                          <p:attrName>style.visibility</p:attrName>
                                        </p:attrNameLst>
                                      </p:cBhvr>
                                      <p:to>
                                        <p:strVal val="visible"/>
                                      </p:to>
                                    </p:set>
                                    <p:animEffect transition="in" filter="fade">
                                      <p:cBhvr>
                                        <p:cTn id="111" dur="500"/>
                                        <p:tgtEl>
                                          <p:spTgt spid="41"/>
                                        </p:tgtEl>
                                      </p:cBhvr>
                                    </p:animEffect>
                                  </p:childTnLst>
                                </p:cTn>
                              </p:par>
                            </p:childTnLst>
                          </p:cTn>
                        </p:par>
                        <p:par>
                          <p:cTn id="112" fill="hold">
                            <p:stCondLst>
                              <p:cond delay="2000"/>
                            </p:stCondLst>
                            <p:childTnLst>
                              <p:par>
                                <p:cTn id="113" presetID="10" presetClass="entr" presetSubtype="0" fill="hold" grpId="0" nodeType="afterEffect">
                                  <p:stCondLst>
                                    <p:cond delay="0"/>
                                  </p:stCondLst>
                                  <p:childTnLst>
                                    <p:set>
                                      <p:cBhvr>
                                        <p:cTn id="114" dur="1" fill="hold">
                                          <p:stCondLst>
                                            <p:cond delay="0"/>
                                          </p:stCondLst>
                                        </p:cTn>
                                        <p:tgtEl>
                                          <p:spTgt spid="57"/>
                                        </p:tgtEl>
                                        <p:attrNameLst>
                                          <p:attrName>style.visibility</p:attrName>
                                        </p:attrNameLst>
                                      </p:cBhvr>
                                      <p:to>
                                        <p:strVal val="visible"/>
                                      </p:to>
                                    </p:set>
                                    <p:animEffect transition="in" filter="fade">
                                      <p:cBhvr>
                                        <p:cTn id="115" dur="500"/>
                                        <p:tgtEl>
                                          <p:spTgt spid="57"/>
                                        </p:tgtEl>
                                      </p:cBhvr>
                                    </p:animEffect>
                                  </p:childTnLst>
                                </p:cTn>
                              </p:par>
                            </p:childTnLst>
                          </p:cTn>
                        </p:par>
                      </p:childTnLst>
                    </p:cTn>
                  </p:par>
                  <p:par>
                    <p:cTn id="116" fill="hold">
                      <p:stCondLst>
                        <p:cond delay="indefinite"/>
                      </p:stCondLst>
                      <p:childTnLst>
                        <p:par>
                          <p:cTn id="117" fill="hold">
                            <p:stCondLst>
                              <p:cond delay="0"/>
                            </p:stCondLst>
                            <p:childTnLst>
                              <p:par>
                                <p:cTn id="118" presetID="10" presetClass="entr" presetSubtype="0" fill="hold" nodeType="clickEffect">
                                  <p:stCondLst>
                                    <p:cond delay="0"/>
                                  </p:stCondLst>
                                  <p:childTnLst>
                                    <p:set>
                                      <p:cBhvr>
                                        <p:cTn id="119" dur="1" fill="hold">
                                          <p:stCondLst>
                                            <p:cond delay="0"/>
                                          </p:stCondLst>
                                        </p:cTn>
                                        <p:tgtEl>
                                          <p:spTgt spid="31"/>
                                        </p:tgtEl>
                                        <p:attrNameLst>
                                          <p:attrName>style.visibility</p:attrName>
                                        </p:attrNameLst>
                                      </p:cBhvr>
                                      <p:to>
                                        <p:strVal val="visible"/>
                                      </p:to>
                                    </p:set>
                                    <p:animEffect transition="in" filter="fade">
                                      <p:cBhvr>
                                        <p:cTn id="120" dur="500"/>
                                        <p:tgtEl>
                                          <p:spTgt spid="31"/>
                                        </p:tgtEl>
                                      </p:cBhvr>
                                    </p:animEffect>
                                  </p:childTnLst>
                                </p:cTn>
                              </p:par>
                            </p:childTnLst>
                          </p:cTn>
                        </p:par>
                        <p:par>
                          <p:cTn id="121" fill="hold">
                            <p:stCondLst>
                              <p:cond delay="500"/>
                            </p:stCondLst>
                            <p:childTnLst>
                              <p:par>
                                <p:cTn id="122" presetID="10" presetClass="entr" presetSubtype="0" fill="hold" grpId="0" nodeType="afterEffect">
                                  <p:stCondLst>
                                    <p:cond delay="0"/>
                                  </p:stCondLst>
                                  <p:childTnLst>
                                    <p:set>
                                      <p:cBhvr>
                                        <p:cTn id="123" dur="1" fill="hold">
                                          <p:stCondLst>
                                            <p:cond delay="0"/>
                                          </p:stCondLst>
                                        </p:cTn>
                                        <p:tgtEl>
                                          <p:spTgt spid="55"/>
                                        </p:tgtEl>
                                        <p:attrNameLst>
                                          <p:attrName>style.visibility</p:attrName>
                                        </p:attrNameLst>
                                      </p:cBhvr>
                                      <p:to>
                                        <p:strVal val="visible"/>
                                      </p:to>
                                    </p:set>
                                    <p:animEffect transition="in" filter="fade">
                                      <p:cBhvr>
                                        <p:cTn id="124" dur="500"/>
                                        <p:tgtEl>
                                          <p:spTgt spid="55"/>
                                        </p:tgtEl>
                                      </p:cBhvr>
                                    </p:animEffect>
                                  </p:childTnLst>
                                </p:cTn>
                              </p:par>
                            </p:childTnLst>
                          </p:cTn>
                        </p:par>
                        <p:par>
                          <p:cTn id="125" fill="hold">
                            <p:stCondLst>
                              <p:cond delay="1000"/>
                            </p:stCondLst>
                            <p:childTnLst>
                              <p:par>
                                <p:cTn id="126" presetID="22" presetClass="entr" presetSubtype="8" fill="hold" nodeType="afterEffect">
                                  <p:stCondLst>
                                    <p:cond delay="0"/>
                                  </p:stCondLst>
                                  <p:childTnLst>
                                    <p:set>
                                      <p:cBhvr>
                                        <p:cTn id="127" dur="1" fill="hold">
                                          <p:stCondLst>
                                            <p:cond delay="0"/>
                                          </p:stCondLst>
                                        </p:cTn>
                                        <p:tgtEl>
                                          <p:spTgt spid="35"/>
                                        </p:tgtEl>
                                        <p:attrNameLst>
                                          <p:attrName>style.visibility</p:attrName>
                                        </p:attrNameLst>
                                      </p:cBhvr>
                                      <p:to>
                                        <p:strVal val="visible"/>
                                      </p:to>
                                    </p:set>
                                    <p:animEffect transition="in" filter="wipe(left)">
                                      <p:cBhvr>
                                        <p:cTn id="128" dur="500"/>
                                        <p:tgtEl>
                                          <p:spTgt spid="35"/>
                                        </p:tgtEl>
                                      </p:cBhvr>
                                    </p:animEffect>
                                  </p:childTnLst>
                                </p:cTn>
                              </p:par>
                            </p:childTnLst>
                          </p:cTn>
                        </p:par>
                        <p:par>
                          <p:cTn id="129" fill="hold">
                            <p:stCondLst>
                              <p:cond delay="1500"/>
                            </p:stCondLst>
                            <p:childTnLst>
                              <p:par>
                                <p:cTn id="130" presetID="10" presetClass="entr" presetSubtype="0" fill="hold" grpId="0" nodeType="afterEffect">
                                  <p:stCondLst>
                                    <p:cond delay="0"/>
                                  </p:stCondLst>
                                  <p:childTnLst>
                                    <p:set>
                                      <p:cBhvr>
                                        <p:cTn id="131" dur="1" fill="hold">
                                          <p:stCondLst>
                                            <p:cond delay="0"/>
                                          </p:stCondLst>
                                        </p:cTn>
                                        <p:tgtEl>
                                          <p:spTgt spid="42"/>
                                        </p:tgtEl>
                                        <p:attrNameLst>
                                          <p:attrName>style.visibility</p:attrName>
                                        </p:attrNameLst>
                                      </p:cBhvr>
                                      <p:to>
                                        <p:strVal val="visible"/>
                                      </p:to>
                                    </p:set>
                                    <p:animEffect transition="in" filter="fade">
                                      <p:cBhvr>
                                        <p:cTn id="132" dur="500"/>
                                        <p:tgtEl>
                                          <p:spTgt spid="42"/>
                                        </p:tgtEl>
                                      </p:cBhvr>
                                    </p:animEffect>
                                  </p:childTnLst>
                                </p:cTn>
                              </p:par>
                            </p:childTnLst>
                          </p:cTn>
                        </p:par>
                        <p:par>
                          <p:cTn id="133" fill="hold">
                            <p:stCondLst>
                              <p:cond delay="2000"/>
                            </p:stCondLst>
                            <p:childTnLst>
                              <p:par>
                                <p:cTn id="134" presetID="10" presetClass="entr" presetSubtype="0" fill="hold" grpId="0" nodeType="afterEffect">
                                  <p:stCondLst>
                                    <p:cond delay="0"/>
                                  </p:stCondLst>
                                  <p:childTnLst>
                                    <p:set>
                                      <p:cBhvr>
                                        <p:cTn id="135" dur="1" fill="hold">
                                          <p:stCondLst>
                                            <p:cond delay="0"/>
                                          </p:stCondLst>
                                        </p:cTn>
                                        <p:tgtEl>
                                          <p:spTgt spid="25"/>
                                        </p:tgtEl>
                                        <p:attrNameLst>
                                          <p:attrName>style.visibility</p:attrName>
                                        </p:attrNameLst>
                                      </p:cBhvr>
                                      <p:to>
                                        <p:strVal val="visible"/>
                                      </p:to>
                                    </p:set>
                                    <p:animEffect transition="in" filter="fade">
                                      <p:cBhvr>
                                        <p:cTn id="136" dur="500"/>
                                        <p:tgtEl>
                                          <p:spTgt spid="25"/>
                                        </p:tgtEl>
                                      </p:cBhvr>
                                    </p:animEffect>
                                  </p:childTnLst>
                                </p:cTn>
                              </p:par>
                            </p:childTnLst>
                          </p:cTn>
                        </p:par>
                      </p:childTnLst>
                    </p:cTn>
                  </p:par>
                  <p:par>
                    <p:cTn id="137" fill="hold">
                      <p:stCondLst>
                        <p:cond delay="indefinite"/>
                      </p:stCondLst>
                      <p:childTnLst>
                        <p:par>
                          <p:cTn id="138" fill="hold">
                            <p:stCondLst>
                              <p:cond delay="0"/>
                            </p:stCondLst>
                            <p:childTnLst>
                              <p:par>
                                <p:cTn id="139" presetID="10" presetClass="entr" presetSubtype="0" fill="hold" nodeType="clickEffect">
                                  <p:stCondLst>
                                    <p:cond delay="0"/>
                                  </p:stCondLst>
                                  <p:childTnLst>
                                    <p:set>
                                      <p:cBhvr>
                                        <p:cTn id="140" dur="1" fill="hold">
                                          <p:stCondLst>
                                            <p:cond delay="0"/>
                                          </p:stCondLst>
                                        </p:cTn>
                                        <p:tgtEl>
                                          <p:spTgt spid="14"/>
                                        </p:tgtEl>
                                        <p:attrNameLst>
                                          <p:attrName>style.visibility</p:attrName>
                                        </p:attrNameLst>
                                      </p:cBhvr>
                                      <p:to>
                                        <p:strVal val="visible"/>
                                      </p:to>
                                    </p:set>
                                    <p:animEffect transition="in" filter="fade">
                                      <p:cBhvr>
                                        <p:cTn id="141" dur="500"/>
                                        <p:tgtEl>
                                          <p:spTgt spid="14"/>
                                        </p:tgtEl>
                                      </p:cBhvr>
                                    </p:animEffect>
                                  </p:childTnLst>
                                </p:cTn>
                              </p:par>
                            </p:childTnLst>
                          </p:cTn>
                        </p:par>
                        <p:par>
                          <p:cTn id="142" fill="hold">
                            <p:stCondLst>
                              <p:cond delay="500"/>
                            </p:stCondLst>
                            <p:childTnLst>
                              <p:par>
                                <p:cTn id="143" presetID="10" presetClass="entr" presetSubtype="0" fill="hold" grpId="0" nodeType="afterEffect">
                                  <p:stCondLst>
                                    <p:cond delay="0"/>
                                  </p:stCondLst>
                                  <p:childTnLst>
                                    <p:set>
                                      <p:cBhvr>
                                        <p:cTn id="144" dur="1" fill="hold">
                                          <p:stCondLst>
                                            <p:cond delay="0"/>
                                          </p:stCondLst>
                                        </p:cTn>
                                        <p:tgtEl>
                                          <p:spTgt spid="58"/>
                                        </p:tgtEl>
                                        <p:attrNameLst>
                                          <p:attrName>style.visibility</p:attrName>
                                        </p:attrNameLst>
                                      </p:cBhvr>
                                      <p:to>
                                        <p:strVal val="visible"/>
                                      </p:to>
                                    </p:set>
                                    <p:animEffect transition="in" filter="fade">
                                      <p:cBhvr>
                                        <p:cTn id="145" dur="500"/>
                                        <p:tgtEl>
                                          <p:spTgt spid="58"/>
                                        </p:tgtEl>
                                      </p:cBhvr>
                                    </p:animEffect>
                                  </p:childTnLst>
                                </p:cTn>
                              </p:par>
                            </p:childTnLst>
                          </p:cTn>
                        </p:par>
                        <p:par>
                          <p:cTn id="146" fill="hold">
                            <p:stCondLst>
                              <p:cond delay="1000"/>
                            </p:stCondLst>
                            <p:childTnLst>
                              <p:par>
                                <p:cTn id="147" presetID="53" presetClass="entr" presetSubtype="16" fill="hold" nodeType="afterEffect">
                                  <p:stCondLst>
                                    <p:cond delay="0"/>
                                  </p:stCondLst>
                                  <p:childTnLst>
                                    <p:set>
                                      <p:cBhvr>
                                        <p:cTn id="148" dur="1" fill="hold">
                                          <p:stCondLst>
                                            <p:cond delay="0"/>
                                          </p:stCondLst>
                                        </p:cTn>
                                        <p:tgtEl>
                                          <p:spTgt spid="59"/>
                                        </p:tgtEl>
                                        <p:attrNameLst>
                                          <p:attrName>style.visibility</p:attrName>
                                        </p:attrNameLst>
                                      </p:cBhvr>
                                      <p:to>
                                        <p:strVal val="visible"/>
                                      </p:to>
                                    </p:set>
                                    <p:anim calcmode="lin" valueType="num">
                                      <p:cBhvr>
                                        <p:cTn id="149" dur="500" fill="hold"/>
                                        <p:tgtEl>
                                          <p:spTgt spid="59"/>
                                        </p:tgtEl>
                                        <p:attrNameLst>
                                          <p:attrName>ppt_w</p:attrName>
                                        </p:attrNameLst>
                                      </p:cBhvr>
                                      <p:tavLst>
                                        <p:tav tm="0">
                                          <p:val>
                                            <p:fltVal val="0"/>
                                          </p:val>
                                        </p:tav>
                                        <p:tav tm="100000">
                                          <p:val>
                                            <p:strVal val="#ppt_w"/>
                                          </p:val>
                                        </p:tav>
                                      </p:tavLst>
                                    </p:anim>
                                    <p:anim calcmode="lin" valueType="num">
                                      <p:cBhvr>
                                        <p:cTn id="150" dur="500" fill="hold"/>
                                        <p:tgtEl>
                                          <p:spTgt spid="59"/>
                                        </p:tgtEl>
                                        <p:attrNameLst>
                                          <p:attrName>ppt_h</p:attrName>
                                        </p:attrNameLst>
                                      </p:cBhvr>
                                      <p:tavLst>
                                        <p:tav tm="0">
                                          <p:val>
                                            <p:fltVal val="0"/>
                                          </p:val>
                                        </p:tav>
                                        <p:tav tm="100000">
                                          <p:val>
                                            <p:strVal val="#ppt_h"/>
                                          </p:val>
                                        </p:tav>
                                      </p:tavLst>
                                    </p:anim>
                                    <p:animEffect transition="in" filter="fade">
                                      <p:cBhvr>
                                        <p:cTn id="151" dur="500"/>
                                        <p:tgtEl>
                                          <p:spTgt spid="59"/>
                                        </p:tgtEl>
                                      </p:cBhvr>
                                    </p:animEffect>
                                  </p:childTnLst>
                                </p:cTn>
                              </p:par>
                            </p:childTnLst>
                          </p:cTn>
                        </p:par>
                      </p:childTnLst>
                    </p:cTn>
                  </p:par>
                  <p:par>
                    <p:cTn id="152" fill="hold">
                      <p:stCondLst>
                        <p:cond delay="indefinite"/>
                      </p:stCondLst>
                      <p:childTnLst>
                        <p:par>
                          <p:cTn id="153" fill="hold">
                            <p:stCondLst>
                              <p:cond delay="0"/>
                            </p:stCondLst>
                            <p:childTnLst>
                              <p:par>
                                <p:cTn id="154" presetID="26" presetClass="emph" presetSubtype="0" fill="hold" grpId="1" nodeType="clickEffect">
                                  <p:stCondLst>
                                    <p:cond delay="0"/>
                                  </p:stCondLst>
                                  <p:childTnLst>
                                    <p:animEffect transition="out" filter="fade">
                                      <p:cBhvr>
                                        <p:cTn id="155" dur="500" tmFilter="0, 0; .2, .5; .8, .5; 1, 0"/>
                                        <p:tgtEl>
                                          <p:spTgt spid="12"/>
                                        </p:tgtEl>
                                      </p:cBhvr>
                                    </p:animEffect>
                                    <p:animScale>
                                      <p:cBhvr>
                                        <p:cTn id="156" dur="250" autoRev="1" fill="hold"/>
                                        <p:tgtEl>
                                          <p:spTgt spid="12"/>
                                        </p:tgtEl>
                                      </p:cBhvr>
                                      <p:by x="105000" y="105000"/>
                                    </p:animScale>
                                  </p:childTnLst>
                                </p:cTn>
                              </p:par>
                            </p:childTnLst>
                          </p:cTn>
                        </p:par>
                        <p:par>
                          <p:cTn id="157" fill="hold">
                            <p:stCondLst>
                              <p:cond delay="500"/>
                            </p:stCondLst>
                            <p:childTnLst>
                              <p:par>
                                <p:cTn id="158" presetID="22" presetClass="entr" presetSubtype="2" fill="hold" nodeType="afterEffect">
                                  <p:stCondLst>
                                    <p:cond delay="0"/>
                                  </p:stCondLst>
                                  <p:childTnLst>
                                    <p:set>
                                      <p:cBhvr>
                                        <p:cTn id="159" dur="1" fill="hold">
                                          <p:stCondLst>
                                            <p:cond delay="0"/>
                                          </p:stCondLst>
                                        </p:cTn>
                                        <p:tgtEl>
                                          <p:spTgt spid="61"/>
                                        </p:tgtEl>
                                        <p:attrNameLst>
                                          <p:attrName>style.visibility</p:attrName>
                                        </p:attrNameLst>
                                      </p:cBhvr>
                                      <p:to>
                                        <p:strVal val="visible"/>
                                      </p:to>
                                    </p:set>
                                    <p:animEffect transition="in" filter="wipe(right)">
                                      <p:cBhvr>
                                        <p:cTn id="160" dur="500"/>
                                        <p:tgtEl>
                                          <p:spTgt spid="61"/>
                                        </p:tgtEl>
                                      </p:cBhvr>
                                    </p:animEffect>
                                  </p:childTnLst>
                                </p:cTn>
                              </p:par>
                            </p:childTnLst>
                          </p:cTn>
                        </p:par>
                        <p:par>
                          <p:cTn id="161" fill="hold">
                            <p:stCondLst>
                              <p:cond delay="1000"/>
                            </p:stCondLst>
                            <p:childTnLst>
                              <p:par>
                                <p:cTn id="162" presetID="10" presetClass="entr" presetSubtype="0" fill="hold" grpId="0" nodeType="afterEffect">
                                  <p:stCondLst>
                                    <p:cond delay="0"/>
                                  </p:stCondLst>
                                  <p:childTnLst>
                                    <p:set>
                                      <p:cBhvr>
                                        <p:cTn id="163" dur="1" fill="hold">
                                          <p:stCondLst>
                                            <p:cond delay="0"/>
                                          </p:stCondLst>
                                        </p:cTn>
                                        <p:tgtEl>
                                          <p:spTgt spid="43"/>
                                        </p:tgtEl>
                                        <p:attrNameLst>
                                          <p:attrName>style.visibility</p:attrName>
                                        </p:attrNameLst>
                                      </p:cBhvr>
                                      <p:to>
                                        <p:strVal val="visible"/>
                                      </p:to>
                                    </p:set>
                                    <p:animEffect transition="in" filter="fade">
                                      <p:cBhvr>
                                        <p:cTn id="164" dur="500"/>
                                        <p:tgtEl>
                                          <p:spTgt spid="43"/>
                                        </p:tgtEl>
                                      </p:cBhvr>
                                    </p:animEffect>
                                  </p:childTnLst>
                                </p:cTn>
                              </p:par>
                            </p:childTnLst>
                          </p:cTn>
                        </p:par>
                        <p:par>
                          <p:cTn id="165" fill="hold">
                            <p:stCondLst>
                              <p:cond delay="1500"/>
                            </p:stCondLst>
                            <p:childTnLst>
                              <p:par>
                                <p:cTn id="166" presetID="10" presetClass="entr" presetSubtype="0" fill="hold" grpId="0" nodeType="afterEffect">
                                  <p:stCondLst>
                                    <p:cond delay="0"/>
                                  </p:stCondLst>
                                  <p:childTnLst>
                                    <p:set>
                                      <p:cBhvr>
                                        <p:cTn id="167" dur="1" fill="hold">
                                          <p:stCondLst>
                                            <p:cond delay="0"/>
                                          </p:stCondLst>
                                        </p:cTn>
                                        <p:tgtEl>
                                          <p:spTgt spid="62"/>
                                        </p:tgtEl>
                                        <p:attrNameLst>
                                          <p:attrName>style.visibility</p:attrName>
                                        </p:attrNameLst>
                                      </p:cBhvr>
                                      <p:to>
                                        <p:strVal val="visible"/>
                                      </p:to>
                                    </p:set>
                                    <p:animEffect transition="in" filter="fade">
                                      <p:cBhvr>
                                        <p:cTn id="168" dur="500"/>
                                        <p:tgtEl>
                                          <p:spTgt spid="62"/>
                                        </p:tgtEl>
                                      </p:cBhvr>
                                    </p:animEffect>
                                  </p:childTnLst>
                                </p:cTn>
                              </p:par>
                            </p:childTnLst>
                          </p:cTn>
                        </p:par>
                      </p:childTnLst>
                    </p:cTn>
                  </p:par>
                  <p:par>
                    <p:cTn id="169" fill="hold">
                      <p:stCondLst>
                        <p:cond delay="indefinite"/>
                      </p:stCondLst>
                      <p:childTnLst>
                        <p:par>
                          <p:cTn id="170" fill="hold">
                            <p:stCondLst>
                              <p:cond delay="0"/>
                            </p:stCondLst>
                            <p:childTnLst>
                              <p:par>
                                <p:cTn id="171" presetID="10" presetClass="entr" presetSubtype="0" fill="hold" nodeType="clickEffect">
                                  <p:stCondLst>
                                    <p:cond delay="0"/>
                                  </p:stCondLst>
                                  <p:childTnLst>
                                    <p:set>
                                      <p:cBhvr>
                                        <p:cTn id="172" dur="1" fill="hold">
                                          <p:stCondLst>
                                            <p:cond delay="0"/>
                                          </p:stCondLst>
                                        </p:cTn>
                                        <p:tgtEl>
                                          <p:spTgt spid="50"/>
                                        </p:tgtEl>
                                        <p:attrNameLst>
                                          <p:attrName>style.visibility</p:attrName>
                                        </p:attrNameLst>
                                      </p:cBhvr>
                                      <p:to>
                                        <p:strVal val="visible"/>
                                      </p:to>
                                    </p:set>
                                    <p:animEffect transition="in" filter="fade">
                                      <p:cBhvr>
                                        <p:cTn id="173" dur="500"/>
                                        <p:tgtEl>
                                          <p:spTgt spid="50"/>
                                        </p:tgtEl>
                                      </p:cBhvr>
                                    </p:animEffect>
                                  </p:childTnLst>
                                </p:cTn>
                              </p:par>
                            </p:childTnLst>
                          </p:cTn>
                        </p:par>
                        <p:par>
                          <p:cTn id="174" fill="hold">
                            <p:stCondLst>
                              <p:cond delay="500"/>
                            </p:stCondLst>
                            <p:childTnLst>
                              <p:par>
                                <p:cTn id="175" presetID="10" presetClass="entr" presetSubtype="0" fill="hold" grpId="0" nodeType="afterEffect">
                                  <p:stCondLst>
                                    <p:cond delay="0"/>
                                  </p:stCondLst>
                                  <p:childTnLst>
                                    <p:set>
                                      <p:cBhvr>
                                        <p:cTn id="176" dur="1" fill="hold">
                                          <p:stCondLst>
                                            <p:cond delay="0"/>
                                          </p:stCondLst>
                                        </p:cTn>
                                        <p:tgtEl>
                                          <p:spTgt spid="60"/>
                                        </p:tgtEl>
                                        <p:attrNameLst>
                                          <p:attrName>style.visibility</p:attrName>
                                        </p:attrNameLst>
                                      </p:cBhvr>
                                      <p:to>
                                        <p:strVal val="visible"/>
                                      </p:to>
                                    </p:set>
                                    <p:animEffect transition="in" filter="fade">
                                      <p:cBhvr>
                                        <p:cTn id="177" dur="500"/>
                                        <p:tgtEl>
                                          <p:spTgt spid="60"/>
                                        </p:tgtEl>
                                      </p:cBhvr>
                                    </p:animEffect>
                                  </p:childTnLst>
                                </p:cTn>
                              </p:par>
                            </p:childTnLst>
                          </p:cTn>
                        </p:par>
                        <p:par>
                          <p:cTn id="178" fill="hold">
                            <p:stCondLst>
                              <p:cond delay="1000"/>
                            </p:stCondLst>
                            <p:childTnLst>
                              <p:par>
                                <p:cTn id="179" presetID="22" presetClass="entr" presetSubtype="2" fill="hold" nodeType="afterEffect">
                                  <p:stCondLst>
                                    <p:cond delay="0"/>
                                  </p:stCondLst>
                                  <p:childTnLst>
                                    <p:set>
                                      <p:cBhvr>
                                        <p:cTn id="180" dur="1" fill="hold">
                                          <p:stCondLst>
                                            <p:cond delay="0"/>
                                          </p:stCondLst>
                                        </p:cTn>
                                        <p:tgtEl>
                                          <p:spTgt spid="37"/>
                                        </p:tgtEl>
                                        <p:attrNameLst>
                                          <p:attrName>style.visibility</p:attrName>
                                        </p:attrNameLst>
                                      </p:cBhvr>
                                      <p:to>
                                        <p:strVal val="visible"/>
                                      </p:to>
                                    </p:set>
                                    <p:animEffect transition="in" filter="wipe(right)">
                                      <p:cBhvr>
                                        <p:cTn id="181" dur="500"/>
                                        <p:tgtEl>
                                          <p:spTgt spid="37"/>
                                        </p:tgtEl>
                                      </p:cBhvr>
                                    </p:animEffect>
                                  </p:childTnLst>
                                </p:cTn>
                              </p:par>
                            </p:childTnLst>
                          </p:cTn>
                        </p:par>
                        <p:par>
                          <p:cTn id="182" fill="hold">
                            <p:stCondLst>
                              <p:cond delay="1500"/>
                            </p:stCondLst>
                            <p:childTnLst>
                              <p:par>
                                <p:cTn id="183" presetID="10" presetClass="entr" presetSubtype="0" fill="hold" grpId="0" nodeType="afterEffect">
                                  <p:stCondLst>
                                    <p:cond delay="0"/>
                                  </p:stCondLst>
                                  <p:childTnLst>
                                    <p:set>
                                      <p:cBhvr>
                                        <p:cTn id="184" dur="1" fill="hold">
                                          <p:stCondLst>
                                            <p:cond delay="0"/>
                                          </p:stCondLst>
                                        </p:cTn>
                                        <p:tgtEl>
                                          <p:spTgt spid="44"/>
                                        </p:tgtEl>
                                        <p:attrNameLst>
                                          <p:attrName>style.visibility</p:attrName>
                                        </p:attrNameLst>
                                      </p:cBhvr>
                                      <p:to>
                                        <p:strVal val="visible"/>
                                      </p:to>
                                    </p:set>
                                    <p:animEffect transition="in" filter="fade">
                                      <p:cBhvr>
                                        <p:cTn id="185" dur="500"/>
                                        <p:tgtEl>
                                          <p:spTgt spid="44"/>
                                        </p:tgtEl>
                                      </p:cBhvr>
                                    </p:animEffect>
                                  </p:childTnLst>
                                </p:cTn>
                              </p:par>
                            </p:childTnLst>
                          </p:cTn>
                        </p:par>
                        <p:par>
                          <p:cTn id="186" fill="hold">
                            <p:stCondLst>
                              <p:cond delay="2000"/>
                            </p:stCondLst>
                            <p:childTnLst>
                              <p:par>
                                <p:cTn id="187" presetID="10" presetClass="entr" presetSubtype="0" fill="hold" grpId="0" nodeType="afterEffect">
                                  <p:stCondLst>
                                    <p:cond delay="0"/>
                                  </p:stCondLst>
                                  <p:childTnLst>
                                    <p:set>
                                      <p:cBhvr>
                                        <p:cTn id="188" dur="1" fill="hold">
                                          <p:stCondLst>
                                            <p:cond delay="0"/>
                                          </p:stCondLst>
                                        </p:cTn>
                                        <p:tgtEl>
                                          <p:spTgt spid="64"/>
                                        </p:tgtEl>
                                        <p:attrNameLst>
                                          <p:attrName>style.visibility</p:attrName>
                                        </p:attrNameLst>
                                      </p:cBhvr>
                                      <p:to>
                                        <p:strVal val="visible"/>
                                      </p:to>
                                    </p:set>
                                    <p:animEffect transition="in" filter="fade">
                                      <p:cBhvr>
                                        <p:cTn id="189" dur="500"/>
                                        <p:tgtEl>
                                          <p:spTgt spid="64"/>
                                        </p:tgtEl>
                                      </p:cBhvr>
                                    </p:animEffect>
                                  </p:childTnLst>
                                </p:cTn>
                              </p:par>
                            </p:childTnLst>
                          </p:cTn>
                        </p:par>
                      </p:childTnLst>
                    </p:cTn>
                  </p:par>
                  <p:par>
                    <p:cTn id="190" fill="hold">
                      <p:stCondLst>
                        <p:cond delay="indefinite"/>
                      </p:stCondLst>
                      <p:childTnLst>
                        <p:par>
                          <p:cTn id="191" fill="hold">
                            <p:stCondLst>
                              <p:cond delay="0"/>
                            </p:stCondLst>
                            <p:childTnLst>
                              <p:par>
                                <p:cTn id="192" presetID="10" presetClass="entr" presetSubtype="0" fill="hold" nodeType="clickEffect">
                                  <p:stCondLst>
                                    <p:cond delay="0"/>
                                  </p:stCondLst>
                                  <p:childTnLst>
                                    <p:set>
                                      <p:cBhvr>
                                        <p:cTn id="193" dur="1" fill="hold">
                                          <p:stCondLst>
                                            <p:cond delay="0"/>
                                          </p:stCondLst>
                                        </p:cTn>
                                        <p:tgtEl>
                                          <p:spTgt spid="15"/>
                                        </p:tgtEl>
                                        <p:attrNameLst>
                                          <p:attrName>style.visibility</p:attrName>
                                        </p:attrNameLst>
                                      </p:cBhvr>
                                      <p:to>
                                        <p:strVal val="visible"/>
                                      </p:to>
                                    </p:set>
                                    <p:animEffect transition="in" filter="fade">
                                      <p:cBhvr>
                                        <p:cTn id="194" dur="500"/>
                                        <p:tgtEl>
                                          <p:spTgt spid="15"/>
                                        </p:tgtEl>
                                      </p:cBhvr>
                                    </p:animEffect>
                                  </p:childTnLst>
                                </p:cTn>
                              </p:par>
                            </p:childTnLst>
                          </p:cTn>
                        </p:par>
                        <p:par>
                          <p:cTn id="195" fill="hold">
                            <p:stCondLst>
                              <p:cond delay="500"/>
                            </p:stCondLst>
                            <p:childTnLst>
                              <p:par>
                                <p:cTn id="196" presetID="10" presetClass="entr" presetSubtype="0" fill="hold" grpId="0" nodeType="afterEffect">
                                  <p:stCondLst>
                                    <p:cond delay="0"/>
                                  </p:stCondLst>
                                  <p:childTnLst>
                                    <p:set>
                                      <p:cBhvr>
                                        <p:cTn id="197" dur="1" fill="hold">
                                          <p:stCondLst>
                                            <p:cond delay="0"/>
                                          </p:stCondLst>
                                        </p:cTn>
                                        <p:tgtEl>
                                          <p:spTgt spid="65"/>
                                        </p:tgtEl>
                                        <p:attrNameLst>
                                          <p:attrName>style.visibility</p:attrName>
                                        </p:attrNameLst>
                                      </p:cBhvr>
                                      <p:to>
                                        <p:strVal val="visible"/>
                                      </p:to>
                                    </p:set>
                                    <p:animEffect transition="in" filter="fade">
                                      <p:cBhvr>
                                        <p:cTn id="198" dur="500"/>
                                        <p:tgtEl>
                                          <p:spTgt spid="65"/>
                                        </p:tgtEl>
                                      </p:cBhvr>
                                    </p:animEffect>
                                  </p:childTnLst>
                                </p:cTn>
                              </p:par>
                            </p:childTnLst>
                          </p:cTn>
                        </p:par>
                        <p:par>
                          <p:cTn id="199" fill="hold">
                            <p:stCondLst>
                              <p:cond delay="1000"/>
                            </p:stCondLst>
                            <p:childTnLst>
                              <p:par>
                                <p:cTn id="200" presetID="53" presetClass="entr" presetSubtype="16" fill="hold" nodeType="afterEffect">
                                  <p:stCondLst>
                                    <p:cond delay="0"/>
                                  </p:stCondLst>
                                  <p:childTnLst>
                                    <p:set>
                                      <p:cBhvr>
                                        <p:cTn id="201" dur="1" fill="hold">
                                          <p:stCondLst>
                                            <p:cond delay="0"/>
                                          </p:stCondLst>
                                        </p:cTn>
                                        <p:tgtEl>
                                          <p:spTgt spid="39"/>
                                        </p:tgtEl>
                                        <p:attrNameLst>
                                          <p:attrName>style.visibility</p:attrName>
                                        </p:attrNameLst>
                                      </p:cBhvr>
                                      <p:to>
                                        <p:strVal val="visible"/>
                                      </p:to>
                                    </p:set>
                                    <p:anim calcmode="lin" valueType="num">
                                      <p:cBhvr>
                                        <p:cTn id="202" dur="500" fill="hold"/>
                                        <p:tgtEl>
                                          <p:spTgt spid="39"/>
                                        </p:tgtEl>
                                        <p:attrNameLst>
                                          <p:attrName>ppt_w</p:attrName>
                                        </p:attrNameLst>
                                      </p:cBhvr>
                                      <p:tavLst>
                                        <p:tav tm="0">
                                          <p:val>
                                            <p:fltVal val="0"/>
                                          </p:val>
                                        </p:tav>
                                        <p:tav tm="100000">
                                          <p:val>
                                            <p:strVal val="#ppt_w"/>
                                          </p:val>
                                        </p:tav>
                                      </p:tavLst>
                                    </p:anim>
                                    <p:anim calcmode="lin" valueType="num">
                                      <p:cBhvr>
                                        <p:cTn id="203" dur="500" fill="hold"/>
                                        <p:tgtEl>
                                          <p:spTgt spid="39"/>
                                        </p:tgtEl>
                                        <p:attrNameLst>
                                          <p:attrName>ppt_h</p:attrName>
                                        </p:attrNameLst>
                                      </p:cBhvr>
                                      <p:tavLst>
                                        <p:tav tm="0">
                                          <p:val>
                                            <p:fltVal val="0"/>
                                          </p:val>
                                        </p:tav>
                                        <p:tav tm="100000">
                                          <p:val>
                                            <p:strVal val="#ppt_h"/>
                                          </p:val>
                                        </p:tav>
                                      </p:tavLst>
                                    </p:anim>
                                    <p:animEffect transition="in" filter="fade">
                                      <p:cBhvr>
                                        <p:cTn id="204" dur="500"/>
                                        <p:tgtEl>
                                          <p:spTgt spid="39"/>
                                        </p:tgtEl>
                                      </p:cBhvr>
                                    </p:animEffect>
                                  </p:childTnLst>
                                </p:cTn>
                              </p:par>
                            </p:childTnLst>
                          </p:cTn>
                        </p:par>
                      </p:childTnLst>
                    </p:cTn>
                  </p:par>
                  <p:par>
                    <p:cTn id="205" fill="hold">
                      <p:stCondLst>
                        <p:cond delay="indefinite"/>
                      </p:stCondLst>
                      <p:childTnLst>
                        <p:par>
                          <p:cTn id="206" fill="hold">
                            <p:stCondLst>
                              <p:cond delay="0"/>
                            </p:stCondLst>
                            <p:childTnLst>
                              <p:par>
                                <p:cTn id="207" presetID="10" presetClass="entr" presetSubtype="0" fill="hold" nodeType="clickEffect">
                                  <p:stCondLst>
                                    <p:cond delay="0"/>
                                  </p:stCondLst>
                                  <p:childTnLst>
                                    <p:set>
                                      <p:cBhvr>
                                        <p:cTn id="208" dur="1" fill="hold">
                                          <p:stCondLst>
                                            <p:cond delay="0"/>
                                          </p:stCondLst>
                                        </p:cTn>
                                        <p:tgtEl>
                                          <p:spTgt spid="54"/>
                                        </p:tgtEl>
                                        <p:attrNameLst>
                                          <p:attrName>style.visibility</p:attrName>
                                        </p:attrNameLst>
                                      </p:cBhvr>
                                      <p:to>
                                        <p:strVal val="visible"/>
                                      </p:to>
                                    </p:set>
                                    <p:animEffect transition="in" filter="fade">
                                      <p:cBhvr>
                                        <p:cTn id="209" dur="500"/>
                                        <p:tgtEl>
                                          <p:spTgt spid="54"/>
                                        </p:tgtEl>
                                      </p:cBhvr>
                                    </p:animEffect>
                                  </p:childTnLst>
                                </p:cTn>
                              </p:par>
                            </p:childTnLst>
                          </p:cTn>
                        </p:par>
                        <p:par>
                          <p:cTn id="210" fill="hold">
                            <p:stCondLst>
                              <p:cond delay="500"/>
                            </p:stCondLst>
                            <p:childTnLst>
                              <p:par>
                                <p:cTn id="211" presetID="10" presetClass="entr" presetSubtype="0" fill="hold" grpId="0" nodeType="afterEffect">
                                  <p:stCondLst>
                                    <p:cond delay="0"/>
                                  </p:stCondLst>
                                  <p:childTnLst>
                                    <p:set>
                                      <p:cBhvr>
                                        <p:cTn id="212" dur="1" fill="hold">
                                          <p:stCondLst>
                                            <p:cond delay="0"/>
                                          </p:stCondLst>
                                        </p:cTn>
                                        <p:tgtEl>
                                          <p:spTgt spid="66"/>
                                        </p:tgtEl>
                                        <p:attrNameLst>
                                          <p:attrName>style.visibility</p:attrName>
                                        </p:attrNameLst>
                                      </p:cBhvr>
                                      <p:to>
                                        <p:strVal val="visible"/>
                                      </p:to>
                                    </p:set>
                                    <p:animEffect transition="in" filter="fade">
                                      <p:cBhvr>
                                        <p:cTn id="213" dur="500"/>
                                        <p:tgtEl>
                                          <p:spTgt spid="66"/>
                                        </p:tgtEl>
                                      </p:cBhvr>
                                    </p:animEffect>
                                  </p:childTnLst>
                                </p:cTn>
                              </p:par>
                            </p:childTnLst>
                          </p:cTn>
                        </p:par>
                        <p:par>
                          <p:cTn id="214" fill="hold">
                            <p:stCondLst>
                              <p:cond delay="1000"/>
                            </p:stCondLst>
                            <p:childTnLst>
                              <p:par>
                                <p:cTn id="215" presetID="22" presetClass="entr" presetSubtype="2" fill="hold" nodeType="afterEffect">
                                  <p:stCondLst>
                                    <p:cond delay="0"/>
                                  </p:stCondLst>
                                  <p:childTnLst>
                                    <p:set>
                                      <p:cBhvr>
                                        <p:cTn id="216" dur="1" fill="hold">
                                          <p:stCondLst>
                                            <p:cond delay="0"/>
                                          </p:stCondLst>
                                        </p:cTn>
                                        <p:tgtEl>
                                          <p:spTgt spid="67"/>
                                        </p:tgtEl>
                                        <p:attrNameLst>
                                          <p:attrName>style.visibility</p:attrName>
                                        </p:attrNameLst>
                                      </p:cBhvr>
                                      <p:to>
                                        <p:strVal val="visible"/>
                                      </p:to>
                                    </p:set>
                                    <p:animEffect transition="in" filter="wipe(right)">
                                      <p:cBhvr>
                                        <p:cTn id="217" dur="500"/>
                                        <p:tgtEl>
                                          <p:spTgt spid="67"/>
                                        </p:tgtEl>
                                      </p:cBhvr>
                                    </p:animEffect>
                                  </p:childTnLst>
                                </p:cTn>
                              </p:par>
                            </p:childTnLst>
                          </p:cTn>
                        </p:par>
                        <p:par>
                          <p:cTn id="218" fill="hold">
                            <p:stCondLst>
                              <p:cond delay="1500"/>
                            </p:stCondLst>
                            <p:childTnLst>
                              <p:par>
                                <p:cTn id="219" presetID="10" presetClass="entr" presetSubtype="0" fill="hold" grpId="0" nodeType="afterEffect">
                                  <p:stCondLst>
                                    <p:cond delay="0"/>
                                  </p:stCondLst>
                                  <p:childTnLst>
                                    <p:set>
                                      <p:cBhvr>
                                        <p:cTn id="220" dur="1" fill="hold">
                                          <p:stCondLst>
                                            <p:cond delay="0"/>
                                          </p:stCondLst>
                                        </p:cTn>
                                        <p:tgtEl>
                                          <p:spTgt spid="46"/>
                                        </p:tgtEl>
                                        <p:attrNameLst>
                                          <p:attrName>style.visibility</p:attrName>
                                        </p:attrNameLst>
                                      </p:cBhvr>
                                      <p:to>
                                        <p:strVal val="visible"/>
                                      </p:to>
                                    </p:set>
                                    <p:animEffect transition="in" filter="fade">
                                      <p:cBhvr>
                                        <p:cTn id="221" dur="500"/>
                                        <p:tgtEl>
                                          <p:spTgt spid="46"/>
                                        </p:tgtEl>
                                      </p:cBhvr>
                                    </p:animEffect>
                                  </p:childTnLst>
                                </p:cTn>
                              </p:par>
                            </p:childTnLst>
                          </p:cTn>
                        </p:par>
                        <p:par>
                          <p:cTn id="222" fill="hold">
                            <p:stCondLst>
                              <p:cond delay="2000"/>
                            </p:stCondLst>
                            <p:childTnLst>
                              <p:par>
                                <p:cTn id="223" presetID="10" presetClass="entr" presetSubtype="0" fill="hold" grpId="0" nodeType="afterEffect">
                                  <p:stCondLst>
                                    <p:cond delay="0"/>
                                  </p:stCondLst>
                                  <p:childTnLst>
                                    <p:set>
                                      <p:cBhvr>
                                        <p:cTn id="224" dur="1" fill="hold">
                                          <p:stCondLst>
                                            <p:cond delay="0"/>
                                          </p:stCondLst>
                                        </p:cTn>
                                        <p:tgtEl>
                                          <p:spTgt spid="53"/>
                                        </p:tgtEl>
                                        <p:attrNameLst>
                                          <p:attrName>style.visibility</p:attrName>
                                        </p:attrNameLst>
                                      </p:cBhvr>
                                      <p:to>
                                        <p:strVal val="visible"/>
                                      </p:to>
                                    </p:set>
                                    <p:animEffect transition="in" filter="fade">
                                      <p:cBhvr>
                                        <p:cTn id="225" dur="500"/>
                                        <p:tgtEl>
                                          <p:spTgt spid="53"/>
                                        </p:tgtEl>
                                      </p:cBhvr>
                                    </p:animEffect>
                                  </p:childTnLst>
                                </p:cTn>
                              </p:par>
                            </p:childTnLst>
                          </p:cTn>
                        </p:par>
                      </p:childTnLst>
                    </p:cTn>
                  </p:par>
                  <p:par>
                    <p:cTn id="226" fill="hold">
                      <p:stCondLst>
                        <p:cond delay="indefinite"/>
                      </p:stCondLst>
                      <p:childTnLst>
                        <p:par>
                          <p:cTn id="227" fill="hold">
                            <p:stCondLst>
                              <p:cond delay="0"/>
                            </p:stCondLst>
                            <p:childTnLst>
                              <p:par>
                                <p:cTn id="228" presetID="10" presetClass="entr" presetSubtype="0" fill="hold" nodeType="clickEffect">
                                  <p:stCondLst>
                                    <p:cond delay="0"/>
                                  </p:stCondLst>
                                  <p:childTnLst>
                                    <p:set>
                                      <p:cBhvr>
                                        <p:cTn id="229" dur="1" fill="hold">
                                          <p:stCondLst>
                                            <p:cond delay="0"/>
                                          </p:stCondLst>
                                        </p:cTn>
                                        <p:tgtEl>
                                          <p:spTgt spid="52"/>
                                        </p:tgtEl>
                                        <p:attrNameLst>
                                          <p:attrName>style.visibility</p:attrName>
                                        </p:attrNameLst>
                                      </p:cBhvr>
                                      <p:to>
                                        <p:strVal val="visible"/>
                                      </p:to>
                                    </p:set>
                                    <p:animEffect transition="in" filter="fade">
                                      <p:cBhvr>
                                        <p:cTn id="230" dur="500"/>
                                        <p:tgtEl>
                                          <p:spTgt spid="52"/>
                                        </p:tgtEl>
                                      </p:cBhvr>
                                    </p:animEffect>
                                  </p:childTnLst>
                                </p:cTn>
                              </p:par>
                            </p:childTnLst>
                          </p:cTn>
                        </p:par>
                        <p:par>
                          <p:cTn id="231" fill="hold">
                            <p:stCondLst>
                              <p:cond delay="500"/>
                            </p:stCondLst>
                            <p:childTnLst>
                              <p:par>
                                <p:cTn id="232" presetID="10" presetClass="entr" presetSubtype="0" fill="hold" grpId="0" nodeType="afterEffect">
                                  <p:stCondLst>
                                    <p:cond delay="0"/>
                                  </p:stCondLst>
                                  <p:childTnLst>
                                    <p:set>
                                      <p:cBhvr>
                                        <p:cTn id="233" dur="1" fill="hold">
                                          <p:stCondLst>
                                            <p:cond delay="0"/>
                                          </p:stCondLst>
                                        </p:cTn>
                                        <p:tgtEl>
                                          <p:spTgt spid="63"/>
                                        </p:tgtEl>
                                        <p:attrNameLst>
                                          <p:attrName>style.visibility</p:attrName>
                                        </p:attrNameLst>
                                      </p:cBhvr>
                                      <p:to>
                                        <p:strVal val="visible"/>
                                      </p:to>
                                    </p:set>
                                    <p:animEffect transition="in" filter="fade">
                                      <p:cBhvr>
                                        <p:cTn id="234" dur="500"/>
                                        <p:tgtEl>
                                          <p:spTgt spid="63"/>
                                        </p:tgtEl>
                                      </p:cBhvr>
                                    </p:animEffect>
                                  </p:childTnLst>
                                </p:cTn>
                              </p:par>
                            </p:childTnLst>
                          </p:cTn>
                        </p:par>
                        <p:par>
                          <p:cTn id="235" fill="hold">
                            <p:stCondLst>
                              <p:cond delay="1000"/>
                            </p:stCondLst>
                            <p:childTnLst>
                              <p:par>
                                <p:cTn id="236" presetID="22" presetClass="entr" presetSubtype="2" fill="hold" nodeType="afterEffect">
                                  <p:stCondLst>
                                    <p:cond delay="0"/>
                                  </p:stCondLst>
                                  <p:childTnLst>
                                    <p:set>
                                      <p:cBhvr>
                                        <p:cTn id="237" dur="1" fill="hold">
                                          <p:stCondLst>
                                            <p:cond delay="0"/>
                                          </p:stCondLst>
                                        </p:cTn>
                                        <p:tgtEl>
                                          <p:spTgt spid="38"/>
                                        </p:tgtEl>
                                        <p:attrNameLst>
                                          <p:attrName>style.visibility</p:attrName>
                                        </p:attrNameLst>
                                      </p:cBhvr>
                                      <p:to>
                                        <p:strVal val="visible"/>
                                      </p:to>
                                    </p:set>
                                    <p:animEffect transition="in" filter="wipe(right)">
                                      <p:cBhvr>
                                        <p:cTn id="238" dur="500"/>
                                        <p:tgtEl>
                                          <p:spTgt spid="38"/>
                                        </p:tgtEl>
                                      </p:cBhvr>
                                    </p:animEffect>
                                  </p:childTnLst>
                                </p:cTn>
                              </p:par>
                            </p:childTnLst>
                          </p:cTn>
                        </p:par>
                        <p:par>
                          <p:cTn id="239" fill="hold">
                            <p:stCondLst>
                              <p:cond delay="1500"/>
                            </p:stCondLst>
                            <p:childTnLst>
                              <p:par>
                                <p:cTn id="240" presetID="10" presetClass="entr" presetSubtype="0" fill="hold" grpId="0" nodeType="afterEffect">
                                  <p:stCondLst>
                                    <p:cond delay="0"/>
                                  </p:stCondLst>
                                  <p:childTnLst>
                                    <p:set>
                                      <p:cBhvr>
                                        <p:cTn id="241" dur="1" fill="hold">
                                          <p:stCondLst>
                                            <p:cond delay="0"/>
                                          </p:stCondLst>
                                        </p:cTn>
                                        <p:tgtEl>
                                          <p:spTgt spid="45"/>
                                        </p:tgtEl>
                                        <p:attrNameLst>
                                          <p:attrName>style.visibility</p:attrName>
                                        </p:attrNameLst>
                                      </p:cBhvr>
                                      <p:to>
                                        <p:strVal val="visible"/>
                                      </p:to>
                                    </p:set>
                                    <p:animEffect transition="in" filter="fade">
                                      <p:cBhvr>
                                        <p:cTn id="242" dur="500"/>
                                        <p:tgtEl>
                                          <p:spTgt spid="45"/>
                                        </p:tgtEl>
                                      </p:cBhvr>
                                    </p:animEffect>
                                  </p:childTnLst>
                                </p:cTn>
                              </p:par>
                            </p:childTnLst>
                          </p:cTn>
                        </p:par>
                        <p:par>
                          <p:cTn id="243" fill="hold">
                            <p:stCondLst>
                              <p:cond delay="2000"/>
                            </p:stCondLst>
                            <p:childTnLst>
                              <p:par>
                                <p:cTn id="244" presetID="10" presetClass="entr" presetSubtype="0" fill="hold" grpId="0" nodeType="afterEffect">
                                  <p:stCondLst>
                                    <p:cond delay="0"/>
                                  </p:stCondLst>
                                  <p:childTnLst>
                                    <p:set>
                                      <p:cBhvr>
                                        <p:cTn id="245" dur="1" fill="hold">
                                          <p:stCondLst>
                                            <p:cond delay="0"/>
                                          </p:stCondLst>
                                        </p:cTn>
                                        <p:tgtEl>
                                          <p:spTgt spid="51"/>
                                        </p:tgtEl>
                                        <p:attrNameLst>
                                          <p:attrName>style.visibility</p:attrName>
                                        </p:attrNameLst>
                                      </p:cBhvr>
                                      <p:to>
                                        <p:strVal val="visible"/>
                                      </p:to>
                                    </p:set>
                                    <p:animEffect transition="in" filter="fade">
                                      <p:cBhvr>
                                        <p:cTn id="246"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0" grpId="0"/>
      <p:bldP spid="12" grpId="0"/>
      <p:bldP spid="12" grpId="1"/>
      <p:bldP spid="22" grpId="0"/>
      <p:bldP spid="17" grpId="0" animBg="1"/>
      <p:bldP spid="23" grpId="0" animBg="1"/>
      <p:bldP spid="24" grpId="0"/>
      <p:bldP spid="25" grpId="0"/>
      <p:bldP spid="27" grpId="0"/>
      <p:bldP spid="32" grpId="0"/>
      <p:bldP spid="41" grpId="0" animBg="1"/>
      <p:bldP spid="42" grpId="0" animBg="1"/>
      <p:bldP spid="43" grpId="0" animBg="1"/>
      <p:bldP spid="44" grpId="0" animBg="1"/>
      <p:bldP spid="45" grpId="0" animBg="1"/>
      <p:bldP spid="46" grpId="0" animBg="1"/>
      <p:bldP spid="48" grpId="0"/>
      <p:bldP spid="49" grpId="0"/>
      <p:bldP spid="51" grpId="0"/>
      <p:bldP spid="53" grpId="0"/>
      <p:bldP spid="55" grpId="0"/>
      <p:bldP spid="57" grpId="0"/>
      <p:bldP spid="58" grpId="0"/>
      <p:bldP spid="60" grpId="0"/>
      <p:bldP spid="62" grpId="0"/>
      <p:bldP spid="63" grpId="0"/>
      <p:bldP spid="64" grpId="0"/>
      <p:bldP spid="65" grpId="0"/>
      <p:bldP spid="6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normAutofit/>
          </a:bodyPr>
          <a:lstStyle/>
          <a:p>
            <a:pPr marL="0" indent="0">
              <a:buNone/>
            </a:pPr>
            <a:r>
              <a:rPr lang="cs-CZ" sz="2400" dirty="0" smtClean="0"/>
              <a:t>Zobrazte body </a:t>
            </a:r>
            <a:r>
              <a:rPr lang="cs-CZ" sz="2400" i="1" dirty="0" smtClean="0"/>
              <a:t>A</a:t>
            </a:r>
            <a:r>
              <a:rPr lang="cs-CZ" sz="2400" dirty="0" smtClean="0"/>
              <a:t>[3; 4; -2], </a:t>
            </a:r>
            <a:r>
              <a:rPr lang="cs-CZ" sz="2400" i="1" dirty="0" smtClean="0"/>
              <a:t>B</a:t>
            </a:r>
            <a:r>
              <a:rPr lang="cs-CZ" sz="2400" dirty="0" smtClean="0"/>
              <a:t>[5; -2; 3], </a:t>
            </a:r>
            <a:r>
              <a:rPr lang="cs-CZ" sz="2400" i="1" dirty="0" smtClean="0"/>
              <a:t>C</a:t>
            </a:r>
            <a:r>
              <a:rPr lang="cs-CZ" sz="2400" dirty="0" smtClean="0"/>
              <a:t>[-2; -1; -3] a </a:t>
            </a:r>
            <a:r>
              <a:rPr lang="cs-CZ" sz="2400" i="1" dirty="0" smtClean="0"/>
              <a:t>D</a:t>
            </a:r>
            <a:r>
              <a:rPr lang="cs-CZ" sz="2400" dirty="0" smtClean="0"/>
              <a:t>[-4; </a:t>
            </a:r>
            <a:r>
              <a:rPr lang="cs-CZ" sz="2400" dirty="0"/>
              <a:t>5</a:t>
            </a:r>
            <a:r>
              <a:rPr lang="cs-CZ" sz="2400" dirty="0" smtClean="0"/>
              <a:t>; 4].</a:t>
            </a:r>
            <a:endParaRPr lang="cs-CZ" sz="2400" dirty="0"/>
          </a:p>
        </p:txBody>
      </p:sp>
      <p:cxnSp>
        <p:nvCxnSpPr>
          <p:cNvPr id="7" name="Přímá spojnice se šipkou 6"/>
          <p:cNvCxnSpPr/>
          <p:nvPr/>
        </p:nvCxnSpPr>
        <p:spPr>
          <a:xfrm>
            <a:off x="1436940" y="4174769"/>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4153588" y="2060848"/>
            <a:ext cx="0" cy="4320480"/>
          </a:xfrm>
          <a:prstGeom prst="straightConnector1">
            <a:avLst/>
          </a:prstGeom>
          <a:ln>
            <a:prstDash val="solid"/>
            <a:headEnd type="arrow" w="med" len="med"/>
            <a:tailEnd type="arrow"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a:t>x</a:t>
            </a:r>
            <a:r>
              <a:rPr lang="cs-CZ" baseline="-25000" dirty="0"/>
              <a:t>1,2</a:t>
            </a:r>
          </a:p>
        </p:txBody>
      </p:sp>
      <p:sp>
        <p:nvSpPr>
          <p:cNvPr id="5" name="TextovéPole 4"/>
          <p:cNvSpPr txBox="1"/>
          <p:nvPr/>
        </p:nvSpPr>
        <p:spPr>
          <a:xfrm>
            <a:off x="3912765" y="6196662"/>
            <a:ext cx="216024" cy="369332"/>
          </a:xfrm>
          <a:prstGeom prst="rect">
            <a:avLst/>
          </a:prstGeom>
          <a:noFill/>
        </p:spPr>
        <p:txBody>
          <a:bodyPr wrap="square" rtlCol="0">
            <a:spAutoFit/>
          </a:bodyPr>
          <a:lstStyle/>
          <a:p>
            <a:r>
              <a:rPr lang="cs-CZ" dirty="0" smtClean="0"/>
              <a:t>y</a:t>
            </a:r>
            <a:endParaRPr lang="cs-CZ" dirty="0"/>
          </a:p>
        </p:txBody>
      </p:sp>
      <p:sp>
        <p:nvSpPr>
          <p:cNvPr id="27" name="TextovéPole 26"/>
          <p:cNvSpPr txBox="1"/>
          <p:nvPr/>
        </p:nvSpPr>
        <p:spPr>
          <a:xfrm>
            <a:off x="4107096" y="4126127"/>
            <a:ext cx="288032" cy="276999"/>
          </a:xfrm>
          <a:prstGeom prst="rect">
            <a:avLst/>
          </a:prstGeom>
          <a:noFill/>
        </p:spPr>
        <p:txBody>
          <a:bodyPr wrap="square" rtlCol="0">
            <a:spAutoFit/>
          </a:bodyPr>
          <a:lstStyle/>
          <a:p>
            <a:r>
              <a:rPr lang="cs-CZ" sz="1200" dirty="0" smtClean="0"/>
              <a:t>0</a:t>
            </a:r>
            <a:endParaRPr lang="cs-CZ" sz="1200" dirty="0"/>
          </a:p>
        </p:txBody>
      </p:sp>
      <p:sp>
        <p:nvSpPr>
          <p:cNvPr id="32" name="TextovéPole 31"/>
          <p:cNvSpPr txBox="1"/>
          <p:nvPr/>
        </p:nvSpPr>
        <p:spPr>
          <a:xfrm>
            <a:off x="4139952" y="1912817"/>
            <a:ext cx="247633" cy="369332"/>
          </a:xfrm>
          <a:prstGeom prst="rect">
            <a:avLst/>
          </a:prstGeom>
          <a:noFill/>
        </p:spPr>
        <p:txBody>
          <a:bodyPr wrap="square" rtlCol="0">
            <a:spAutoFit/>
          </a:bodyPr>
          <a:lstStyle/>
          <a:p>
            <a:r>
              <a:rPr lang="cs-CZ" dirty="0" smtClean="0"/>
              <a:t>z</a:t>
            </a:r>
            <a:endParaRPr lang="cs-CZ" dirty="0"/>
          </a:p>
        </p:txBody>
      </p:sp>
    </p:spTree>
    <p:extLst>
      <p:ext uri="{BB962C8B-B14F-4D97-AF65-F5344CB8AC3E}">
        <p14:creationId xmlns:p14="http://schemas.microsoft.com/office/powerpoint/2010/main" val="147143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animEffect transition="in" filter="fade">
                                      <p:cBhvr>
                                        <p:cTn id="19" dur="500"/>
                                        <p:tgtEl>
                                          <p:spTgt spid="3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7" grpId="0"/>
      <p:bldP spid="3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233</TotalTime>
  <Words>380</Words>
  <Application>Microsoft Office PowerPoint</Application>
  <PresentationFormat>Předvádění na obrazovce (4:3)</PresentationFormat>
  <Paragraphs>73</Paragraphs>
  <Slides>8</Slides>
  <Notes>3</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8</vt:i4>
      </vt:variant>
    </vt:vector>
  </HeadingPairs>
  <TitlesOfParts>
    <vt:vector size="12" baseType="lpstr">
      <vt:lpstr>Arial</vt:lpstr>
      <vt:lpstr>Calibri</vt:lpstr>
      <vt:lpstr>Symbol</vt:lpstr>
      <vt:lpstr>Motiv systému Office</vt:lpstr>
      <vt:lpstr>Prezentace aplikace PowerPoint</vt:lpstr>
      <vt:lpstr>ANOTACE</vt:lpstr>
      <vt:lpstr>Mongeovo promítání</vt:lpstr>
      <vt:lpstr>Princip průmětu bodu</vt:lpstr>
      <vt:lpstr>Terminologie</vt:lpstr>
      <vt:lpstr>Zobrazení bodů</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36</cp:revision>
  <dcterms:created xsi:type="dcterms:W3CDTF">2012-07-31T10:12:03Z</dcterms:created>
  <dcterms:modified xsi:type="dcterms:W3CDTF">2013-09-04T06:38:40Z</dcterms:modified>
</cp:coreProperties>
</file>