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7"/>
  </p:notesMasterIdLst>
  <p:sldIdLst>
    <p:sldId id="274" r:id="rId2"/>
    <p:sldId id="275" r:id="rId3"/>
    <p:sldId id="256" r:id="rId4"/>
    <p:sldId id="265" r:id="rId5"/>
    <p:sldId id="266" r:id="rId6"/>
    <p:sldId id="260" r:id="rId7"/>
    <p:sldId id="270" r:id="rId8"/>
    <p:sldId id="261" r:id="rId9"/>
    <p:sldId id="271" r:id="rId10"/>
    <p:sldId id="267" r:id="rId11"/>
    <p:sldId id="272" r:id="rId12"/>
    <p:sldId id="276" r:id="rId13"/>
    <p:sldId id="277" r:id="rId14"/>
    <p:sldId id="278" r:id="rId15"/>
    <p:sldId id="273" r:id="rId16"/>
  </p:sldIdLst>
  <p:sldSz cx="9144000" cy="6858000" type="screen4x3"/>
  <p:notesSz cx="6858000" cy="9144000"/>
  <p:defaultText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70" d="100"/>
          <a:sy n="70" d="100"/>
        </p:scale>
        <p:origin x="1386" y="72"/>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Zástupný symbol pro záhlaví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cs-CZ"/>
          </a:p>
        </p:txBody>
      </p:sp>
      <p:sp>
        <p:nvSpPr>
          <p:cNvPr id="3" name="Zástupný symbol pro datum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99CFC863-E8BB-46CB-92F5-903872811A6C}" type="datetimeFigureOut">
              <a:rPr lang="cs-CZ" smtClean="0"/>
              <a:t>4.9.2013</a:t>
            </a:fld>
            <a:endParaRPr lang="cs-CZ"/>
          </a:p>
        </p:txBody>
      </p:sp>
      <p:sp>
        <p:nvSpPr>
          <p:cNvPr id="4" name="Zástupný symbol pro obrázek snímku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cs-CZ"/>
          </a:p>
        </p:txBody>
      </p:sp>
      <p:sp>
        <p:nvSpPr>
          <p:cNvPr id="5" name="Zástupný symbol pro poznámky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6" name="Zástupný symbol pro zápatí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cs-CZ"/>
          </a:p>
        </p:txBody>
      </p:sp>
      <p:sp>
        <p:nvSpPr>
          <p:cNvPr id="7" name="Zástupný symbol pro číslo snímku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37EBADD5-9F17-4F6C-B478-E44512355DAA}" type="slidenum">
              <a:rPr lang="cs-CZ" smtClean="0"/>
              <a:t>‹#›</a:t>
            </a:fld>
            <a:endParaRPr lang="cs-CZ"/>
          </a:p>
        </p:txBody>
      </p:sp>
    </p:spTree>
    <p:extLst>
      <p:ext uri="{BB962C8B-B14F-4D97-AF65-F5344CB8AC3E}">
        <p14:creationId xmlns:p14="http://schemas.microsoft.com/office/powerpoint/2010/main" val="291017325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lstStyle/>
          <a:p>
            <a:endParaRPr lang="cs-CZ"/>
          </a:p>
        </p:txBody>
      </p:sp>
      <p:sp>
        <p:nvSpPr>
          <p:cNvPr id="4" name="Zástupný symbol pro číslo snímku 3"/>
          <p:cNvSpPr>
            <a:spLocks noGrp="1"/>
          </p:cNvSpPr>
          <p:nvPr>
            <p:ph type="sldNum" sz="quarter" idx="10"/>
          </p:nvPr>
        </p:nvSpPr>
        <p:spPr/>
        <p:txBody>
          <a:bodyPr/>
          <a:lstStyle/>
          <a:p>
            <a:fld id="{679B8CE6-6F5B-4E33-A7F2-CB486F89EC21}" type="slidenum">
              <a:rPr lang="cs-CZ" smtClean="0"/>
              <a:t>1</a:t>
            </a:fld>
            <a:endParaRPr lang="cs-CZ"/>
          </a:p>
        </p:txBody>
      </p:sp>
    </p:spTree>
    <p:extLst>
      <p:ext uri="{BB962C8B-B14F-4D97-AF65-F5344CB8AC3E}">
        <p14:creationId xmlns:p14="http://schemas.microsoft.com/office/powerpoint/2010/main" val="313190615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lstStyle/>
          <a:p>
            <a:endParaRPr lang="cs-CZ"/>
          </a:p>
        </p:txBody>
      </p:sp>
      <p:sp>
        <p:nvSpPr>
          <p:cNvPr id="4" name="Zástupný symbol pro číslo snímku 3"/>
          <p:cNvSpPr>
            <a:spLocks noGrp="1"/>
          </p:cNvSpPr>
          <p:nvPr>
            <p:ph type="sldNum" sz="quarter" idx="10"/>
          </p:nvPr>
        </p:nvSpPr>
        <p:spPr/>
        <p:txBody>
          <a:bodyPr/>
          <a:lstStyle/>
          <a:p>
            <a:fld id="{679B8CE6-6F5B-4E33-A7F2-CB486F89EC21}" type="slidenum">
              <a:rPr lang="cs-CZ" smtClean="0"/>
              <a:t>2</a:t>
            </a:fld>
            <a:endParaRPr lang="cs-CZ"/>
          </a:p>
        </p:txBody>
      </p:sp>
    </p:spTree>
    <p:extLst>
      <p:ext uri="{BB962C8B-B14F-4D97-AF65-F5344CB8AC3E}">
        <p14:creationId xmlns:p14="http://schemas.microsoft.com/office/powerpoint/2010/main" val="347942190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lstStyle/>
          <a:p>
            <a:endParaRPr lang="cs-CZ"/>
          </a:p>
        </p:txBody>
      </p:sp>
      <p:sp>
        <p:nvSpPr>
          <p:cNvPr id="4" name="Zástupný symbol pro číslo snímku 3"/>
          <p:cNvSpPr>
            <a:spLocks noGrp="1"/>
          </p:cNvSpPr>
          <p:nvPr>
            <p:ph type="sldNum" sz="quarter" idx="10"/>
          </p:nvPr>
        </p:nvSpPr>
        <p:spPr/>
        <p:txBody>
          <a:bodyPr/>
          <a:lstStyle/>
          <a:p>
            <a:fld id="{679B8CE6-6F5B-4E33-A7F2-CB486F89EC21}" type="slidenum">
              <a:rPr lang="cs-CZ" smtClean="0"/>
              <a:t>15</a:t>
            </a:fld>
            <a:endParaRPr lang="cs-CZ"/>
          </a:p>
        </p:txBody>
      </p:sp>
    </p:spTree>
    <p:extLst>
      <p:ext uri="{BB962C8B-B14F-4D97-AF65-F5344CB8AC3E}">
        <p14:creationId xmlns:p14="http://schemas.microsoft.com/office/powerpoint/2010/main" val="308694105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Úvodní snímek">
    <p:spTree>
      <p:nvGrpSpPr>
        <p:cNvPr id="1" name=""/>
        <p:cNvGrpSpPr/>
        <p:nvPr/>
      </p:nvGrpSpPr>
      <p:grpSpPr>
        <a:xfrm>
          <a:off x="0" y="0"/>
          <a:ext cx="0" cy="0"/>
          <a:chOff x="0" y="0"/>
          <a:chExt cx="0" cy="0"/>
        </a:xfrm>
      </p:grpSpPr>
      <p:sp>
        <p:nvSpPr>
          <p:cNvPr id="2" name="Nadpis 1"/>
          <p:cNvSpPr>
            <a:spLocks noGrp="1"/>
          </p:cNvSpPr>
          <p:nvPr>
            <p:ph type="ctrTitle"/>
          </p:nvPr>
        </p:nvSpPr>
        <p:spPr>
          <a:xfrm>
            <a:off x="685800" y="2130425"/>
            <a:ext cx="7772400" cy="1470025"/>
          </a:xfrm>
        </p:spPr>
        <p:txBody>
          <a:bodyPr/>
          <a:lstStyle/>
          <a:p>
            <a:r>
              <a:rPr lang="cs-CZ" smtClean="0"/>
              <a:t>Kliknutím lze upravit styl.</a:t>
            </a:r>
            <a:endParaRPr lang="cs-CZ"/>
          </a:p>
        </p:txBody>
      </p:sp>
      <p:sp>
        <p:nvSpPr>
          <p:cNvPr id="3" name="Podnadpis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cs-CZ" smtClean="0"/>
              <a:t>Kliknutím lze upravit styl předlohy.</a:t>
            </a:r>
            <a:endParaRPr lang="cs-CZ"/>
          </a:p>
        </p:txBody>
      </p:sp>
      <p:sp>
        <p:nvSpPr>
          <p:cNvPr id="4" name="Zástupný symbol pro datum 3"/>
          <p:cNvSpPr>
            <a:spLocks noGrp="1"/>
          </p:cNvSpPr>
          <p:nvPr>
            <p:ph type="dt" sz="half" idx="10"/>
          </p:nvPr>
        </p:nvSpPr>
        <p:spPr/>
        <p:txBody>
          <a:bodyPr/>
          <a:lstStyle/>
          <a:p>
            <a:fld id="{E9B73479-9596-4AC2-9E55-9DE0B3595760}" type="datetimeFigureOut">
              <a:rPr lang="cs-CZ" smtClean="0"/>
              <a:t>4.9.2013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B41E8C3A-EE6F-461E-8C55-27A27ED877F0}" type="slidenum">
              <a:rPr lang="cs-CZ" smtClean="0"/>
              <a:t>‹#›</a:t>
            </a:fld>
            <a:endParaRPr lang="cs-CZ"/>
          </a:p>
        </p:txBody>
      </p:sp>
    </p:spTree>
    <p:extLst>
      <p:ext uri="{BB962C8B-B14F-4D97-AF65-F5344CB8AC3E}">
        <p14:creationId xmlns:p14="http://schemas.microsoft.com/office/powerpoint/2010/main" val="221072295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obsah 2"/>
          <p:cNvSpPr>
            <a:spLocks noGrp="1"/>
          </p:cNvSpPr>
          <p:nvPr>
            <p:ph idx="1"/>
          </p:nvPr>
        </p:nvSpPr>
        <p:spPr/>
        <p:txBody>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E9B73479-9596-4AC2-9E55-9DE0B3595760}" type="datetimeFigureOut">
              <a:rPr lang="cs-CZ" smtClean="0"/>
              <a:t>4.9.2013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B41E8C3A-EE6F-461E-8C55-27A27ED877F0}" type="slidenum">
              <a:rPr lang="cs-CZ" smtClean="0"/>
              <a:t>‹#›</a:t>
            </a:fld>
            <a:endParaRPr lang="cs-CZ"/>
          </a:p>
        </p:txBody>
      </p:sp>
    </p:spTree>
    <p:extLst>
      <p:ext uri="{BB962C8B-B14F-4D97-AF65-F5344CB8AC3E}">
        <p14:creationId xmlns:p14="http://schemas.microsoft.com/office/powerpoint/2010/main" val="69995289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Záhlaví části">
    <p:spTree>
      <p:nvGrpSpPr>
        <p:cNvPr id="1" name=""/>
        <p:cNvGrpSpPr/>
        <p:nvPr/>
      </p:nvGrpSpPr>
      <p:grpSpPr>
        <a:xfrm>
          <a:off x="0" y="0"/>
          <a:ext cx="0" cy="0"/>
          <a:chOff x="0" y="0"/>
          <a:chExt cx="0" cy="0"/>
        </a:xfrm>
      </p:grpSpPr>
      <p:sp>
        <p:nvSpPr>
          <p:cNvPr id="2" name="Nadpis 1"/>
          <p:cNvSpPr>
            <a:spLocks noGrp="1"/>
          </p:cNvSpPr>
          <p:nvPr>
            <p:ph type="title"/>
          </p:nvPr>
        </p:nvSpPr>
        <p:spPr>
          <a:xfrm>
            <a:off x="722313" y="4406900"/>
            <a:ext cx="7772400" cy="1362075"/>
          </a:xfrm>
        </p:spPr>
        <p:txBody>
          <a:bodyPr anchor="t"/>
          <a:lstStyle>
            <a:lvl1pPr algn="l">
              <a:defRPr sz="4000" b="1" cap="all"/>
            </a:lvl1pPr>
          </a:lstStyle>
          <a:p>
            <a:r>
              <a:rPr lang="cs-CZ" smtClean="0"/>
              <a:t>Kliknutím lze upravit styl.</a:t>
            </a:r>
            <a:endParaRPr lang="cs-CZ"/>
          </a:p>
        </p:txBody>
      </p:sp>
      <p:sp>
        <p:nvSpPr>
          <p:cNvPr id="3" name="Zástupný symbol pro text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cs-CZ" smtClean="0"/>
              <a:t>Kliknutím lze upravit styly předlohy textu.</a:t>
            </a:r>
          </a:p>
        </p:txBody>
      </p:sp>
      <p:sp>
        <p:nvSpPr>
          <p:cNvPr id="4" name="Zástupný symbol pro datum 3"/>
          <p:cNvSpPr>
            <a:spLocks noGrp="1"/>
          </p:cNvSpPr>
          <p:nvPr>
            <p:ph type="dt" sz="half" idx="10"/>
          </p:nvPr>
        </p:nvSpPr>
        <p:spPr/>
        <p:txBody>
          <a:bodyPr/>
          <a:lstStyle/>
          <a:p>
            <a:fld id="{E9B73479-9596-4AC2-9E55-9DE0B3595760}" type="datetimeFigureOut">
              <a:rPr lang="cs-CZ" smtClean="0"/>
              <a:t>4.9.2013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B41E8C3A-EE6F-461E-8C55-27A27ED877F0}" type="slidenum">
              <a:rPr lang="cs-CZ" smtClean="0"/>
              <a:t>‹#›</a:t>
            </a:fld>
            <a:endParaRPr lang="cs-CZ"/>
          </a:p>
        </p:txBody>
      </p:sp>
    </p:spTree>
    <p:extLst>
      <p:ext uri="{BB962C8B-B14F-4D97-AF65-F5344CB8AC3E}">
        <p14:creationId xmlns:p14="http://schemas.microsoft.com/office/powerpoint/2010/main" val="324743793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obsah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obsah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datum 4"/>
          <p:cNvSpPr>
            <a:spLocks noGrp="1"/>
          </p:cNvSpPr>
          <p:nvPr>
            <p:ph type="dt" sz="half" idx="10"/>
          </p:nvPr>
        </p:nvSpPr>
        <p:spPr/>
        <p:txBody>
          <a:bodyPr/>
          <a:lstStyle/>
          <a:p>
            <a:fld id="{E9B73479-9596-4AC2-9E55-9DE0B3595760}" type="datetimeFigureOut">
              <a:rPr lang="cs-CZ" smtClean="0"/>
              <a:t>4.9.2013</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B41E8C3A-EE6F-461E-8C55-27A27ED877F0}" type="slidenum">
              <a:rPr lang="cs-CZ" smtClean="0"/>
              <a:t>‹#›</a:t>
            </a:fld>
            <a:endParaRPr lang="cs-CZ"/>
          </a:p>
        </p:txBody>
      </p:sp>
    </p:spTree>
    <p:extLst>
      <p:ext uri="{BB962C8B-B14F-4D97-AF65-F5344CB8AC3E}">
        <p14:creationId xmlns:p14="http://schemas.microsoft.com/office/powerpoint/2010/main" val="33883224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lvl1pPr>
              <a:defRPr/>
            </a:lvl1pPr>
          </a:lstStyle>
          <a:p>
            <a:r>
              <a:rPr lang="cs-CZ" smtClean="0"/>
              <a:t>Kliknutím lze upravit styl.</a:t>
            </a:r>
            <a:endParaRPr lang="cs-CZ"/>
          </a:p>
        </p:txBody>
      </p:sp>
      <p:sp>
        <p:nvSpPr>
          <p:cNvPr id="3" name="Zástupný symbol pro text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4" name="Zástupný symbol pro obsah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text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6" name="Zástupný symbol pro obsah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7" name="Zástupný symbol pro datum 6"/>
          <p:cNvSpPr>
            <a:spLocks noGrp="1"/>
          </p:cNvSpPr>
          <p:nvPr>
            <p:ph type="dt" sz="half" idx="10"/>
          </p:nvPr>
        </p:nvSpPr>
        <p:spPr/>
        <p:txBody>
          <a:bodyPr/>
          <a:lstStyle/>
          <a:p>
            <a:fld id="{E9B73479-9596-4AC2-9E55-9DE0B3595760}" type="datetimeFigureOut">
              <a:rPr lang="cs-CZ" smtClean="0"/>
              <a:t>4.9.2013</a:t>
            </a:fld>
            <a:endParaRPr lang="cs-CZ"/>
          </a:p>
        </p:txBody>
      </p:sp>
      <p:sp>
        <p:nvSpPr>
          <p:cNvPr id="8" name="Zástupný symbol pro zápatí 7"/>
          <p:cNvSpPr>
            <a:spLocks noGrp="1"/>
          </p:cNvSpPr>
          <p:nvPr>
            <p:ph type="ftr" sz="quarter" idx="11"/>
          </p:nvPr>
        </p:nvSpPr>
        <p:spPr/>
        <p:txBody>
          <a:bodyPr/>
          <a:lstStyle/>
          <a:p>
            <a:endParaRPr lang="cs-CZ"/>
          </a:p>
        </p:txBody>
      </p:sp>
      <p:sp>
        <p:nvSpPr>
          <p:cNvPr id="9" name="Zástupný symbol pro číslo snímku 8"/>
          <p:cNvSpPr>
            <a:spLocks noGrp="1"/>
          </p:cNvSpPr>
          <p:nvPr>
            <p:ph type="sldNum" sz="quarter" idx="12"/>
          </p:nvPr>
        </p:nvSpPr>
        <p:spPr/>
        <p:txBody>
          <a:bodyPr/>
          <a:lstStyle/>
          <a:p>
            <a:fld id="{B41E8C3A-EE6F-461E-8C55-27A27ED877F0}" type="slidenum">
              <a:rPr lang="cs-CZ" smtClean="0"/>
              <a:t>‹#›</a:t>
            </a:fld>
            <a:endParaRPr lang="cs-CZ"/>
          </a:p>
        </p:txBody>
      </p:sp>
    </p:spTree>
    <p:extLst>
      <p:ext uri="{BB962C8B-B14F-4D97-AF65-F5344CB8AC3E}">
        <p14:creationId xmlns:p14="http://schemas.microsoft.com/office/powerpoint/2010/main" val="17927329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datum 2"/>
          <p:cNvSpPr>
            <a:spLocks noGrp="1"/>
          </p:cNvSpPr>
          <p:nvPr>
            <p:ph type="dt" sz="half" idx="10"/>
          </p:nvPr>
        </p:nvSpPr>
        <p:spPr/>
        <p:txBody>
          <a:bodyPr/>
          <a:lstStyle/>
          <a:p>
            <a:fld id="{E9B73479-9596-4AC2-9E55-9DE0B3595760}" type="datetimeFigureOut">
              <a:rPr lang="cs-CZ" smtClean="0"/>
              <a:t>4.9.2013</a:t>
            </a:fld>
            <a:endParaRPr lang="cs-CZ"/>
          </a:p>
        </p:txBody>
      </p:sp>
      <p:sp>
        <p:nvSpPr>
          <p:cNvPr id="4" name="Zástupný symbol pro zápatí 3"/>
          <p:cNvSpPr>
            <a:spLocks noGrp="1"/>
          </p:cNvSpPr>
          <p:nvPr>
            <p:ph type="ftr" sz="quarter" idx="11"/>
          </p:nvPr>
        </p:nvSpPr>
        <p:spPr/>
        <p:txBody>
          <a:bodyPr/>
          <a:lstStyle/>
          <a:p>
            <a:endParaRPr lang="cs-CZ"/>
          </a:p>
        </p:txBody>
      </p:sp>
      <p:sp>
        <p:nvSpPr>
          <p:cNvPr id="5" name="Zástupný symbol pro číslo snímku 4"/>
          <p:cNvSpPr>
            <a:spLocks noGrp="1"/>
          </p:cNvSpPr>
          <p:nvPr>
            <p:ph type="sldNum" sz="quarter" idx="12"/>
          </p:nvPr>
        </p:nvSpPr>
        <p:spPr/>
        <p:txBody>
          <a:bodyPr/>
          <a:lstStyle/>
          <a:p>
            <a:fld id="{B41E8C3A-EE6F-461E-8C55-27A27ED877F0}" type="slidenum">
              <a:rPr lang="cs-CZ" smtClean="0"/>
              <a:t>‹#›</a:t>
            </a:fld>
            <a:endParaRPr lang="cs-CZ"/>
          </a:p>
        </p:txBody>
      </p:sp>
    </p:spTree>
    <p:extLst>
      <p:ext uri="{BB962C8B-B14F-4D97-AF65-F5344CB8AC3E}">
        <p14:creationId xmlns:p14="http://schemas.microsoft.com/office/powerpoint/2010/main" val="178236321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2" name="Zástupný symbol pro datum 1"/>
          <p:cNvSpPr>
            <a:spLocks noGrp="1"/>
          </p:cNvSpPr>
          <p:nvPr>
            <p:ph type="dt" sz="half" idx="10"/>
          </p:nvPr>
        </p:nvSpPr>
        <p:spPr/>
        <p:txBody>
          <a:bodyPr/>
          <a:lstStyle/>
          <a:p>
            <a:fld id="{E9B73479-9596-4AC2-9E55-9DE0B3595760}" type="datetimeFigureOut">
              <a:rPr lang="cs-CZ" smtClean="0"/>
              <a:t>4.9.2013</a:t>
            </a:fld>
            <a:endParaRPr lang="cs-CZ"/>
          </a:p>
        </p:txBody>
      </p:sp>
      <p:sp>
        <p:nvSpPr>
          <p:cNvPr id="3" name="Zástupný symbol pro zápatí 2"/>
          <p:cNvSpPr>
            <a:spLocks noGrp="1"/>
          </p:cNvSpPr>
          <p:nvPr>
            <p:ph type="ftr" sz="quarter" idx="11"/>
          </p:nvPr>
        </p:nvSpPr>
        <p:spPr/>
        <p:txBody>
          <a:bodyPr/>
          <a:lstStyle/>
          <a:p>
            <a:endParaRPr lang="cs-CZ"/>
          </a:p>
        </p:txBody>
      </p:sp>
      <p:sp>
        <p:nvSpPr>
          <p:cNvPr id="4" name="Zástupný symbol pro číslo snímku 3"/>
          <p:cNvSpPr>
            <a:spLocks noGrp="1"/>
          </p:cNvSpPr>
          <p:nvPr>
            <p:ph type="sldNum" sz="quarter" idx="12"/>
          </p:nvPr>
        </p:nvSpPr>
        <p:spPr/>
        <p:txBody>
          <a:bodyPr/>
          <a:lstStyle/>
          <a:p>
            <a:fld id="{B41E8C3A-EE6F-461E-8C55-27A27ED877F0}" type="slidenum">
              <a:rPr lang="cs-CZ" smtClean="0"/>
              <a:t>‹#›</a:t>
            </a:fld>
            <a:endParaRPr lang="cs-CZ"/>
          </a:p>
        </p:txBody>
      </p:sp>
    </p:spTree>
    <p:extLst>
      <p:ext uri="{BB962C8B-B14F-4D97-AF65-F5344CB8AC3E}">
        <p14:creationId xmlns:p14="http://schemas.microsoft.com/office/powerpoint/2010/main" val="150086341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Obsah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457200" y="273050"/>
            <a:ext cx="3008313" cy="1162050"/>
          </a:xfrm>
        </p:spPr>
        <p:txBody>
          <a:bodyPr anchor="b"/>
          <a:lstStyle>
            <a:lvl1pPr algn="l">
              <a:defRPr sz="2000" b="1"/>
            </a:lvl1pPr>
          </a:lstStyle>
          <a:p>
            <a:r>
              <a:rPr lang="cs-CZ" smtClean="0"/>
              <a:t>Kliknutím lze upravit styl.</a:t>
            </a:r>
            <a:endParaRPr lang="cs-CZ"/>
          </a:p>
        </p:txBody>
      </p:sp>
      <p:sp>
        <p:nvSpPr>
          <p:cNvPr id="3" name="Zástupný symbol pro obsah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text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5" name="Zástupný symbol pro datum 4"/>
          <p:cNvSpPr>
            <a:spLocks noGrp="1"/>
          </p:cNvSpPr>
          <p:nvPr>
            <p:ph type="dt" sz="half" idx="10"/>
          </p:nvPr>
        </p:nvSpPr>
        <p:spPr/>
        <p:txBody>
          <a:bodyPr/>
          <a:lstStyle/>
          <a:p>
            <a:fld id="{E9B73479-9596-4AC2-9E55-9DE0B3595760}" type="datetimeFigureOut">
              <a:rPr lang="cs-CZ" smtClean="0"/>
              <a:t>4.9.2013</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B41E8C3A-EE6F-461E-8C55-27A27ED877F0}" type="slidenum">
              <a:rPr lang="cs-CZ" smtClean="0"/>
              <a:t>‹#›</a:t>
            </a:fld>
            <a:endParaRPr lang="cs-CZ"/>
          </a:p>
        </p:txBody>
      </p:sp>
    </p:spTree>
    <p:extLst>
      <p:ext uri="{BB962C8B-B14F-4D97-AF65-F5344CB8AC3E}">
        <p14:creationId xmlns:p14="http://schemas.microsoft.com/office/powerpoint/2010/main" val="268819477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Obrázek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1792288" y="4800600"/>
            <a:ext cx="5486400" cy="566738"/>
          </a:xfrm>
        </p:spPr>
        <p:txBody>
          <a:bodyPr anchor="b"/>
          <a:lstStyle>
            <a:lvl1pPr algn="l">
              <a:defRPr sz="2000" b="1"/>
            </a:lvl1pPr>
          </a:lstStyle>
          <a:p>
            <a:r>
              <a:rPr lang="cs-CZ" smtClean="0"/>
              <a:t>Kliknutím lze upravit styl.</a:t>
            </a:r>
            <a:endParaRPr lang="cs-CZ"/>
          </a:p>
        </p:txBody>
      </p:sp>
      <p:sp>
        <p:nvSpPr>
          <p:cNvPr id="3" name="Zástupný symbol pro obrázek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cs-CZ"/>
          </a:p>
        </p:txBody>
      </p:sp>
      <p:sp>
        <p:nvSpPr>
          <p:cNvPr id="4" name="Zástupný symbol pro text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5" name="Zástupný symbol pro datum 4"/>
          <p:cNvSpPr>
            <a:spLocks noGrp="1"/>
          </p:cNvSpPr>
          <p:nvPr>
            <p:ph type="dt" sz="half" idx="10"/>
          </p:nvPr>
        </p:nvSpPr>
        <p:spPr/>
        <p:txBody>
          <a:bodyPr/>
          <a:lstStyle/>
          <a:p>
            <a:fld id="{E9B73479-9596-4AC2-9E55-9DE0B3595760}" type="datetimeFigureOut">
              <a:rPr lang="cs-CZ" smtClean="0"/>
              <a:t>4.9.2013</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B41E8C3A-EE6F-461E-8C55-27A27ED877F0}" type="slidenum">
              <a:rPr lang="cs-CZ" smtClean="0"/>
              <a:t>‹#›</a:t>
            </a:fld>
            <a:endParaRPr lang="cs-CZ"/>
          </a:p>
        </p:txBody>
      </p:sp>
    </p:spTree>
    <p:extLst>
      <p:ext uri="{BB962C8B-B14F-4D97-AF65-F5344CB8AC3E}">
        <p14:creationId xmlns:p14="http://schemas.microsoft.com/office/powerpoint/2010/main" val="23839166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svislý text 2"/>
          <p:cNvSpPr>
            <a:spLocks noGrp="1"/>
          </p:cNvSpPr>
          <p:nvPr>
            <p:ph type="body" orient="vert" idx="1"/>
          </p:nvPr>
        </p:nvSpPr>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E9B73479-9596-4AC2-9E55-9DE0B3595760}" type="datetimeFigureOut">
              <a:rPr lang="cs-CZ" smtClean="0"/>
              <a:t>4.9.2013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B41E8C3A-EE6F-461E-8C55-27A27ED877F0}" type="slidenum">
              <a:rPr lang="cs-CZ" smtClean="0"/>
              <a:t>‹#›</a:t>
            </a:fld>
            <a:endParaRPr lang="cs-CZ"/>
          </a:p>
        </p:txBody>
      </p:sp>
    </p:spTree>
    <p:extLst>
      <p:ext uri="{BB962C8B-B14F-4D97-AF65-F5344CB8AC3E}">
        <p14:creationId xmlns:p14="http://schemas.microsoft.com/office/powerpoint/2010/main" val="124699788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Svislý nadpis 1"/>
          <p:cNvSpPr>
            <a:spLocks noGrp="1"/>
          </p:cNvSpPr>
          <p:nvPr>
            <p:ph type="title" orient="vert"/>
          </p:nvPr>
        </p:nvSpPr>
        <p:spPr>
          <a:xfrm>
            <a:off x="6629400" y="274638"/>
            <a:ext cx="2057400" cy="5851525"/>
          </a:xfrm>
        </p:spPr>
        <p:txBody>
          <a:bodyPr vert="eaVert"/>
          <a:lstStyle/>
          <a:p>
            <a:r>
              <a:rPr lang="cs-CZ" smtClean="0"/>
              <a:t>Kliknutím lze upravit styl.</a:t>
            </a:r>
            <a:endParaRPr lang="cs-CZ"/>
          </a:p>
        </p:txBody>
      </p:sp>
      <p:sp>
        <p:nvSpPr>
          <p:cNvPr id="3" name="Zástupný symbol pro svislý text 2"/>
          <p:cNvSpPr>
            <a:spLocks noGrp="1"/>
          </p:cNvSpPr>
          <p:nvPr>
            <p:ph type="body" orient="vert" idx="1"/>
          </p:nvPr>
        </p:nvSpPr>
        <p:spPr>
          <a:xfrm>
            <a:off x="457200" y="274638"/>
            <a:ext cx="6019800" cy="5851525"/>
          </a:xfrm>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E9B73479-9596-4AC2-9E55-9DE0B3595760}" type="datetimeFigureOut">
              <a:rPr lang="cs-CZ" smtClean="0"/>
              <a:t>4.9.2013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B41E8C3A-EE6F-461E-8C55-27A27ED877F0}" type="slidenum">
              <a:rPr lang="cs-CZ" smtClean="0"/>
              <a:t>‹#›</a:t>
            </a:fld>
            <a:endParaRPr lang="cs-CZ"/>
          </a:p>
        </p:txBody>
      </p:sp>
    </p:spTree>
    <p:extLst>
      <p:ext uri="{BB962C8B-B14F-4D97-AF65-F5344CB8AC3E}">
        <p14:creationId xmlns:p14="http://schemas.microsoft.com/office/powerpoint/2010/main" val="237842865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Zástupný symbol pro nadpis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cs-CZ" smtClean="0"/>
              <a:t>Kliknutím lze upravit styl.</a:t>
            </a:r>
            <a:endParaRPr lang="cs-CZ"/>
          </a:p>
        </p:txBody>
      </p:sp>
      <p:sp>
        <p:nvSpPr>
          <p:cNvPr id="3" name="Zástupný symbol pro text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9B73479-9596-4AC2-9E55-9DE0B3595760}" type="datetimeFigureOut">
              <a:rPr lang="cs-CZ" smtClean="0"/>
              <a:t>4.9.2013</a:t>
            </a:fld>
            <a:endParaRPr lang="cs-CZ"/>
          </a:p>
        </p:txBody>
      </p:sp>
      <p:sp>
        <p:nvSpPr>
          <p:cNvPr id="5" name="Zástupný symbol pro zápatí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cs-CZ"/>
          </a:p>
        </p:txBody>
      </p:sp>
      <p:sp>
        <p:nvSpPr>
          <p:cNvPr id="6" name="Zástupný symbol pro číslo snímku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41E8C3A-EE6F-461E-8C55-27A27ED877F0}" type="slidenum">
              <a:rPr lang="cs-CZ" smtClean="0"/>
              <a:t>‹#›</a:t>
            </a:fld>
            <a:endParaRPr lang="cs-CZ"/>
          </a:p>
        </p:txBody>
      </p:sp>
    </p:spTree>
    <p:extLst>
      <p:ext uri="{BB962C8B-B14F-4D97-AF65-F5344CB8AC3E}">
        <p14:creationId xmlns:p14="http://schemas.microsoft.com/office/powerpoint/2010/main" val="369849032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7.xml"/><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Tabulka 1"/>
          <p:cNvGraphicFramePr>
            <a:graphicFrameLocks noGrp="1"/>
          </p:cNvGraphicFramePr>
          <p:nvPr>
            <p:extLst>
              <p:ext uri="{D42A27DB-BD31-4B8C-83A1-F6EECF244321}">
                <p14:modId xmlns:p14="http://schemas.microsoft.com/office/powerpoint/2010/main" val="1262399841"/>
              </p:ext>
            </p:extLst>
          </p:nvPr>
        </p:nvGraphicFramePr>
        <p:xfrm>
          <a:off x="614836" y="2816085"/>
          <a:ext cx="8136904" cy="2967216"/>
        </p:xfrm>
        <a:graphic>
          <a:graphicData uri="http://schemas.openxmlformats.org/drawingml/2006/table">
            <a:tbl>
              <a:tblPr firstRow="1" bandRow="1">
                <a:tableStyleId>{5C22544A-7EE6-4342-B048-85BDC9FD1C3A}</a:tableStyleId>
              </a:tblPr>
              <a:tblGrid>
                <a:gridCol w="1940940"/>
                <a:gridCol w="6195964"/>
              </a:tblGrid>
              <a:tr h="864096">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cs-CZ" sz="1800" b="1" dirty="0" smtClean="0">
                          <a:solidFill>
                            <a:srgbClr val="2C3036"/>
                          </a:solidFill>
                          <a:latin typeface="Calibri" pitchFamily="34" charset="0"/>
                        </a:rPr>
                        <a:t>ŠKOLA:</a:t>
                      </a:r>
                      <a:endParaRPr lang="cs-CZ" dirty="0"/>
                    </a:p>
                  </a:txBody>
                  <a:tcPr anchor="ct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cs-CZ" sz="1800" b="1" dirty="0" smtClean="0">
                          <a:solidFill>
                            <a:srgbClr val="2C3036"/>
                          </a:solidFill>
                          <a:latin typeface="Calibri" pitchFamily="34" charset="0"/>
                        </a:rPr>
                        <a:t>Gymnázium, Chomutov, Mostecká 3000, příspěvková organizace</a:t>
                      </a:r>
                      <a:endParaRPr lang="cs-CZ" sz="1800" dirty="0"/>
                    </a:p>
                  </a:txBody>
                  <a:tcPr anchor="ctr"/>
                </a:tc>
              </a:tr>
              <a:tr h="164456">
                <a:tc>
                  <a:txBody>
                    <a:bodyPr/>
                    <a:lstStyle/>
                    <a:p>
                      <a:r>
                        <a:rPr lang="cs-CZ" sz="1800" b="1" kern="1200" dirty="0" smtClean="0">
                          <a:solidFill>
                            <a:srgbClr val="2C3036"/>
                          </a:solidFill>
                          <a:latin typeface="Calibri" pitchFamily="34" charset="0"/>
                          <a:ea typeface="+mn-ea"/>
                          <a:cs typeface="+mn-cs"/>
                        </a:rPr>
                        <a:t>AUTOR:</a:t>
                      </a:r>
                      <a:endParaRPr lang="cs-CZ" sz="1800" b="1" kern="1200" dirty="0">
                        <a:solidFill>
                          <a:srgbClr val="2C3036"/>
                        </a:solidFill>
                        <a:latin typeface="Calibri" pitchFamily="34" charset="0"/>
                        <a:ea typeface="+mn-ea"/>
                        <a:cs typeface="+mn-cs"/>
                      </a:endParaRPr>
                    </a:p>
                  </a:txBody>
                  <a:tcPr anchor="ctr"/>
                </a:tc>
                <a:tc>
                  <a:txBody>
                    <a:bodyPr/>
                    <a:lstStyle/>
                    <a:p>
                      <a:r>
                        <a:rPr lang="cs-CZ" sz="1800" b="1" kern="1200" dirty="0" smtClean="0">
                          <a:solidFill>
                            <a:srgbClr val="2C3036"/>
                          </a:solidFill>
                          <a:latin typeface="Calibri" pitchFamily="34" charset="0"/>
                          <a:ea typeface="+mn-ea"/>
                          <a:cs typeface="+mn-cs"/>
                        </a:rPr>
                        <a:t>Mgr. Michaela Sedláčková</a:t>
                      </a:r>
                      <a:endParaRPr lang="cs-CZ" sz="1800" b="1" kern="1200" dirty="0">
                        <a:solidFill>
                          <a:srgbClr val="2C3036"/>
                        </a:solidFill>
                        <a:latin typeface="Calibri" pitchFamily="34" charset="0"/>
                        <a:ea typeface="+mn-ea"/>
                        <a:cs typeface="+mn-cs"/>
                      </a:endParaRPr>
                    </a:p>
                  </a:txBody>
                  <a:tcPr anchor="ctr"/>
                </a:tc>
              </a:tr>
              <a:tr h="287798">
                <a:tc>
                  <a:txBody>
                    <a:bodyPr/>
                    <a:lstStyle/>
                    <a:p>
                      <a:r>
                        <a:rPr lang="cs-CZ" sz="1800" b="1" kern="1200" dirty="0" smtClean="0">
                          <a:solidFill>
                            <a:srgbClr val="2C3036"/>
                          </a:solidFill>
                          <a:latin typeface="Calibri" pitchFamily="34" charset="0"/>
                          <a:ea typeface="+mn-ea"/>
                          <a:cs typeface="+mn-cs"/>
                        </a:rPr>
                        <a:t>NÁZEV:</a:t>
                      </a:r>
                      <a:endParaRPr lang="cs-CZ" sz="1800" b="1" kern="1200" dirty="0">
                        <a:solidFill>
                          <a:srgbClr val="2C3036"/>
                        </a:solidFill>
                        <a:latin typeface="Calibri" pitchFamily="34" charset="0"/>
                        <a:ea typeface="+mn-ea"/>
                        <a:cs typeface="+mn-cs"/>
                      </a:endParaRPr>
                    </a:p>
                  </a:txBody>
                  <a:tcPr anchor="ct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cs-CZ" sz="1800" b="1" kern="1200" dirty="0" smtClean="0">
                          <a:solidFill>
                            <a:srgbClr val="2C3036"/>
                          </a:solidFill>
                          <a:latin typeface="Calibri" pitchFamily="34" charset="0"/>
                          <a:ea typeface="+mn-ea"/>
                          <a:cs typeface="+mn-cs"/>
                        </a:rPr>
                        <a:t>VY_32_INOVACE_08A_09_Mongeovo</a:t>
                      </a:r>
                      <a:r>
                        <a:rPr lang="cs-CZ" sz="1800" b="1" kern="1200" baseline="0" dirty="0" smtClean="0">
                          <a:solidFill>
                            <a:srgbClr val="2C3036"/>
                          </a:solidFill>
                          <a:latin typeface="Calibri" pitchFamily="34" charset="0"/>
                          <a:ea typeface="+mn-ea"/>
                          <a:cs typeface="+mn-cs"/>
                        </a:rPr>
                        <a:t> promítání – Speciální polohy přímky vzhledem k průmětnám</a:t>
                      </a:r>
                      <a:endParaRPr lang="cs-CZ" sz="1800" b="1" kern="1200" dirty="0" smtClean="0">
                        <a:solidFill>
                          <a:srgbClr val="2C3036"/>
                        </a:solidFill>
                        <a:latin typeface="Calibri" pitchFamily="34" charset="0"/>
                        <a:ea typeface="+mn-ea"/>
                        <a:cs typeface="+mn-cs"/>
                      </a:endParaRPr>
                    </a:p>
                  </a:txBody>
                  <a:tcPr anchor="ctr"/>
                </a:tc>
              </a:tr>
              <a:tr h="164456">
                <a:tc>
                  <a:txBody>
                    <a:bodyPr/>
                    <a:lstStyle/>
                    <a:p>
                      <a:r>
                        <a:rPr lang="cs-CZ" sz="1800" b="1" kern="1200" dirty="0" smtClean="0">
                          <a:solidFill>
                            <a:srgbClr val="2C3036"/>
                          </a:solidFill>
                          <a:latin typeface="Calibri" pitchFamily="34" charset="0"/>
                          <a:ea typeface="+mn-ea"/>
                          <a:cs typeface="+mn-cs"/>
                        </a:rPr>
                        <a:t>TEMA:</a:t>
                      </a:r>
                      <a:endParaRPr lang="cs-CZ" sz="1800" b="1" kern="1200" dirty="0">
                        <a:solidFill>
                          <a:srgbClr val="2C3036"/>
                        </a:solidFill>
                        <a:latin typeface="Calibri" pitchFamily="34" charset="0"/>
                        <a:ea typeface="+mn-ea"/>
                        <a:cs typeface="+mn-cs"/>
                      </a:endParaRPr>
                    </a:p>
                  </a:txBody>
                  <a:tcPr anchor="ct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cs-CZ" sz="1800" b="1" kern="1200" dirty="0" smtClean="0">
                          <a:solidFill>
                            <a:srgbClr val="2C3036"/>
                          </a:solidFill>
                          <a:latin typeface="Calibri" pitchFamily="34" charset="0"/>
                          <a:ea typeface="+mn-ea"/>
                          <a:cs typeface="+mn-cs"/>
                        </a:rPr>
                        <a:t>Deskriptivní geometrie</a:t>
                      </a:r>
                    </a:p>
                  </a:txBody>
                  <a:tcPr anchor="ctr"/>
                </a:tc>
              </a:tr>
              <a:tr h="287798">
                <a:tc>
                  <a:txBody>
                    <a:bodyPr/>
                    <a:lstStyle/>
                    <a:p>
                      <a:r>
                        <a:rPr lang="cs-CZ" sz="1800" b="1" kern="1200" dirty="0" smtClean="0">
                          <a:solidFill>
                            <a:srgbClr val="2C3036"/>
                          </a:solidFill>
                          <a:latin typeface="Calibri" pitchFamily="34" charset="0"/>
                          <a:ea typeface="+mn-ea"/>
                          <a:cs typeface="+mn-cs"/>
                        </a:rPr>
                        <a:t>ČÍSLO PROJEKTU:</a:t>
                      </a:r>
                      <a:endParaRPr lang="cs-CZ" sz="1800" b="1" kern="1200" dirty="0">
                        <a:solidFill>
                          <a:srgbClr val="2C3036"/>
                        </a:solidFill>
                        <a:latin typeface="Calibri" pitchFamily="34" charset="0"/>
                        <a:ea typeface="+mn-ea"/>
                        <a:cs typeface="+mn-cs"/>
                      </a:endParaRPr>
                    </a:p>
                  </a:txBody>
                  <a:tcPr anchor="ct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cs-CZ" sz="1800" b="1" kern="1200" dirty="0" smtClean="0">
                          <a:solidFill>
                            <a:srgbClr val="2C3036"/>
                          </a:solidFill>
                          <a:latin typeface="Calibri" pitchFamily="34" charset="0"/>
                          <a:ea typeface="+mn-ea"/>
                          <a:cs typeface="+mn-cs"/>
                        </a:rPr>
                        <a:t>CZ.1.07/1.5.00/34.0816</a:t>
                      </a:r>
                      <a:endParaRPr lang="cs-CZ" sz="1800" b="1" kern="1200" dirty="0">
                        <a:solidFill>
                          <a:srgbClr val="2C3036"/>
                        </a:solidFill>
                        <a:latin typeface="Calibri" pitchFamily="34" charset="0"/>
                        <a:ea typeface="+mn-ea"/>
                        <a:cs typeface="+mn-cs"/>
                      </a:endParaRPr>
                    </a:p>
                  </a:txBody>
                  <a:tcPr anchor="ctr"/>
                </a:tc>
              </a:tr>
              <a:tr h="164456">
                <a:tc>
                  <a:txBody>
                    <a:bodyPr/>
                    <a:lstStyle/>
                    <a:p>
                      <a:r>
                        <a:rPr lang="cs-CZ" sz="1800" b="1" kern="1200" dirty="0" smtClean="0">
                          <a:solidFill>
                            <a:srgbClr val="2C3036"/>
                          </a:solidFill>
                          <a:latin typeface="Calibri" pitchFamily="34" charset="0"/>
                          <a:ea typeface="+mn-ea"/>
                          <a:cs typeface="+mn-cs"/>
                        </a:rPr>
                        <a:t>DATUM TVORBY:</a:t>
                      </a:r>
                      <a:endParaRPr lang="cs-CZ" sz="1800" b="1" kern="1200" dirty="0">
                        <a:solidFill>
                          <a:srgbClr val="2C3036"/>
                        </a:solidFill>
                        <a:latin typeface="Calibri" pitchFamily="34" charset="0"/>
                        <a:ea typeface="+mn-ea"/>
                        <a:cs typeface="+mn-cs"/>
                      </a:endParaRPr>
                    </a:p>
                  </a:txBody>
                  <a:tcPr anchor="ctr"/>
                </a:tc>
                <a:tc>
                  <a:txBody>
                    <a:bodyPr/>
                    <a:lstStyle/>
                    <a:p>
                      <a:r>
                        <a:rPr lang="cs-CZ" sz="1800" b="1" kern="1200" smtClean="0">
                          <a:solidFill>
                            <a:srgbClr val="2C3036"/>
                          </a:solidFill>
                          <a:latin typeface="Calibri" pitchFamily="34" charset="0"/>
                          <a:ea typeface="+mn-ea"/>
                          <a:cs typeface="+mn-cs"/>
                        </a:rPr>
                        <a:t>19.4.2013</a:t>
                      </a:r>
                      <a:endParaRPr lang="cs-CZ" sz="1800" b="1" kern="1200" dirty="0">
                        <a:solidFill>
                          <a:srgbClr val="2C3036"/>
                        </a:solidFill>
                        <a:latin typeface="Calibri" pitchFamily="34" charset="0"/>
                        <a:ea typeface="+mn-ea"/>
                        <a:cs typeface="+mn-cs"/>
                      </a:endParaRPr>
                    </a:p>
                  </a:txBody>
                  <a:tcPr anchor="ctr"/>
                </a:tc>
              </a:tr>
            </a:tbl>
          </a:graphicData>
        </a:graphic>
      </p:graphicFrame>
      <p:pic>
        <p:nvPicPr>
          <p:cNvPr id="3" name="Obrázek 2"/>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979712" y="908720"/>
            <a:ext cx="5407152" cy="1045464"/>
          </a:xfrm>
          <a:prstGeom prst="rect">
            <a:avLst/>
          </a:prstGeom>
        </p:spPr>
      </p:pic>
      <p:pic>
        <p:nvPicPr>
          <p:cNvPr id="4" name="Picture 2"/>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1619672" y="2926638"/>
            <a:ext cx="648072" cy="64637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4183140232"/>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0"/>
            <a:ext cx="8229600" cy="1052736"/>
          </a:xfrm>
        </p:spPr>
        <p:txBody>
          <a:bodyPr/>
          <a:lstStyle/>
          <a:p>
            <a:r>
              <a:rPr lang="cs-CZ" sz="3600" b="1" dirty="0" smtClean="0">
                <a:solidFill>
                  <a:schemeClr val="tx1"/>
                </a:solidFill>
                <a:latin typeface="Calibri" pitchFamily="34" charset="0"/>
              </a:rPr>
              <a:t>ANOTACE</a:t>
            </a:r>
            <a:endParaRPr lang="cs-CZ" sz="3600" b="1" dirty="0">
              <a:solidFill>
                <a:schemeClr val="tx1"/>
              </a:solidFill>
              <a:latin typeface="Calibri" pitchFamily="34" charset="0"/>
            </a:endParaRPr>
          </a:p>
        </p:txBody>
      </p:sp>
      <p:sp>
        <p:nvSpPr>
          <p:cNvPr id="3" name="Zástupný symbol pro obsah 2"/>
          <p:cNvSpPr>
            <a:spLocks noGrp="1"/>
          </p:cNvSpPr>
          <p:nvPr>
            <p:ph idx="1"/>
          </p:nvPr>
        </p:nvSpPr>
        <p:spPr>
          <a:xfrm>
            <a:off x="457200" y="1196752"/>
            <a:ext cx="8229600" cy="4929411"/>
          </a:xfrm>
        </p:spPr>
        <p:txBody>
          <a:bodyPr>
            <a:normAutofit/>
          </a:bodyPr>
          <a:lstStyle/>
          <a:p>
            <a:pPr marL="0" indent="0" algn="just">
              <a:buNone/>
            </a:pPr>
            <a:r>
              <a:rPr lang="cs-CZ" sz="2000" dirty="0" smtClean="0">
                <a:latin typeface="Calibri" pitchFamily="34" charset="0"/>
              </a:rPr>
              <a:t>Tento materiál slouží k </a:t>
            </a:r>
            <a:r>
              <a:rPr lang="cs-CZ" sz="2000" smtClean="0">
                <a:latin typeface="Calibri" pitchFamily="34" charset="0"/>
              </a:rPr>
              <a:t>vysvětlení </a:t>
            </a:r>
            <a:r>
              <a:rPr lang="cs-CZ" sz="2000">
                <a:latin typeface="Calibri" pitchFamily="34" charset="0"/>
              </a:rPr>
              <a:t>a procvičení zobrazení </a:t>
            </a:r>
            <a:r>
              <a:rPr lang="cs-CZ" sz="2000" dirty="0" smtClean="0">
                <a:latin typeface="Calibri" pitchFamily="34" charset="0"/>
              </a:rPr>
              <a:t>přímek ve speciálních polohách vzhledem k průmětnám v Mongeově promítání a je připraven pro hodiny deskriptivní </a:t>
            </a:r>
            <a:r>
              <a:rPr lang="cs-CZ" sz="2000" dirty="0">
                <a:latin typeface="Calibri" pitchFamily="34" charset="0"/>
              </a:rPr>
              <a:t>geometrie v 5. ročníku šestiletého gymnázia a pro seminář deskriptivní geometrie ve 3. ročníku čtyřletého gymnázia.</a:t>
            </a:r>
            <a:endParaRPr lang="cs-CZ" sz="2000" dirty="0" smtClean="0">
              <a:latin typeface="Calibri" pitchFamily="34" charset="0"/>
            </a:endParaRPr>
          </a:p>
          <a:p>
            <a:pPr marL="0" indent="0" algn="just">
              <a:buNone/>
            </a:pPr>
            <a:r>
              <a:rPr lang="cs-CZ" sz="2000" dirty="0" smtClean="0">
                <a:latin typeface="Calibri" pitchFamily="34" charset="0"/>
              </a:rPr>
              <a:t>První část této prezentace se věnuje teorii tohoto problému a je doplňována výkladem učitele. Jsou zde také uvedeny konkrétní příklady. Je vhodné, aby učitel celou situaci také modeloval v promítacím koutě. Studenti sledují výklad učitele a mohou mu klást dotazy.</a:t>
            </a:r>
          </a:p>
          <a:p>
            <a:pPr marL="0" indent="0" algn="just">
              <a:buNone/>
            </a:pPr>
            <a:r>
              <a:rPr lang="cs-CZ" sz="2000" dirty="0" smtClean="0">
                <a:latin typeface="Calibri" pitchFamily="34" charset="0"/>
              </a:rPr>
              <a:t>V druhé části prezentace jsou uvedeny neřešené příklady. Studenti navrhují jejich řešení. Jeden ze studentů nebo učitel řešení rýsuje do promítaného zadání pomocí světelného pera na interaktivní tabuli, nástrojem „pero“ (nástroj programu PowerPoint) nebo fixem na tabuli.</a:t>
            </a:r>
            <a:endParaRPr lang="cs-CZ" sz="2000" dirty="0" smtClean="0">
              <a:solidFill>
                <a:schemeClr val="tx1"/>
              </a:solidFill>
              <a:latin typeface="Calibri" pitchFamily="34" charset="0"/>
            </a:endParaRPr>
          </a:p>
          <a:p>
            <a:pPr marL="0" indent="0">
              <a:buNone/>
            </a:pPr>
            <a:endParaRPr lang="cs-CZ" sz="1400" dirty="0" smtClean="0">
              <a:solidFill>
                <a:schemeClr val="tx1"/>
              </a:solidFill>
              <a:latin typeface="Calibri" pitchFamily="34" charset="0"/>
            </a:endParaRPr>
          </a:p>
        </p:txBody>
      </p:sp>
    </p:spTree>
    <p:extLst>
      <p:ext uri="{BB962C8B-B14F-4D97-AF65-F5344CB8AC3E}">
        <p14:creationId xmlns:p14="http://schemas.microsoft.com/office/powerpoint/2010/main" val="2707454888"/>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ctrTitle"/>
          </p:nvPr>
        </p:nvSpPr>
        <p:spPr/>
        <p:txBody>
          <a:bodyPr/>
          <a:lstStyle/>
          <a:p>
            <a:r>
              <a:rPr lang="cs-CZ" dirty="0" smtClean="0"/>
              <a:t>Mongeovo promítání</a:t>
            </a:r>
            <a:endParaRPr lang="cs-CZ" dirty="0"/>
          </a:p>
        </p:txBody>
      </p:sp>
      <p:sp>
        <p:nvSpPr>
          <p:cNvPr id="3" name="Podnadpis 2"/>
          <p:cNvSpPr>
            <a:spLocks noGrp="1"/>
          </p:cNvSpPr>
          <p:nvPr>
            <p:ph type="subTitle" idx="1"/>
          </p:nvPr>
        </p:nvSpPr>
        <p:spPr/>
        <p:txBody>
          <a:bodyPr/>
          <a:lstStyle/>
          <a:p>
            <a:r>
              <a:rPr lang="cs-CZ" dirty="0" smtClean="0">
                <a:solidFill>
                  <a:schemeClr val="tx1"/>
                </a:solidFill>
              </a:rPr>
              <a:t>SPECIÁLNÍ POLOHY PŘÍMKY VZHLEDEM K PRŮMĚTNÁM</a:t>
            </a:r>
            <a:endParaRPr lang="cs-CZ" dirty="0">
              <a:solidFill>
                <a:schemeClr val="tx1"/>
              </a:solidFill>
            </a:endParaRPr>
          </a:p>
        </p:txBody>
      </p:sp>
    </p:spTree>
    <p:extLst>
      <p:ext uri="{BB962C8B-B14F-4D97-AF65-F5344CB8AC3E}">
        <p14:creationId xmlns:p14="http://schemas.microsoft.com/office/powerpoint/2010/main" val="511152892"/>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Přímka rovnoběžná s půdorysnou</a:t>
            </a:r>
            <a:endParaRPr lang="cs-CZ" dirty="0"/>
          </a:p>
        </p:txBody>
      </p:sp>
      <p:sp>
        <p:nvSpPr>
          <p:cNvPr id="3" name="Zástupný symbol pro obsah 2"/>
          <p:cNvSpPr>
            <a:spLocks noGrp="1"/>
          </p:cNvSpPr>
          <p:nvPr>
            <p:ph sz="half" idx="1"/>
          </p:nvPr>
        </p:nvSpPr>
        <p:spPr/>
        <p:txBody>
          <a:bodyPr/>
          <a:lstStyle/>
          <a:p>
            <a:endParaRPr lang="cs-CZ" dirty="0"/>
          </a:p>
        </p:txBody>
      </p:sp>
      <p:sp>
        <p:nvSpPr>
          <p:cNvPr id="4" name="Zástupný symbol pro obsah 3"/>
          <p:cNvSpPr>
            <a:spLocks noGrp="1"/>
          </p:cNvSpPr>
          <p:nvPr>
            <p:ph sz="half" idx="2"/>
          </p:nvPr>
        </p:nvSpPr>
        <p:spPr/>
        <p:txBody>
          <a:bodyPr/>
          <a:lstStyle/>
          <a:p>
            <a:endParaRPr lang="cs-CZ" dirty="0"/>
          </a:p>
        </p:txBody>
      </p:sp>
      <p:sp>
        <p:nvSpPr>
          <p:cNvPr id="6" name="Kosoúhelník 5"/>
          <p:cNvSpPr/>
          <p:nvPr/>
        </p:nvSpPr>
        <p:spPr>
          <a:xfrm>
            <a:off x="899592" y="4211370"/>
            <a:ext cx="2736304" cy="792088"/>
          </a:xfrm>
          <a:prstGeom prst="parallelogram">
            <a:avLst>
              <a:gd name="adj" fmla="val 98905"/>
            </a:avLst>
          </a:prstGeom>
          <a:solidFill>
            <a:schemeClr val="accent1">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7" name="Obdélník 6"/>
          <p:cNvSpPr/>
          <p:nvPr/>
        </p:nvSpPr>
        <p:spPr>
          <a:xfrm>
            <a:off x="1691680" y="2636912"/>
            <a:ext cx="1944216" cy="1574458"/>
          </a:xfrm>
          <a:prstGeom prst="rect">
            <a:avLst/>
          </a:prstGeom>
          <a:solidFill>
            <a:schemeClr val="accent1">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cxnSp>
        <p:nvCxnSpPr>
          <p:cNvPr id="9" name="Přímá spojnice 8"/>
          <p:cNvCxnSpPr/>
          <p:nvPr/>
        </p:nvCxnSpPr>
        <p:spPr>
          <a:xfrm>
            <a:off x="1115616" y="4211370"/>
            <a:ext cx="3024336"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10" name="TextovéPole 9"/>
          <p:cNvSpPr txBox="1"/>
          <p:nvPr/>
        </p:nvSpPr>
        <p:spPr>
          <a:xfrm>
            <a:off x="1684928" y="2556628"/>
            <a:ext cx="288032" cy="369332"/>
          </a:xfrm>
          <a:prstGeom prst="rect">
            <a:avLst/>
          </a:prstGeom>
          <a:noFill/>
        </p:spPr>
        <p:txBody>
          <a:bodyPr wrap="square" rtlCol="0">
            <a:spAutoFit/>
          </a:bodyPr>
          <a:lstStyle/>
          <a:p>
            <a:r>
              <a:rPr lang="cs-CZ" dirty="0" smtClean="0">
                <a:sym typeface="Symbol"/>
              </a:rPr>
              <a:t></a:t>
            </a:r>
            <a:endParaRPr lang="cs-CZ" dirty="0"/>
          </a:p>
        </p:txBody>
      </p:sp>
      <p:sp>
        <p:nvSpPr>
          <p:cNvPr id="11" name="TextovéPole 10"/>
          <p:cNvSpPr txBox="1"/>
          <p:nvPr/>
        </p:nvSpPr>
        <p:spPr>
          <a:xfrm>
            <a:off x="1024389" y="4653136"/>
            <a:ext cx="288032" cy="369332"/>
          </a:xfrm>
          <a:prstGeom prst="rect">
            <a:avLst/>
          </a:prstGeom>
          <a:noFill/>
        </p:spPr>
        <p:txBody>
          <a:bodyPr wrap="square" rtlCol="0">
            <a:spAutoFit/>
          </a:bodyPr>
          <a:lstStyle/>
          <a:p>
            <a:r>
              <a:rPr lang="cs-CZ" dirty="0" smtClean="0">
                <a:sym typeface="Symbol"/>
              </a:rPr>
              <a:t></a:t>
            </a:r>
            <a:endParaRPr lang="cs-CZ" dirty="0"/>
          </a:p>
        </p:txBody>
      </p:sp>
      <p:sp>
        <p:nvSpPr>
          <p:cNvPr id="12" name="TextovéPole 11"/>
          <p:cNvSpPr txBox="1"/>
          <p:nvPr/>
        </p:nvSpPr>
        <p:spPr>
          <a:xfrm>
            <a:off x="3866479" y="4108430"/>
            <a:ext cx="288032" cy="369332"/>
          </a:xfrm>
          <a:prstGeom prst="rect">
            <a:avLst/>
          </a:prstGeom>
          <a:noFill/>
        </p:spPr>
        <p:txBody>
          <a:bodyPr wrap="square" rtlCol="0">
            <a:spAutoFit/>
          </a:bodyPr>
          <a:lstStyle/>
          <a:p>
            <a:r>
              <a:rPr lang="cs-CZ" dirty="0" smtClean="0"/>
              <a:t>x</a:t>
            </a:r>
            <a:endParaRPr lang="cs-CZ" dirty="0"/>
          </a:p>
        </p:txBody>
      </p:sp>
      <p:cxnSp>
        <p:nvCxnSpPr>
          <p:cNvPr id="14" name="Přímá spojnice 13"/>
          <p:cNvCxnSpPr/>
          <p:nvPr/>
        </p:nvCxnSpPr>
        <p:spPr>
          <a:xfrm>
            <a:off x="5148064" y="3933056"/>
            <a:ext cx="3168352"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15" name="TextovéPole 14"/>
          <p:cNvSpPr txBox="1"/>
          <p:nvPr/>
        </p:nvSpPr>
        <p:spPr>
          <a:xfrm>
            <a:off x="8174274" y="3842038"/>
            <a:ext cx="502181" cy="369332"/>
          </a:xfrm>
          <a:prstGeom prst="rect">
            <a:avLst/>
          </a:prstGeom>
          <a:noFill/>
        </p:spPr>
        <p:txBody>
          <a:bodyPr wrap="square" rtlCol="0">
            <a:spAutoFit/>
          </a:bodyPr>
          <a:lstStyle/>
          <a:p>
            <a:r>
              <a:rPr lang="cs-CZ" dirty="0" smtClean="0"/>
              <a:t>x</a:t>
            </a:r>
            <a:r>
              <a:rPr lang="cs-CZ" baseline="-25000" dirty="0" smtClean="0"/>
              <a:t>1,2</a:t>
            </a:r>
            <a:endParaRPr lang="cs-CZ" baseline="-25000" dirty="0"/>
          </a:p>
        </p:txBody>
      </p:sp>
      <p:cxnSp>
        <p:nvCxnSpPr>
          <p:cNvPr id="8" name="Přímá spojnice 7"/>
          <p:cNvCxnSpPr/>
          <p:nvPr/>
        </p:nvCxnSpPr>
        <p:spPr>
          <a:xfrm>
            <a:off x="2123728" y="3289824"/>
            <a:ext cx="1814759" cy="736880"/>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6" name="Přímá spojnice 15"/>
          <p:cNvCxnSpPr/>
          <p:nvPr/>
        </p:nvCxnSpPr>
        <p:spPr>
          <a:xfrm>
            <a:off x="2123728" y="4211370"/>
            <a:ext cx="1476164" cy="626432"/>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7" name="Přímá spojnice 16"/>
          <p:cNvCxnSpPr/>
          <p:nvPr/>
        </p:nvCxnSpPr>
        <p:spPr>
          <a:xfrm flipV="1">
            <a:off x="2123728" y="3289824"/>
            <a:ext cx="0" cy="928034"/>
          </a:xfrm>
          <a:prstGeom prst="line">
            <a:avLst/>
          </a:prstGeom>
          <a:ln>
            <a:solidFill>
              <a:schemeClr val="tx1"/>
            </a:solidFill>
            <a:prstDash val="dash"/>
          </a:ln>
        </p:spPr>
        <p:style>
          <a:lnRef idx="1">
            <a:schemeClr val="accent1"/>
          </a:lnRef>
          <a:fillRef idx="0">
            <a:schemeClr val="accent1"/>
          </a:fillRef>
          <a:effectRef idx="0">
            <a:schemeClr val="accent1"/>
          </a:effectRef>
          <a:fontRef idx="minor">
            <a:schemeClr val="tx1"/>
          </a:fontRef>
        </p:style>
      </p:cxnSp>
      <p:cxnSp>
        <p:nvCxnSpPr>
          <p:cNvPr id="20" name="Přímá spojnice 19"/>
          <p:cNvCxnSpPr/>
          <p:nvPr/>
        </p:nvCxnSpPr>
        <p:spPr>
          <a:xfrm>
            <a:off x="1727684" y="3289824"/>
            <a:ext cx="1872208" cy="0"/>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7" name="Přímá spojnice 26"/>
          <p:cNvCxnSpPr/>
          <p:nvPr/>
        </p:nvCxnSpPr>
        <p:spPr>
          <a:xfrm>
            <a:off x="1736479" y="3138986"/>
            <a:ext cx="396044" cy="148856"/>
          </a:xfrm>
          <a:prstGeom prst="line">
            <a:avLst/>
          </a:prstGeom>
          <a:ln w="19050">
            <a:solidFill>
              <a:schemeClr val="tx1"/>
            </a:solidFill>
            <a:prstDash val="dash"/>
          </a:ln>
        </p:spPr>
        <p:style>
          <a:lnRef idx="1">
            <a:schemeClr val="accent1"/>
          </a:lnRef>
          <a:fillRef idx="0">
            <a:schemeClr val="accent1"/>
          </a:fillRef>
          <a:effectRef idx="0">
            <a:schemeClr val="accent1"/>
          </a:effectRef>
          <a:fontRef idx="minor">
            <a:schemeClr val="tx1"/>
          </a:fontRef>
        </p:style>
      </p:cxnSp>
      <p:cxnSp>
        <p:nvCxnSpPr>
          <p:cNvPr id="31" name="Přímá spojnice 30"/>
          <p:cNvCxnSpPr/>
          <p:nvPr/>
        </p:nvCxnSpPr>
        <p:spPr>
          <a:xfrm flipH="1" flipV="1">
            <a:off x="1210849" y="2925960"/>
            <a:ext cx="497304" cy="202312"/>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4" name="Přímá spojnice 33"/>
          <p:cNvCxnSpPr/>
          <p:nvPr/>
        </p:nvCxnSpPr>
        <p:spPr>
          <a:xfrm>
            <a:off x="1727684" y="4062514"/>
            <a:ext cx="396044" cy="148856"/>
          </a:xfrm>
          <a:prstGeom prst="line">
            <a:avLst/>
          </a:prstGeom>
          <a:ln w="19050">
            <a:solidFill>
              <a:schemeClr val="tx1"/>
            </a:solidFill>
            <a:prstDash val="dash"/>
          </a:ln>
        </p:spPr>
        <p:style>
          <a:lnRef idx="1">
            <a:schemeClr val="accent1"/>
          </a:lnRef>
          <a:fillRef idx="0">
            <a:schemeClr val="accent1"/>
          </a:fillRef>
          <a:effectRef idx="0">
            <a:schemeClr val="accent1"/>
          </a:effectRef>
          <a:fontRef idx="minor">
            <a:schemeClr val="tx1"/>
          </a:fontRef>
        </p:style>
      </p:cxnSp>
      <p:sp>
        <p:nvSpPr>
          <p:cNvPr id="35" name="TextovéPole 34"/>
          <p:cNvSpPr txBox="1"/>
          <p:nvPr/>
        </p:nvSpPr>
        <p:spPr>
          <a:xfrm>
            <a:off x="3866479" y="3753841"/>
            <a:ext cx="273473" cy="369332"/>
          </a:xfrm>
          <a:prstGeom prst="rect">
            <a:avLst/>
          </a:prstGeom>
          <a:noFill/>
        </p:spPr>
        <p:txBody>
          <a:bodyPr wrap="square" rtlCol="0">
            <a:spAutoFit/>
          </a:bodyPr>
          <a:lstStyle/>
          <a:p>
            <a:r>
              <a:rPr lang="cs-CZ" dirty="0" smtClean="0"/>
              <a:t>a</a:t>
            </a:r>
            <a:endParaRPr lang="cs-CZ" dirty="0"/>
          </a:p>
        </p:txBody>
      </p:sp>
      <p:sp>
        <p:nvSpPr>
          <p:cNvPr id="36" name="TextovéPole 35"/>
          <p:cNvSpPr txBox="1"/>
          <p:nvPr/>
        </p:nvSpPr>
        <p:spPr>
          <a:xfrm>
            <a:off x="3252861" y="2918510"/>
            <a:ext cx="388765" cy="369332"/>
          </a:xfrm>
          <a:prstGeom prst="rect">
            <a:avLst/>
          </a:prstGeom>
          <a:noFill/>
        </p:spPr>
        <p:txBody>
          <a:bodyPr wrap="square" rtlCol="0">
            <a:spAutoFit/>
          </a:bodyPr>
          <a:lstStyle/>
          <a:p>
            <a:r>
              <a:rPr lang="cs-CZ" dirty="0" smtClean="0"/>
              <a:t>a</a:t>
            </a:r>
            <a:r>
              <a:rPr lang="cs-CZ" baseline="-25000" dirty="0" smtClean="0"/>
              <a:t>2</a:t>
            </a:r>
            <a:endParaRPr lang="cs-CZ" baseline="-25000" dirty="0"/>
          </a:p>
        </p:txBody>
      </p:sp>
      <p:sp>
        <p:nvSpPr>
          <p:cNvPr id="37" name="TextovéPole 36"/>
          <p:cNvSpPr txBox="1"/>
          <p:nvPr/>
        </p:nvSpPr>
        <p:spPr>
          <a:xfrm>
            <a:off x="3340584" y="4725144"/>
            <a:ext cx="518615" cy="369332"/>
          </a:xfrm>
          <a:prstGeom prst="rect">
            <a:avLst/>
          </a:prstGeom>
          <a:noFill/>
        </p:spPr>
        <p:txBody>
          <a:bodyPr wrap="square" rtlCol="0">
            <a:spAutoFit/>
          </a:bodyPr>
          <a:lstStyle/>
          <a:p>
            <a:r>
              <a:rPr lang="cs-CZ" dirty="0" smtClean="0"/>
              <a:t>a</a:t>
            </a:r>
            <a:r>
              <a:rPr lang="cs-CZ" baseline="-25000" dirty="0" smtClean="0"/>
              <a:t>1</a:t>
            </a:r>
            <a:endParaRPr lang="cs-CZ" baseline="-25000" dirty="0"/>
          </a:p>
        </p:txBody>
      </p:sp>
      <p:sp>
        <p:nvSpPr>
          <p:cNvPr id="38" name="TextovéPole 37"/>
          <p:cNvSpPr txBox="1"/>
          <p:nvPr/>
        </p:nvSpPr>
        <p:spPr>
          <a:xfrm>
            <a:off x="2004611" y="2954320"/>
            <a:ext cx="798840" cy="369332"/>
          </a:xfrm>
          <a:prstGeom prst="rect">
            <a:avLst/>
          </a:prstGeom>
          <a:noFill/>
        </p:spPr>
        <p:txBody>
          <a:bodyPr wrap="square" rtlCol="0">
            <a:spAutoFit/>
          </a:bodyPr>
          <a:lstStyle/>
          <a:p>
            <a:r>
              <a:rPr lang="cs-CZ" dirty="0" smtClean="0"/>
              <a:t>N=N</a:t>
            </a:r>
            <a:r>
              <a:rPr lang="cs-CZ" baseline="-25000" dirty="0" smtClean="0"/>
              <a:t>2</a:t>
            </a:r>
            <a:endParaRPr lang="cs-CZ" baseline="-25000" dirty="0"/>
          </a:p>
        </p:txBody>
      </p:sp>
      <p:sp>
        <p:nvSpPr>
          <p:cNvPr id="39" name="TextovéPole 38"/>
          <p:cNvSpPr txBox="1"/>
          <p:nvPr/>
        </p:nvSpPr>
        <p:spPr>
          <a:xfrm>
            <a:off x="1934501" y="4155254"/>
            <a:ext cx="478325" cy="369332"/>
          </a:xfrm>
          <a:prstGeom prst="rect">
            <a:avLst/>
          </a:prstGeom>
          <a:noFill/>
        </p:spPr>
        <p:txBody>
          <a:bodyPr wrap="square" rtlCol="0">
            <a:spAutoFit/>
          </a:bodyPr>
          <a:lstStyle/>
          <a:p>
            <a:r>
              <a:rPr lang="cs-CZ" dirty="0" smtClean="0"/>
              <a:t>N</a:t>
            </a:r>
            <a:r>
              <a:rPr lang="cs-CZ" baseline="-25000" dirty="0" smtClean="0"/>
              <a:t>1</a:t>
            </a:r>
            <a:endParaRPr lang="cs-CZ" baseline="-25000" dirty="0"/>
          </a:p>
        </p:txBody>
      </p:sp>
      <p:sp>
        <p:nvSpPr>
          <p:cNvPr id="40" name="Oblouk 39"/>
          <p:cNvSpPr/>
          <p:nvPr/>
        </p:nvSpPr>
        <p:spPr>
          <a:xfrm rot="4085267">
            <a:off x="2492225" y="3086522"/>
            <a:ext cx="559803" cy="568342"/>
          </a:xfrm>
          <a:prstGeom prst="arc">
            <a:avLst>
              <a:gd name="adj1" fmla="val 16496514"/>
              <a:gd name="adj2" fmla="val 21076132"/>
            </a:avLst>
          </a:prstGeom>
        </p:spPr>
        <p:style>
          <a:lnRef idx="1">
            <a:schemeClr val="dk1"/>
          </a:lnRef>
          <a:fillRef idx="0">
            <a:schemeClr val="dk1"/>
          </a:fillRef>
          <a:effectRef idx="0">
            <a:schemeClr val="dk1"/>
          </a:effectRef>
          <a:fontRef idx="minor">
            <a:schemeClr val="tx1"/>
          </a:fontRef>
        </p:style>
        <p:txBody>
          <a:bodyPr rtlCol="0" anchor="ctr"/>
          <a:lstStyle/>
          <a:p>
            <a:pPr algn="ctr"/>
            <a:endParaRPr lang="cs-CZ"/>
          </a:p>
        </p:txBody>
      </p:sp>
      <p:sp>
        <p:nvSpPr>
          <p:cNvPr id="41" name="Oblouk 40"/>
          <p:cNvSpPr/>
          <p:nvPr/>
        </p:nvSpPr>
        <p:spPr>
          <a:xfrm rot="4085267">
            <a:off x="2492227" y="4003235"/>
            <a:ext cx="559803" cy="568342"/>
          </a:xfrm>
          <a:prstGeom prst="arc">
            <a:avLst>
              <a:gd name="adj1" fmla="val 16676627"/>
              <a:gd name="adj2" fmla="val 21475325"/>
            </a:avLst>
          </a:prstGeom>
        </p:spPr>
        <p:style>
          <a:lnRef idx="1">
            <a:schemeClr val="dk1"/>
          </a:lnRef>
          <a:fillRef idx="0">
            <a:schemeClr val="dk1"/>
          </a:fillRef>
          <a:effectRef idx="0">
            <a:schemeClr val="dk1"/>
          </a:effectRef>
          <a:fontRef idx="minor">
            <a:schemeClr val="tx1"/>
          </a:fontRef>
        </p:style>
        <p:txBody>
          <a:bodyPr rtlCol="0" anchor="ctr"/>
          <a:lstStyle/>
          <a:p>
            <a:pPr algn="ctr"/>
            <a:endParaRPr lang="cs-CZ"/>
          </a:p>
        </p:txBody>
      </p:sp>
      <p:sp>
        <p:nvSpPr>
          <p:cNvPr id="42" name="TextovéPole 41"/>
          <p:cNvSpPr txBox="1"/>
          <p:nvPr/>
        </p:nvSpPr>
        <p:spPr>
          <a:xfrm>
            <a:off x="2663788" y="3213414"/>
            <a:ext cx="367319" cy="369332"/>
          </a:xfrm>
          <a:prstGeom prst="rect">
            <a:avLst/>
          </a:prstGeom>
          <a:noFill/>
        </p:spPr>
        <p:txBody>
          <a:bodyPr wrap="square" rtlCol="0">
            <a:spAutoFit/>
          </a:bodyPr>
          <a:lstStyle/>
          <a:p>
            <a:r>
              <a:rPr lang="cs-CZ" dirty="0" smtClean="0">
                <a:sym typeface="Symbol"/>
              </a:rPr>
              <a:t></a:t>
            </a:r>
            <a:endParaRPr lang="cs-CZ" dirty="0"/>
          </a:p>
        </p:txBody>
      </p:sp>
      <p:sp>
        <p:nvSpPr>
          <p:cNvPr id="43" name="TextovéPole 42"/>
          <p:cNvSpPr txBox="1"/>
          <p:nvPr/>
        </p:nvSpPr>
        <p:spPr>
          <a:xfrm>
            <a:off x="2658573" y="4158409"/>
            <a:ext cx="367319" cy="369332"/>
          </a:xfrm>
          <a:prstGeom prst="rect">
            <a:avLst/>
          </a:prstGeom>
          <a:noFill/>
        </p:spPr>
        <p:txBody>
          <a:bodyPr wrap="square" rtlCol="0">
            <a:spAutoFit/>
          </a:bodyPr>
          <a:lstStyle/>
          <a:p>
            <a:r>
              <a:rPr lang="cs-CZ" dirty="0" smtClean="0">
                <a:sym typeface="Symbol"/>
              </a:rPr>
              <a:t></a:t>
            </a:r>
            <a:endParaRPr lang="cs-CZ" dirty="0"/>
          </a:p>
        </p:txBody>
      </p:sp>
      <p:cxnSp>
        <p:nvCxnSpPr>
          <p:cNvPr id="45" name="Přímá spojnice 44"/>
          <p:cNvCxnSpPr/>
          <p:nvPr/>
        </p:nvCxnSpPr>
        <p:spPr>
          <a:xfrm>
            <a:off x="5219134" y="3027116"/>
            <a:ext cx="3026211" cy="0"/>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7" name="Přímá spojnice 46"/>
          <p:cNvCxnSpPr/>
          <p:nvPr/>
        </p:nvCxnSpPr>
        <p:spPr>
          <a:xfrm>
            <a:off x="5724128" y="3933056"/>
            <a:ext cx="2160240" cy="976754"/>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9" name="Přímá spojnice 48"/>
          <p:cNvCxnSpPr/>
          <p:nvPr/>
        </p:nvCxnSpPr>
        <p:spPr>
          <a:xfrm flipV="1">
            <a:off x="5724128" y="3027116"/>
            <a:ext cx="0" cy="894560"/>
          </a:xfrm>
          <a:prstGeom prst="line">
            <a:avLst/>
          </a:prstGeom>
          <a:ln>
            <a:solidFill>
              <a:schemeClr val="tx1"/>
            </a:solidFill>
            <a:prstDash val="dash"/>
          </a:ln>
        </p:spPr>
        <p:style>
          <a:lnRef idx="1">
            <a:schemeClr val="accent1"/>
          </a:lnRef>
          <a:fillRef idx="0">
            <a:schemeClr val="accent1"/>
          </a:fillRef>
          <a:effectRef idx="0">
            <a:schemeClr val="accent1"/>
          </a:effectRef>
          <a:fontRef idx="minor">
            <a:schemeClr val="tx1"/>
          </a:fontRef>
        </p:style>
      </p:cxnSp>
      <p:sp>
        <p:nvSpPr>
          <p:cNvPr id="50" name="Oblouk 49"/>
          <p:cNvSpPr/>
          <p:nvPr/>
        </p:nvSpPr>
        <p:spPr>
          <a:xfrm rot="4085267">
            <a:off x="6068203" y="3724842"/>
            <a:ext cx="559803" cy="568342"/>
          </a:xfrm>
          <a:prstGeom prst="arc">
            <a:avLst>
              <a:gd name="adj1" fmla="val 16543257"/>
              <a:gd name="adj2" fmla="val 21338920"/>
            </a:avLst>
          </a:prstGeom>
        </p:spPr>
        <p:style>
          <a:lnRef idx="1">
            <a:schemeClr val="dk1"/>
          </a:lnRef>
          <a:fillRef idx="0">
            <a:schemeClr val="dk1"/>
          </a:fillRef>
          <a:effectRef idx="0">
            <a:schemeClr val="dk1"/>
          </a:effectRef>
          <a:fontRef idx="minor">
            <a:schemeClr val="tx1"/>
          </a:fontRef>
        </p:style>
        <p:txBody>
          <a:bodyPr rtlCol="0" anchor="ctr"/>
          <a:lstStyle/>
          <a:p>
            <a:pPr algn="ctr"/>
            <a:endParaRPr lang="cs-CZ"/>
          </a:p>
        </p:txBody>
      </p:sp>
      <p:sp>
        <p:nvSpPr>
          <p:cNvPr id="52" name="Ovál 51"/>
          <p:cNvSpPr/>
          <p:nvPr/>
        </p:nvSpPr>
        <p:spPr>
          <a:xfrm>
            <a:off x="2100868" y="4177885"/>
            <a:ext cx="45719" cy="45719"/>
          </a:xfrm>
          <a:prstGeom prst="ellipse">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cs-CZ"/>
          </a:p>
        </p:txBody>
      </p:sp>
      <p:sp>
        <p:nvSpPr>
          <p:cNvPr id="53" name="Ovál 52"/>
          <p:cNvSpPr/>
          <p:nvPr/>
        </p:nvSpPr>
        <p:spPr>
          <a:xfrm>
            <a:off x="2109663" y="3266964"/>
            <a:ext cx="45719" cy="45719"/>
          </a:xfrm>
          <a:prstGeom prst="ellipse">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cs-CZ"/>
          </a:p>
        </p:txBody>
      </p:sp>
      <p:sp>
        <p:nvSpPr>
          <p:cNvPr id="54" name="Ovál 53"/>
          <p:cNvSpPr/>
          <p:nvPr/>
        </p:nvSpPr>
        <p:spPr>
          <a:xfrm>
            <a:off x="5701268" y="3915647"/>
            <a:ext cx="45719" cy="45719"/>
          </a:xfrm>
          <a:prstGeom prst="ellipse">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cs-CZ"/>
          </a:p>
        </p:txBody>
      </p:sp>
      <p:sp>
        <p:nvSpPr>
          <p:cNvPr id="55" name="Ovál 54"/>
          <p:cNvSpPr/>
          <p:nvPr/>
        </p:nvSpPr>
        <p:spPr>
          <a:xfrm>
            <a:off x="5701268" y="3004256"/>
            <a:ext cx="45719" cy="45719"/>
          </a:xfrm>
          <a:prstGeom prst="ellipse">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cs-CZ"/>
          </a:p>
        </p:txBody>
      </p:sp>
      <p:sp>
        <p:nvSpPr>
          <p:cNvPr id="57" name="TextovéPole 56"/>
          <p:cNvSpPr txBox="1"/>
          <p:nvPr/>
        </p:nvSpPr>
        <p:spPr>
          <a:xfrm>
            <a:off x="5580112" y="2680643"/>
            <a:ext cx="504056" cy="369332"/>
          </a:xfrm>
          <a:prstGeom prst="rect">
            <a:avLst/>
          </a:prstGeom>
          <a:noFill/>
        </p:spPr>
        <p:txBody>
          <a:bodyPr wrap="square" rtlCol="0">
            <a:spAutoFit/>
          </a:bodyPr>
          <a:lstStyle/>
          <a:p>
            <a:r>
              <a:rPr lang="cs-CZ" dirty="0" smtClean="0"/>
              <a:t>N</a:t>
            </a:r>
            <a:r>
              <a:rPr lang="cs-CZ" baseline="-25000" dirty="0" smtClean="0"/>
              <a:t>2</a:t>
            </a:r>
            <a:endParaRPr lang="cs-CZ" baseline="-25000" dirty="0"/>
          </a:p>
        </p:txBody>
      </p:sp>
      <p:sp>
        <p:nvSpPr>
          <p:cNvPr id="58" name="TextovéPole 57"/>
          <p:cNvSpPr txBox="1"/>
          <p:nvPr/>
        </p:nvSpPr>
        <p:spPr>
          <a:xfrm>
            <a:off x="5518348" y="3927173"/>
            <a:ext cx="504056" cy="369332"/>
          </a:xfrm>
          <a:prstGeom prst="rect">
            <a:avLst/>
          </a:prstGeom>
          <a:noFill/>
        </p:spPr>
        <p:txBody>
          <a:bodyPr wrap="square" rtlCol="0">
            <a:spAutoFit/>
          </a:bodyPr>
          <a:lstStyle/>
          <a:p>
            <a:r>
              <a:rPr lang="cs-CZ" dirty="0" smtClean="0"/>
              <a:t>N</a:t>
            </a:r>
            <a:r>
              <a:rPr lang="cs-CZ" baseline="-25000" dirty="0" smtClean="0"/>
              <a:t>1</a:t>
            </a:r>
            <a:endParaRPr lang="cs-CZ" baseline="-25000" dirty="0"/>
          </a:p>
        </p:txBody>
      </p:sp>
      <p:sp>
        <p:nvSpPr>
          <p:cNvPr id="59" name="TextovéPole 58"/>
          <p:cNvSpPr txBox="1"/>
          <p:nvPr/>
        </p:nvSpPr>
        <p:spPr>
          <a:xfrm>
            <a:off x="7884368" y="2685695"/>
            <a:ext cx="433923" cy="369332"/>
          </a:xfrm>
          <a:prstGeom prst="rect">
            <a:avLst/>
          </a:prstGeom>
          <a:noFill/>
        </p:spPr>
        <p:txBody>
          <a:bodyPr wrap="square" rtlCol="0">
            <a:spAutoFit/>
          </a:bodyPr>
          <a:lstStyle/>
          <a:p>
            <a:r>
              <a:rPr lang="cs-CZ" dirty="0" smtClean="0"/>
              <a:t>a</a:t>
            </a:r>
            <a:r>
              <a:rPr lang="cs-CZ" baseline="-25000" dirty="0" smtClean="0"/>
              <a:t>2</a:t>
            </a:r>
            <a:endParaRPr lang="cs-CZ" baseline="-25000" dirty="0"/>
          </a:p>
        </p:txBody>
      </p:sp>
      <p:sp>
        <p:nvSpPr>
          <p:cNvPr id="60" name="TextovéPole 59"/>
          <p:cNvSpPr txBox="1"/>
          <p:nvPr/>
        </p:nvSpPr>
        <p:spPr>
          <a:xfrm>
            <a:off x="7435282" y="4732529"/>
            <a:ext cx="432048" cy="369332"/>
          </a:xfrm>
          <a:prstGeom prst="rect">
            <a:avLst/>
          </a:prstGeom>
          <a:noFill/>
        </p:spPr>
        <p:txBody>
          <a:bodyPr wrap="square" rtlCol="0">
            <a:spAutoFit/>
          </a:bodyPr>
          <a:lstStyle/>
          <a:p>
            <a:r>
              <a:rPr lang="cs-CZ" dirty="0" smtClean="0"/>
              <a:t>a</a:t>
            </a:r>
            <a:r>
              <a:rPr lang="cs-CZ" baseline="-25000" dirty="0" smtClean="0"/>
              <a:t>1</a:t>
            </a:r>
            <a:endParaRPr lang="cs-CZ" baseline="-25000" dirty="0"/>
          </a:p>
        </p:txBody>
      </p:sp>
      <p:sp>
        <p:nvSpPr>
          <p:cNvPr id="61" name="TextovéPole 60"/>
          <p:cNvSpPr txBox="1"/>
          <p:nvPr/>
        </p:nvSpPr>
        <p:spPr>
          <a:xfrm>
            <a:off x="6264289" y="3869745"/>
            <a:ext cx="432048" cy="369332"/>
          </a:xfrm>
          <a:prstGeom prst="rect">
            <a:avLst/>
          </a:prstGeom>
          <a:noFill/>
        </p:spPr>
        <p:txBody>
          <a:bodyPr wrap="square" rtlCol="0">
            <a:spAutoFit/>
          </a:bodyPr>
          <a:lstStyle/>
          <a:p>
            <a:r>
              <a:rPr lang="cs-CZ" dirty="0" smtClean="0">
                <a:sym typeface="Symbol"/>
              </a:rPr>
              <a:t></a:t>
            </a:r>
            <a:endParaRPr lang="cs-CZ" dirty="0"/>
          </a:p>
        </p:txBody>
      </p:sp>
      <p:sp>
        <p:nvSpPr>
          <p:cNvPr id="62" name="TextovéPole 61"/>
          <p:cNvSpPr txBox="1"/>
          <p:nvPr/>
        </p:nvSpPr>
        <p:spPr>
          <a:xfrm>
            <a:off x="5652221" y="5260231"/>
            <a:ext cx="2088232" cy="646331"/>
          </a:xfrm>
          <a:prstGeom prst="rect">
            <a:avLst/>
          </a:prstGeom>
          <a:noFill/>
        </p:spPr>
        <p:txBody>
          <a:bodyPr wrap="square" rtlCol="0">
            <a:spAutoFit/>
          </a:bodyPr>
          <a:lstStyle/>
          <a:p>
            <a:r>
              <a:rPr lang="cs-CZ" dirty="0" smtClean="0"/>
              <a:t>P … neexistuje</a:t>
            </a:r>
          </a:p>
          <a:p>
            <a:r>
              <a:rPr lang="cs-CZ" dirty="0" smtClean="0">
                <a:sym typeface="Symbol"/>
              </a:rPr>
              <a:t> = 0°</a:t>
            </a:r>
            <a:endParaRPr lang="cs-CZ" dirty="0"/>
          </a:p>
        </p:txBody>
      </p:sp>
    </p:spTree>
    <p:extLst>
      <p:ext uri="{BB962C8B-B14F-4D97-AF65-F5344CB8AC3E}">
        <p14:creationId xmlns:p14="http://schemas.microsoft.com/office/powerpoint/2010/main" val="52796530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4"/>
                                        </p:tgtEl>
                                        <p:attrNameLst>
                                          <p:attrName>style.visibility</p:attrName>
                                        </p:attrNameLst>
                                      </p:cBhvr>
                                      <p:to>
                                        <p:strVal val="visible"/>
                                      </p:to>
                                    </p:set>
                                    <p:animEffect transition="in" filter="fade">
                                      <p:cBhvr>
                                        <p:cTn id="7" dur="500"/>
                                        <p:tgtEl>
                                          <p:spTgt spid="14"/>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15"/>
                                        </p:tgtEl>
                                        <p:attrNameLst>
                                          <p:attrName>style.visibility</p:attrName>
                                        </p:attrNameLst>
                                      </p:cBhvr>
                                      <p:to>
                                        <p:strVal val="visible"/>
                                      </p:to>
                                    </p:set>
                                    <p:animEffect transition="in" filter="fade">
                                      <p:cBhvr>
                                        <p:cTn id="10" dur="500"/>
                                        <p:tgtEl>
                                          <p:spTgt spid="15"/>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nodeType="clickEffect">
                                  <p:stCondLst>
                                    <p:cond delay="0"/>
                                  </p:stCondLst>
                                  <p:childTnLst>
                                    <p:set>
                                      <p:cBhvr>
                                        <p:cTn id="14" dur="1" fill="hold">
                                          <p:stCondLst>
                                            <p:cond delay="0"/>
                                          </p:stCondLst>
                                        </p:cTn>
                                        <p:tgtEl>
                                          <p:spTgt spid="45"/>
                                        </p:tgtEl>
                                        <p:attrNameLst>
                                          <p:attrName>style.visibility</p:attrName>
                                        </p:attrNameLst>
                                      </p:cBhvr>
                                      <p:to>
                                        <p:strVal val="visible"/>
                                      </p:to>
                                    </p:set>
                                    <p:animEffect transition="in" filter="fade">
                                      <p:cBhvr>
                                        <p:cTn id="15" dur="500"/>
                                        <p:tgtEl>
                                          <p:spTgt spid="45"/>
                                        </p:tgtEl>
                                      </p:cBhvr>
                                    </p:animEffect>
                                  </p:childTnLst>
                                </p:cTn>
                              </p:par>
                              <p:par>
                                <p:cTn id="16" presetID="10" presetClass="entr" presetSubtype="0" fill="hold" grpId="0" nodeType="withEffect">
                                  <p:stCondLst>
                                    <p:cond delay="0"/>
                                  </p:stCondLst>
                                  <p:childTnLst>
                                    <p:set>
                                      <p:cBhvr>
                                        <p:cTn id="17" dur="1" fill="hold">
                                          <p:stCondLst>
                                            <p:cond delay="0"/>
                                          </p:stCondLst>
                                        </p:cTn>
                                        <p:tgtEl>
                                          <p:spTgt spid="59"/>
                                        </p:tgtEl>
                                        <p:attrNameLst>
                                          <p:attrName>style.visibility</p:attrName>
                                        </p:attrNameLst>
                                      </p:cBhvr>
                                      <p:to>
                                        <p:strVal val="visible"/>
                                      </p:to>
                                    </p:set>
                                    <p:animEffect transition="in" filter="fade">
                                      <p:cBhvr>
                                        <p:cTn id="18" dur="500"/>
                                        <p:tgtEl>
                                          <p:spTgt spid="59"/>
                                        </p:tgtEl>
                                      </p:cBhvr>
                                    </p:animEffect>
                                  </p:childTnLst>
                                </p:cTn>
                              </p:par>
                            </p:childTnLst>
                          </p:cTn>
                        </p:par>
                      </p:childTnLst>
                    </p:cTn>
                  </p:par>
                  <p:par>
                    <p:cTn id="19" fill="hold">
                      <p:stCondLst>
                        <p:cond delay="indefinite"/>
                      </p:stCondLst>
                      <p:childTnLst>
                        <p:par>
                          <p:cTn id="20" fill="hold">
                            <p:stCondLst>
                              <p:cond delay="0"/>
                            </p:stCondLst>
                            <p:childTnLst>
                              <p:par>
                                <p:cTn id="21" presetID="10" presetClass="entr" presetSubtype="0" fill="hold" nodeType="clickEffect">
                                  <p:stCondLst>
                                    <p:cond delay="0"/>
                                  </p:stCondLst>
                                  <p:childTnLst>
                                    <p:set>
                                      <p:cBhvr>
                                        <p:cTn id="22" dur="1" fill="hold">
                                          <p:stCondLst>
                                            <p:cond delay="0"/>
                                          </p:stCondLst>
                                        </p:cTn>
                                        <p:tgtEl>
                                          <p:spTgt spid="47"/>
                                        </p:tgtEl>
                                        <p:attrNameLst>
                                          <p:attrName>style.visibility</p:attrName>
                                        </p:attrNameLst>
                                      </p:cBhvr>
                                      <p:to>
                                        <p:strVal val="visible"/>
                                      </p:to>
                                    </p:set>
                                    <p:animEffect transition="in" filter="fade">
                                      <p:cBhvr>
                                        <p:cTn id="23" dur="500"/>
                                        <p:tgtEl>
                                          <p:spTgt spid="47"/>
                                        </p:tgtEl>
                                      </p:cBhvr>
                                    </p:animEffect>
                                  </p:childTnLst>
                                </p:cTn>
                              </p:par>
                              <p:par>
                                <p:cTn id="24" presetID="10" presetClass="entr" presetSubtype="0" fill="hold" grpId="0" nodeType="withEffect">
                                  <p:stCondLst>
                                    <p:cond delay="0"/>
                                  </p:stCondLst>
                                  <p:childTnLst>
                                    <p:set>
                                      <p:cBhvr>
                                        <p:cTn id="25" dur="1" fill="hold">
                                          <p:stCondLst>
                                            <p:cond delay="0"/>
                                          </p:stCondLst>
                                        </p:cTn>
                                        <p:tgtEl>
                                          <p:spTgt spid="60"/>
                                        </p:tgtEl>
                                        <p:attrNameLst>
                                          <p:attrName>style.visibility</p:attrName>
                                        </p:attrNameLst>
                                      </p:cBhvr>
                                      <p:to>
                                        <p:strVal val="visible"/>
                                      </p:to>
                                    </p:set>
                                    <p:animEffect transition="in" filter="fade">
                                      <p:cBhvr>
                                        <p:cTn id="26" dur="500"/>
                                        <p:tgtEl>
                                          <p:spTgt spid="60"/>
                                        </p:tgtEl>
                                      </p:cBhvr>
                                    </p:animEffect>
                                  </p:childTnLst>
                                </p:cTn>
                              </p:par>
                            </p:childTnLst>
                          </p:cTn>
                        </p:par>
                      </p:childTnLst>
                    </p:cTn>
                  </p:par>
                  <p:par>
                    <p:cTn id="27" fill="hold">
                      <p:stCondLst>
                        <p:cond delay="indefinite"/>
                      </p:stCondLst>
                      <p:childTnLst>
                        <p:par>
                          <p:cTn id="28" fill="hold">
                            <p:stCondLst>
                              <p:cond delay="0"/>
                            </p:stCondLst>
                            <p:childTnLst>
                              <p:par>
                                <p:cTn id="29" presetID="10" presetClass="entr" presetSubtype="0" fill="hold" grpId="0" nodeType="clickEffect">
                                  <p:stCondLst>
                                    <p:cond delay="0"/>
                                  </p:stCondLst>
                                  <p:childTnLst>
                                    <p:set>
                                      <p:cBhvr>
                                        <p:cTn id="30" dur="1" fill="hold">
                                          <p:stCondLst>
                                            <p:cond delay="0"/>
                                          </p:stCondLst>
                                        </p:cTn>
                                        <p:tgtEl>
                                          <p:spTgt spid="54"/>
                                        </p:tgtEl>
                                        <p:attrNameLst>
                                          <p:attrName>style.visibility</p:attrName>
                                        </p:attrNameLst>
                                      </p:cBhvr>
                                      <p:to>
                                        <p:strVal val="visible"/>
                                      </p:to>
                                    </p:set>
                                    <p:animEffect transition="in" filter="fade">
                                      <p:cBhvr>
                                        <p:cTn id="31" dur="500"/>
                                        <p:tgtEl>
                                          <p:spTgt spid="54"/>
                                        </p:tgtEl>
                                      </p:cBhvr>
                                    </p:animEffect>
                                  </p:childTnLst>
                                </p:cTn>
                              </p:par>
                              <p:par>
                                <p:cTn id="32" presetID="10" presetClass="entr" presetSubtype="0" fill="hold" grpId="0" nodeType="withEffect">
                                  <p:stCondLst>
                                    <p:cond delay="0"/>
                                  </p:stCondLst>
                                  <p:childTnLst>
                                    <p:set>
                                      <p:cBhvr>
                                        <p:cTn id="33" dur="1" fill="hold">
                                          <p:stCondLst>
                                            <p:cond delay="0"/>
                                          </p:stCondLst>
                                        </p:cTn>
                                        <p:tgtEl>
                                          <p:spTgt spid="58"/>
                                        </p:tgtEl>
                                        <p:attrNameLst>
                                          <p:attrName>style.visibility</p:attrName>
                                        </p:attrNameLst>
                                      </p:cBhvr>
                                      <p:to>
                                        <p:strVal val="visible"/>
                                      </p:to>
                                    </p:set>
                                    <p:animEffect transition="in" filter="fade">
                                      <p:cBhvr>
                                        <p:cTn id="34" dur="500"/>
                                        <p:tgtEl>
                                          <p:spTgt spid="58"/>
                                        </p:tgtEl>
                                      </p:cBhvr>
                                    </p:animEffect>
                                  </p:childTnLst>
                                </p:cTn>
                              </p:par>
                            </p:childTnLst>
                          </p:cTn>
                        </p:par>
                      </p:childTnLst>
                    </p:cTn>
                  </p:par>
                  <p:par>
                    <p:cTn id="35" fill="hold">
                      <p:stCondLst>
                        <p:cond delay="indefinite"/>
                      </p:stCondLst>
                      <p:childTnLst>
                        <p:par>
                          <p:cTn id="36" fill="hold">
                            <p:stCondLst>
                              <p:cond delay="0"/>
                            </p:stCondLst>
                            <p:childTnLst>
                              <p:par>
                                <p:cTn id="37" presetID="22" presetClass="entr" presetSubtype="4" fill="hold" nodeType="clickEffect">
                                  <p:stCondLst>
                                    <p:cond delay="0"/>
                                  </p:stCondLst>
                                  <p:childTnLst>
                                    <p:set>
                                      <p:cBhvr>
                                        <p:cTn id="38" dur="1" fill="hold">
                                          <p:stCondLst>
                                            <p:cond delay="0"/>
                                          </p:stCondLst>
                                        </p:cTn>
                                        <p:tgtEl>
                                          <p:spTgt spid="49"/>
                                        </p:tgtEl>
                                        <p:attrNameLst>
                                          <p:attrName>style.visibility</p:attrName>
                                        </p:attrNameLst>
                                      </p:cBhvr>
                                      <p:to>
                                        <p:strVal val="visible"/>
                                      </p:to>
                                    </p:set>
                                    <p:animEffect transition="in" filter="wipe(down)">
                                      <p:cBhvr>
                                        <p:cTn id="39" dur="500"/>
                                        <p:tgtEl>
                                          <p:spTgt spid="49"/>
                                        </p:tgtEl>
                                      </p:cBhvr>
                                    </p:animEffect>
                                  </p:childTnLst>
                                </p:cTn>
                              </p:par>
                            </p:childTnLst>
                          </p:cTn>
                        </p:par>
                        <p:par>
                          <p:cTn id="40" fill="hold">
                            <p:stCondLst>
                              <p:cond delay="500"/>
                            </p:stCondLst>
                            <p:childTnLst>
                              <p:par>
                                <p:cTn id="41" presetID="10" presetClass="entr" presetSubtype="0" fill="hold" grpId="0" nodeType="afterEffect">
                                  <p:stCondLst>
                                    <p:cond delay="0"/>
                                  </p:stCondLst>
                                  <p:childTnLst>
                                    <p:set>
                                      <p:cBhvr>
                                        <p:cTn id="42" dur="1" fill="hold">
                                          <p:stCondLst>
                                            <p:cond delay="0"/>
                                          </p:stCondLst>
                                        </p:cTn>
                                        <p:tgtEl>
                                          <p:spTgt spid="55"/>
                                        </p:tgtEl>
                                        <p:attrNameLst>
                                          <p:attrName>style.visibility</p:attrName>
                                        </p:attrNameLst>
                                      </p:cBhvr>
                                      <p:to>
                                        <p:strVal val="visible"/>
                                      </p:to>
                                    </p:set>
                                    <p:animEffect transition="in" filter="fade">
                                      <p:cBhvr>
                                        <p:cTn id="43" dur="500"/>
                                        <p:tgtEl>
                                          <p:spTgt spid="55"/>
                                        </p:tgtEl>
                                      </p:cBhvr>
                                    </p:animEffect>
                                  </p:childTnLst>
                                </p:cTn>
                              </p:par>
                            </p:childTnLst>
                          </p:cTn>
                        </p:par>
                        <p:par>
                          <p:cTn id="44" fill="hold">
                            <p:stCondLst>
                              <p:cond delay="1000"/>
                            </p:stCondLst>
                            <p:childTnLst>
                              <p:par>
                                <p:cTn id="45" presetID="10" presetClass="entr" presetSubtype="0" fill="hold" grpId="0" nodeType="afterEffect">
                                  <p:stCondLst>
                                    <p:cond delay="0"/>
                                  </p:stCondLst>
                                  <p:childTnLst>
                                    <p:set>
                                      <p:cBhvr>
                                        <p:cTn id="46" dur="1" fill="hold">
                                          <p:stCondLst>
                                            <p:cond delay="0"/>
                                          </p:stCondLst>
                                        </p:cTn>
                                        <p:tgtEl>
                                          <p:spTgt spid="57"/>
                                        </p:tgtEl>
                                        <p:attrNameLst>
                                          <p:attrName>style.visibility</p:attrName>
                                        </p:attrNameLst>
                                      </p:cBhvr>
                                      <p:to>
                                        <p:strVal val="visible"/>
                                      </p:to>
                                    </p:set>
                                    <p:animEffect transition="in" filter="fade">
                                      <p:cBhvr>
                                        <p:cTn id="47" dur="500"/>
                                        <p:tgtEl>
                                          <p:spTgt spid="57"/>
                                        </p:tgtEl>
                                      </p:cBhvr>
                                    </p:animEffect>
                                  </p:childTnLst>
                                </p:cTn>
                              </p:par>
                            </p:childTnLst>
                          </p:cTn>
                        </p:par>
                      </p:childTnLst>
                    </p:cTn>
                  </p:par>
                  <p:par>
                    <p:cTn id="48" fill="hold">
                      <p:stCondLst>
                        <p:cond delay="indefinite"/>
                      </p:stCondLst>
                      <p:childTnLst>
                        <p:par>
                          <p:cTn id="49" fill="hold">
                            <p:stCondLst>
                              <p:cond delay="0"/>
                            </p:stCondLst>
                            <p:childTnLst>
                              <p:par>
                                <p:cTn id="50" presetID="22" presetClass="entr" presetSubtype="1" fill="hold" grpId="0" nodeType="clickEffect">
                                  <p:stCondLst>
                                    <p:cond delay="0"/>
                                  </p:stCondLst>
                                  <p:childTnLst>
                                    <p:set>
                                      <p:cBhvr>
                                        <p:cTn id="51" dur="1" fill="hold">
                                          <p:stCondLst>
                                            <p:cond delay="0"/>
                                          </p:stCondLst>
                                        </p:cTn>
                                        <p:tgtEl>
                                          <p:spTgt spid="50"/>
                                        </p:tgtEl>
                                        <p:attrNameLst>
                                          <p:attrName>style.visibility</p:attrName>
                                        </p:attrNameLst>
                                      </p:cBhvr>
                                      <p:to>
                                        <p:strVal val="visible"/>
                                      </p:to>
                                    </p:set>
                                    <p:animEffect transition="in" filter="wipe(up)">
                                      <p:cBhvr>
                                        <p:cTn id="52" dur="500"/>
                                        <p:tgtEl>
                                          <p:spTgt spid="50"/>
                                        </p:tgtEl>
                                      </p:cBhvr>
                                    </p:animEffect>
                                  </p:childTnLst>
                                </p:cTn>
                              </p:par>
                            </p:childTnLst>
                          </p:cTn>
                        </p:par>
                        <p:par>
                          <p:cTn id="53" fill="hold">
                            <p:stCondLst>
                              <p:cond delay="500"/>
                            </p:stCondLst>
                            <p:childTnLst>
                              <p:par>
                                <p:cTn id="54" presetID="10" presetClass="entr" presetSubtype="0" fill="hold" grpId="0" nodeType="afterEffect">
                                  <p:stCondLst>
                                    <p:cond delay="0"/>
                                  </p:stCondLst>
                                  <p:childTnLst>
                                    <p:set>
                                      <p:cBhvr>
                                        <p:cTn id="55" dur="1" fill="hold">
                                          <p:stCondLst>
                                            <p:cond delay="0"/>
                                          </p:stCondLst>
                                        </p:cTn>
                                        <p:tgtEl>
                                          <p:spTgt spid="61"/>
                                        </p:tgtEl>
                                        <p:attrNameLst>
                                          <p:attrName>style.visibility</p:attrName>
                                        </p:attrNameLst>
                                      </p:cBhvr>
                                      <p:to>
                                        <p:strVal val="visible"/>
                                      </p:to>
                                    </p:set>
                                    <p:animEffect transition="in" filter="fade">
                                      <p:cBhvr>
                                        <p:cTn id="56" dur="500"/>
                                        <p:tgtEl>
                                          <p:spTgt spid="61"/>
                                        </p:tgtEl>
                                      </p:cBhvr>
                                    </p:animEffect>
                                  </p:childTnLst>
                                </p:cTn>
                              </p:par>
                            </p:childTnLst>
                          </p:cTn>
                        </p:par>
                      </p:childTnLst>
                    </p:cTn>
                  </p:par>
                  <p:par>
                    <p:cTn id="57" fill="hold">
                      <p:stCondLst>
                        <p:cond delay="indefinite"/>
                      </p:stCondLst>
                      <p:childTnLst>
                        <p:par>
                          <p:cTn id="58" fill="hold">
                            <p:stCondLst>
                              <p:cond delay="0"/>
                            </p:stCondLst>
                            <p:childTnLst>
                              <p:par>
                                <p:cTn id="59" presetID="10" presetClass="entr" presetSubtype="0" fill="hold" grpId="0" nodeType="clickEffect">
                                  <p:stCondLst>
                                    <p:cond delay="0"/>
                                  </p:stCondLst>
                                  <p:childTnLst>
                                    <p:set>
                                      <p:cBhvr>
                                        <p:cTn id="60" dur="1" fill="hold">
                                          <p:stCondLst>
                                            <p:cond delay="0"/>
                                          </p:stCondLst>
                                        </p:cTn>
                                        <p:tgtEl>
                                          <p:spTgt spid="62"/>
                                        </p:tgtEl>
                                        <p:attrNameLst>
                                          <p:attrName>style.visibility</p:attrName>
                                        </p:attrNameLst>
                                      </p:cBhvr>
                                      <p:to>
                                        <p:strVal val="visible"/>
                                      </p:to>
                                    </p:set>
                                    <p:animEffect transition="in" filter="fade">
                                      <p:cBhvr>
                                        <p:cTn id="61" dur="500"/>
                                        <p:tgtEl>
                                          <p:spTgt spid="6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5" grpId="0"/>
      <p:bldP spid="50" grpId="0" animBg="1"/>
      <p:bldP spid="54" grpId="0" animBg="1"/>
      <p:bldP spid="55" grpId="0" animBg="1"/>
      <p:bldP spid="57" grpId="0"/>
      <p:bldP spid="58" grpId="0"/>
      <p:bldP spid="59" grpId="0"/>
      <p:bldP spid="60" grpId="0"/>
      <p:bldP spid="61" grpId="0"/>
      <p:bldP spid="62"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Přímka ležící v půdorysně</a:t>
            </a:r>
            <a:endParaRPr lang="cs-CZ" dirty="0"/>
          </a:p>
        </p:txBody>
      </p:sp>
      <p:sp>
        <p:nvSpPr>
          <p:cNvPr id="3" name="Zástupný symbol pro obsah 2"/>
          <p:cNvSpPr>
            <a:spLocks noGrp="1"/>
          </p:cNvSpPr>
          <p:nvPr>
            <p:ph sz="half" idx="1"/>
          </p:nvPr>
        </p:nvSpPr>
        <p:spPr/>
        <p:txBody>
          <a:bodyPr/>
          <a:lstStyle/>
          <a:p>
            <a:endParaRPr lang="cs-CZ" dirty="0"/>
          </a:p>
        </p:txBody>
      </p:sp>
      <p:sp>
        <p:nvSpPr>
          <p:cNvPr id="4" name="Zástupný symbol pro obsah 3"/>
          <p:cNvSpPr>
            <a:spLocks noGrp="1"/>
          </p:cNvSpPr>
          <p:nvPr>
            <p:ph sz="half" idx="2"/>
          </p:nvPr>
        </p:nvSpPr>
        <p:spPr/>
        <p:txBody>
          <a:bodyPr/>
          <a:lstStyle/>
          <a:p>
            <a:endParaRPr lang="cs-CZ" dirty="0"/>
          </a:p>
        </p:txBody>
      </p:sp>
      <p:sp>
        <p:nvSpPr>
          <p:cNvPr id="6" name="Kosoúhelník 5"/>
          <p:cNvSpPr/>
          <p:nvPr/>
        </p:nvSpPr>
        <p:spPr>
          <a:xfrm>
            <a:off x="899592" y="4211370"/>
            <a:ext cx="2736304" cy="792088"/>
          </a:xfrm>
          <a:prstGeom prst="parallelogram">
            <a:avLst>
              <a:gd name="adj" fmla="val 98905"/>
            </a:avLst>
          </a:prstGeom>
          <a:solidFill>
            <a:schemeClr val="accent1">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7" name="Obdélník 6"/>
          <p:cNvSpPr/>
          <p:nvPr/>
        </p:nvSpPr>
        <p:spPr>
          <a:xfrm>
            <a:off x="1691680" y="2636912"/>
            <a:ext cx="1944216" cy="1574458"/>
          </a:xfrm>
          <a:prstGeom prst="rect">
            <a:avLst/>
          </a:prstGeom>
          <a:solidFill>
            <a:schemeClr val="accent1">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cxnSp>
        <p:nvCxnSpPr>
          <p:cNvPr id="9" name="Přímá spojnice 8"/>
          <p:cNvCxnSpPr/>
          <p:nvPr/>
        </p:nvCxnSpPr>
        <p:spPr>
          <a:xfrm>
            <a:off x="1115616" y="4211370"/>
            <a:ext cx="3024336" cy="0"/>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10" name="TextovéPole 9"/>
          <p:cNvSpPr txBox="1"/>
          <p:nvPr/>
        </p:nvSpPr>
        <p:spPr>
          <a:xfrm>
            <a:off x="1684928" y="2556628"/>
            <a:ext cx="288032" cy="369332"/>
          </a:xfrm>
          <a:prstGeom prst="rect">
            <a:avLst/>
          </a:prstGeom>
          <a:noFill/>
        </p:spPr>
        <p:txBody>
          <a:bodyPr wrap="square" rtlCol="0">
            <a:spAutoFit/>
          </a:bodyPr>
          <a:lstStyle/>
          <a:p>
            <a:r>
              <a:rPr lang="cs-CZ" dirty="0" smtClean="0">
                <a:sym typeface="Symbol"/>
              </a:rPr>
              <a:t></a:t>
            </a:r>
            <a:endParaRPr lang="cs-CZ" dirty="0"/>
          </a:p>
        </p:txBody>
      </p:sp>
      <p:sp>
        <p:nvSpPr>
          <p:cNvPr id="11" name="TextovéPole 10"/>
          <p:cNvSpPr txBox="1"/>
          <p:nvPr/>
        </p:nvSpPr>
        <p:spPr>
          <a:xfrm>
            <a:off x="1024389" y="4653136"/>
            <a:ext cx="288032" cy="369332"/>
          </a:xfrm>
          <a:prstGeom prst="rect">
            <a:avLst/>
          </a:prstGeom>
          <a:noFill/>
        </p:spPr>
        <p:txBody>
          <a:bodyPr wrap="square" rtlCol="0">
            <a:spAutoFit/>
          </a:bodyPr>
          <a:lstStyle/>
          <a:p>
            <a:r>
              <a:rPr lang="cs-CZ" dirty="0" smtClean="0">
                <a:sym typeface="Symbol"/>
              </a:rPr>
              <a:t></a:t>
            </a:r>
            <a:endParaRPr lang="cs-CZ" dirty="0"/>
          </a:p>
        </p:txBody>
      </p:sp>
      <p:sp>
        <p:nvSpPr>
          <p:cNvPr id="12" name="TextovéPole 11"/>
          <p:cNvSpPr txBox="1"/>
          <p:nvPr/>
        </p:nvSpPr>
        <p:spPr>
          <a:xfrm>
            <a:off x="3866479" y="3877848"/>
            <a:ext cx="714349" cy="369332"/>
          </a:xfrm>
          <a:prstGeom prst="rect">
            <a:avLst/>
          </a:prstGeom>
          <a:noFill/>
        </p:spPr>
        <p:txBody>
          <a:bodyPr wrap="square" rtlCol="0">
            <a:spAutoFit/>
          </a:bodyPr>
          <a:lstStyle/>
          <a:p>
            <a:r>
              <a:rPr lang="cs-CZ" dirty="0" smtClean="0"/>
              <a:t>x=a</a:t>
            </a:r>
            <a:r>
              <a:rPr lang="cs-CZ" baseline="-25000" dirty="0" smtClean="0"/>
              <a:t>2</a:t>
            </a:r>
            <a:endParaRPr lang="cs-CZ" baseline="-25000" dirty="0"/>
          </a:p>
        </p:txBody>
      </p:sp>
      <p:cxnSp>
        <p:nvCxnSpPr>
          <p:cNvPr id="14" name="Přímá spojnice 13"/>
          <p:cNvCxnSpPr/>
          <p:nvPr/>
        </p:nvCxnSpPr>
        <p:spPr>
          <a:xfrm>
            <a:off x="5148064" y="3933056"/>
            <a:ext cx="3168352" cy="0"/>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15" name="TextovéPole 14"/>
          <p:cNvSpPr txBox="1"/>
          <p:nvPr/>
        </p:nvSpPr>
        <p:spPr>
          <a:xfrm>
            <a:off x="7849301" y="3563724"/>
            <a:ext cx="792087" cy="369332"/>
          </a:xfrm>
          <a:prstGeom prst="rect">
            <a:avLst/>
          </a:prstGeom>
          <a:noFill/>
        </p:spPr>
        <p:txBody>
          <a:bodyPr wrap="square" rtlCol="0">
            <a:spAutoFit/>
          </a:bodyPr>
          <a:lstStyle/>
          <a:p>
            <a:r>
              <a:rPr lang="cs-CZ" dirty="0" smtClean="0"/>
              <a:t>x</a:t>
            </a:r>
            <a:r>
              <a:rPr lang="cs-CZ" baseline="-25000" dirty="0" smtClean="0"/>
              <a:t>1,2</a:t>
            </a:r>
            <a:r>
              <a:rPr lang="cs-CZ" dirty="0" smtClean="0"/>
              <a:t>=a</a:t>
            </a:r>
            <a:r>
              <a:rPr lang="cs-CZ" baseline="-25000" dirty="0" smtClean="0"/>
              <a:t>2</a:t>
            </a:r>
            <a:endParaRPr lang="cs-CZ" baseline="-25000" dirty="0"/>
          </a:p>
        </p:txBody>
      </p:sp>
      <p:cxnSp>
        <p:nvCxnSpPr>
          <p:cNvPr id="16" name="Přímá spojnice 15"/>
          <p:cNvCxnSpPr/>
          <p:nvPr/>
        </p:nvCxnSpPr>
        <p:spPr>
          <a:xfrm>
            <a:off x="2123728" y="4211370"/>
            <a:ext cx="1476164" cy="626432"/>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4" name="Přímá spojnice 33"/>
          <p:cNvCxnSpPr/>
          <p:nvPr/>
        </p:nvCxnSpPr>
        <p:spPr>
          <a:xfrm>
            <a:off x="1727684" y="4062514"/>
            <a:ext cx="396044" cy="148856"/>
          </a:xfrm>
          <a:prstGeom prst="line">
            <a:avLst/>
          </a:prstGeom>
          <a:ln w="19050">
            <a:solidFill>
              <a:schemeClr val="tx1"/>
            </a:solidFill>
            <a:prstDash val="dash"/>
          </a:ln>
        </p:spPr>
        <p:style>
          <a:lnRef idx="1">
            <a:schemeClr val="accent1"/>
          </a:lnRef>
          <a:fillRef idx="0">
            <a:schemeClr val="accent1"/>
          </a:fillRef>
          <a:effectRef idx="0">
            <a:schemeClr val="accent1"/>
          </a:effectRef>
          <a:fontRef idx="minor">
            <a:schemeClr val="tx1"/>
          </a:fontRef>
        </p:style>
      </p:cxnSp>
      <p:sp>
        <p:nvSpPr>
          <p:cNvPr id="37" name="TextovéPole 36"/>
          <p:cNvSpPr txBox="1"/>
          <p:nvPr/>
        </p:nvSpPr>
        <p:spPr>
          <a:xfrm>
            <a:off x="3252861" y="4766403"/>
            <a:ext cx="662631" cy="369332"/>
          </a:xfrm>
          <a:prstGeom prst="rect">
            <a:avLst/>
          </a:prstGeom>
          <a:noFill/>
        </p:spPr>
        <p:txBody>
          <a:bodyPr wrap="square" rtlCol="0">
            <a:spAutoFit/>
          </a:bodyPr>
          <a:lstStyle/>
          <a:p>
            <a:r>
              <a:rPr lang="cs-CZ" dirty="0" smtClean="0"/>
              <a:t>a=a</a:t>
            </a:r>
            <a:r>
              <a:rPr lang="cs-CZ" baseline="-25000" dirty="0" smtClean="0"/>
              <a:t>1</a:t>
            </a:r>
            <a:endParaRPr lang="cs-CZ" baseline="-25000" dirty="0"/>
          </a:p>
        </p:txBody>
      </p:sp>
      <p:sp>
        <p:nvSpPr>
          <p:cNvPr id="39" name="TextovéPole 38"/>
          <p:cNvSpPr txBox="1"/>
          <p:nvPr/>
        </p:nvSpPr>
        <p:spPr>
          <a:xfrm>
            <a:off x="1972960" y="3808553"/>
            <a:ext cx="1100406" cy="369332"/>
          </a:xfrm>
          <a:prstGeom prst="rect">
            <a:avLst/>
          </a:prstGeom>
          <a:noFill/>
        </p:spPr>
        <p:txBody>
          <a:bodyPr wrap="square" rtlCol="0">
            <a:spAutoFit/>
          </a:bodyPr>
          <a:lstStyle/>
          <a:p>
            <a:r>
              <a:rPr lang="cs-CZ" dirty="0" smtClean="0"/>
              <a:t>N=N</a:t>
            </a:r>
            <a:r>
              <a:rPr lang="cs-CZ" baseline="-25000" dirty="0" smtClean="0"/>
              <a:t>1</a:t>
            </a:r>
            <a:r>
              <a:rPr lang="cs-CZ" dirty="0" smtClean="0"/>
              <a:t>=N</a:t>
            </a:r>
            <a:r>
              <a:rPr lang="cs-CZ" baseline="-25000" dirty="0" smtClean="0"/>
              <a:t>2</a:t>
            </a:r>
            <a:endParaRPr lang="cs-CZ" baseline="-25000" dirty="0"/>
          </a:p>
        </p:txBody>
      </p:sp>
      <p:sp>
        <p:nvSpPr>
          <p:cNvPr id="41" name="Oblouk 40"/>
          <p:cNvSpPr/>
          <p:nvPr/>
        </p:nvSpPr>
        <p:spPr>
          <a:xfrm rot="4085267">
            <a:off x="2492227" y="4003235"/>
            <a:ext cx="559803" cy="568342"/>
          </a:xfrm>
          <a:prstGeom prst="arc">
            <a:avLst>
              <a:gd name="adj1" fmla="val 16676627"/>
              <a:gd name="adj2" fmla="val 21475325"/>
            </a:avLst>
          </a:prstGeom>
        </p:spPr>
        <p:style>
          <a:lnRef idx="1">
            <a:schemeClr val="dk1"/>
          </a:lnRef>
          <a:fillRef idx="0">
            <a:schemeClr val="dk1"/>
          </a:fillRef>
          <a:effectRef idx="0">
            <a:schemeClr val="dk1"/>
          </a:effectRef>
          <a:fontRef idx="minor">
            <a:schemeClr val="tx1"/>
          </a:fontRef>
        </p:style>
        <p:txBody>
          <a:bodyPr rtlCol="0" anchor="ctr"/>
          <a:lstStyle/>
          <a:p>
            <a:pPr algn="ctr"/>
            <a:endParaRPr lang="cs-CZ"/>
          </a:p>
        </p:txBody>
      </p:sp>
      <p:sp>
        <p:nvSpPr>
          <p:cNvPr id="43" name="TextovéPole 42"/>
          <p:cNvSpPr txBox="1"/>
          <p:nvPr/>
        </p:nvSpPr>
        <p:spPr>
          <a:xfrm>
            <a:off x="2658573" y="4158409"/>
            <a:ext cx="367319" cy="369332"/>
          </a:xfrm>
          <a:prstGeom prst="rect">
            <a:avLst/>
          </a:prstGeom>
          <a:noFill/>
        </p:spPr>
        <p:txBody>
          <a:bodyPr wrap="square" rtlCol="0">
            <a:spAutoFit/>
          </a:bodyPr>
          <a:lstStyle/>
          <a:p>
            <a:r>
              <a:rPr lang="cs-CZ" dirty="0" smtClean="0">
                <a:sym typeface="Symbol"/>
              </a:rPr>
              <a:t></a:t>
            </a:r>
            <a:endParaRPr lang="cs-CZ" dirty="0"/>
          </a:p>
        </p:txBody>
      </p:sp>
      <p:cxnSp>
        <p:nvCxnSpPr>
          <p:cNvPr id="47" name="Přímá spojnice 46"/>
          <p:cNvCxnSpPr/>
          <p:nvPr/>
        </p:nvCxnSpPr>
        <p:spPr>
          <a:xfrm>
            <a:off x="5724128" y="3933056"/>
            <a:ext cx="2160240" cy="976754"/>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50" name="Oblouk 49"/>
          <p:cNvSpPr/>
          <p:nvPr/>
        </p:nvSpPr>
        <p:spPr>
          <a:xfrm rot="4085267">
            <a:off x="6068203" y="3724842"/>
            <a:ext cx="559803" cy="568342"/>
          </a:xfrm>
          <a:prstGeom prst="arc">
            <a:avLst>
              <a:gd name="adj1" fmla="val 16543257"/>
              <a:gd name="adj2" fmla="val 21338920"/>
            </a:avLst>
          </a:prstGeom>
        </p:spPr>
        <p:style>
          <a:lnRef idx="1">
            <a:schemeClr val="dk1"/>
          </a:lnRef>
          <a:fillRef idx="0">
            <a:schemeClr val="dk1"/>
          </a:fillRef>
          <a:effectRef idx="0">
            <a:schemeClr val="dk1"/>
          </a:effectRef>
          <a:fontRef idx="minor">
            <a:schemeClr val="tx1"/>
          </a:fontRef>
        </p:style>
        <p:txBody>
          <a:bodyPr rtlCol="0" anchor="ctr"/>
          <a:lstStyle/>
          <a:p>
            <a:pPr algn="ctr"/>
            <a:endParaRPr lang="cs-CZ"/>
          </a:p>
        </p:txBody>
      </p:sp>
      <p:sp>
        <p:nvSpPr>
          <p:cNvPr id="52" name="Ovál 51"/>
          <p:cNvSpPr/>
          <p:nvPr/>
        </p:nvSpPr>
        <p:spPr>
          <a:xfrm>
            <a:off x="2100868" y="4177885"/>
            <a:ext cx="45719" cy="45719"/>
          </a:xfrm>
          <a:prstGeom prst="ellipse">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cs-CZ"/>
          </a:p>
        </p:txBody>
      </p:sp>
      <p:sp>
        <p:nvSpPr>
          <p:cNvPr id="54" name="Ovál 53"/>
          <p:cNvSpPr/>
          <p:nvPr/>
        </p:nvSpPr>
        <p:spPr>
          <a:xfrm>
            <a:off x="5701268" y="3915647"/>
            <a:ext cx="45719" cy="45719"/>
          </a:xfrm>
          <a:prstGeom prst="ellipse">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cs-CZ"/>
          </a:p>
        </p:txBody>
      </p:sp>
      <p:sp>
        <p:nvSpPr>
          <p:cNvPr id="58" name="TextovéPole 57"/>
          <p:cNvSpPr txBox="1"/>
          <p:nvPr/>
        </p:nvSpPr>
        <p:spPr>
          <a:xfrm>
            <a:off x="5389341" y="3557841"/>
            <a:ext cx="874340" cy="369332"/>
          </a:xfrm>
          <a:prstGeom prst="rect">
            <a:avLst/>
          </a:prstGeom>
          <a:noFill/>
        </p:spPr>
        <p:txBody>
          <a:bodyPr wrap="square" rtlCol="0">
            <a:spAutoFit/>
          </a:bodyPr>
          <a:lstStyle/>
          <a:p>
            <a:r>
              <a:rPr lang="cs-CZ" dirty="0" smtClean="0"/>
              <a:t>N</a:t>
            </a:r>
            <a:r>
              <a:rPr lang="cs-CZ" baseline="-25000" dirty="0" smtClean="0"/>
              <a:t>1</a:t>
            </a:r>
            <a:r>
              <a:rPr lang="cs-CZ" dirty="0" smtClean="0"/>
              <a:t>=N</a:t>
            </a:r>
            <a:r>
              <a:rPr lang="cs-CZ" baseline="-25000" dirty="0" smtClean="0"/>
              <a:t>2</a:t>
            </a:r>
            <a:endParaRPr lang="cs-CZ" baseline="-25000" dirty="0"/>
          </a:p>
        </p:txBody>
      </p:sp>
      <p:sp>
        <p:nvSpPr>
          <p:cNvPr id="60" name="TextovéPole 59"/>
          <p:cNvSpPr txBox="1"/>
          <p:nvPr/>
        </p:nvSpPr>
        <p:spPr>
          <a:xfrm>
            <a:off x="7435282" y="4732529"/>
            <a:ext cx="432048" cy="369332"/>
          </a:xfrm>
          <a:prstGeom prst="rect">
            <a:avLst/>
          </a:prstGeom>
          <a:noFill/>
        </p:spPr>
        <p:txBody>
          <a:bodyPr wrap="square" rtlCol="0">
            <a:spAutoFit/>
          </a:bodyPr>
          <a:lstStyle/>
          <a:p>
            <a:r>
              <a:rPr lang="cs-CZ" dirty="0" smtClean="0"/>
              <a:t>a</a:t>
            </a:r>
            <a:r>
              <a:rPr lang="cs-CZ" baseline="-25000" dirty="0" smtClean="0"/>
              <a:t>1</a:t>
            </a:r>
            <a:endParaRPr lang="cs-CZ" baseline="-25000" dirty="0"/>
          </a:p>
        </p:txBody>
      </p:sp>
      <p:sp>
        <p:nvSpPr>
          <p:cNvPr id="61" name="TextovéPole 60"/>
          <p:cNvSpPr txBox="1"/>
          <p:nvPr/>
        </p:nvSpPr>
        <p:spPr>
          <a:xfrm>
            <a:off x="6264289" y="3869745"/>
            <a:ext cx="432048" cy="369332"/>
          </a:xfrm>
          <a:prstGeom prst="rect">
            <a:avLst/>
          </a:prstGeom>
          <a:noFill/>
        </p:spPr>
        <p:txBody>
          <a:bodyPr wrap="square" rtlCol="0">
            <a:spAutoFit/>
          </a:bodyPr>
          <a:lstStyle/>
          <a:p>
            <a:r>
              <a:rPr lang="cs-CZ" dirty="0" smtClean="0">
                <a:sym typeface="Symbol"/>
              </a:rPr>
              <a:t></a:t>
            </a:r>
            <a:endParaRPr lang="cs-CZ" dirty="0"/>
          </a:p>
        </p:txBody>
      </p:sp>
      <p:sp>
        <p:nvSpPr>
          <p:cNvPr id="62" name="TextovéPole 61"/>
          <p:cNvSpPr txBox="1"/>
          <p:nvPr/>
        </p:nvSpPr>
        <p:spPr>
          <a:xfrm>
            <a:off x="5436045" y="5260230"/>
            <a:ext cx="2736405" cy="646331"/>
          </a:xfrm>
          <a:prstGeom prst="rect">
            <a:avLst/>
          </a:prstGeom>
          <a:noFill/>
        </p:spPr>
        <p:txBody>
          <a:bodyPr wrap="square" rtlCol="0">
            <a:spAutoFit/>
          </a:bodyPr>
          <a:lstStyle/>
          <a:p>
            <a:r>
              <a:rPr lang="cs-CZ" dirty="0" smtClean="0"/>
              <a:t>P … nekonečně mnoho</a:t>
            </a:r>
          </a:p>
          <a:p>
            <a:r>
              <a:rPr lang="cs-CZ" dirty="0" smtClean="0">
                <a:sym typeface="Symbol"/>
              </a:rPr>
              <a:t> = 0°</a:t>
            </a:r>
            <a:endParaRPr lang="cs-CZ" dirty="0"/>
          </a:p>
        </p:txBody>
      </p:sp>
      <p:cxnSp>
        <p:nvCxnSpPr>
          <p:cNvPr id="8" name="Přímá spojnice 7"/>
          <p:cNvCxnSpPr/>
          <p:nvPr/>
        </p:nvCxnSpPr>
        <p:spPr>
          <a:xfrm>
            <a:off x="5167561" y="3930574"/>
            <a:ext cx="3097281" cy="5883"/>
          </a:xfrm>
          <a:prstGeom prst="line">
            <a:avLst/>
          </a:prstGeom>
        </p:spPr>
        <p:style>
          <a:lnRef idx="1">
            <a:schemeClr val="dk1"/>
          </a:lnRef>
          <a:fillRef idx="0">
            <a:schemeClr val="dk1"/>
          </a:fillRef>
          <a:effectRef idx="0">
            <a:schemeClr val="dk1"/>
          </a:effectRef>
          <a:fontRef idx="minor">
            <a:schemeClr val="tx1"/>
          </a:fontRef>
        </p:style>
      </p:cxnSp>
      <p:sp>
        <p:nvSpPr>
          <p:cNvPr id="17" name="TextovéPole 16"/>
          <p:cNvSpPr txBox="1"/>
          <p:nvPr/>
        </p:nvSpPr>
        <p:spPr>
          <a:xfrm>
            <a:off x="7849301" y="3561242"/>
            <a:ext cx="576064" cy="369332"/>
          </a:xfrm>
          <a:prstGeom prst="rect">
            <a:avLst/>
          </a:prstGeom>
          <a:noFill/>
        </p:spPr>
        <p:txBody>
          <a:bodyPr wrap="square" rtlCol="0">
            <a:spAutoFit/>
          </a:bodyPr>
          <a:lstStyle/>
          <a:p>
            <a:r>
              <a:rPr lang="cs-CZ" dirty="0" smtClean="0"/>
              <a:t>x</a:t>
            </a:r>
            <a:r>
              <a:rPr lang="cs-CZ" baseline="-25000" dirty="0" smtClean="0"/>
              <a:t>1,2</a:t>
            </a:r>
            <a:endParaRPr lang="cs-CZ" baseline="-25000" dirty="0"/>
          </a:p>
        </p:txBody>
      </p:sp>
    </p:spTree>
    <p:extLst>
      <p:ext uri="{BB962C8B-B14F-4D97-AF65-F5344CB8AC3E}">
        <p14:creationId xmlns:p14="http://schemas.microsoft.com/office/powerpoint/2010/main" val="17709452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fade">
                                      <p:cBhvr>
                                        <p:cTn id="7" dur="500"/>
                                        <p:tgtEl>
                                          <p:spTgt spid="8"/>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17"/>
                                        </p:tgtEl>
                                        <p:attrNameLst>
                                          <p:attrName>style.visibility</p:attrName>
                                        </p:attrNameLst>
                                      </p:cBhvr>
                                      <p:to>
                                        <p:strVal val="visible"/>
                                      </p:to>
                                    </p:set>
                                    <p:animEffect transition="in" filter="fade">
                                      <p:cBhvr>
                                        <p:cTn id="10" dur="500"/>
                                        <p:tgtEl>
                                          <p:spTgt spid="17"/>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nodeType="clickEffect">
                                  <p:stCondLst>
                                    <p:cond delay="0"/>
                                  </p:stCondLst>
                                  <p:childTnLst>
                                    <p:set>
                                      <p:cBhvr>
                                        <p:cTn id="14" dur="1" fill="hold">
                                          <p:stCondLst>
                                            <p:cond delay="0"/>
                                          </p:stCondLst>
                                        </p:cTn>
                                        <p:tgtEl>
                                          <p:spTgt spid="47"/>
                                        </p:tgtEl>
                                        <p:attrNameLst>
                                          <p:attrName>style.visibility</p:attrName>
                                        </p:attrNameLst>
                                      </p:cBhvr>
                                      <p:to>
                                        <p:strVal val="visible"/>
                                      </p:to>
                                    </p:set>
                                    <p:animEffect transition="in" filter="fade">
                                      <p:cBhvr>
                                        <p:cTn id="15" dur="500"/>
                                        <p:tgtEl>
                                          <p:spTgt spid="47"/>
                                        </p:tgtEl>
                                      </p:cBhvr>
                                    </p:animEffect>
                                  </p:childTnLst>
                                </p:cTn>
                              </p:par>
                            </p:childTnLst>
                          </p:cTn>
                        </p:par>
                        <p:par>
                          <p:cTn id="16" fill="hold">
                            <p:stCondLst>
                              <p:cond delay="500"/>
                            </p:stCondLst>
                            <p:childTnLst>
                              <p:par>
                                <p:cTn id="17" presetID="10" presetClass="entr" presetSubtype="0" fill="hold" grpId="0" nodeType="afterEffect">
                                  <p:stCondLst>
                                    <p:cond delay="0"/>
                                  </p:stCondLst>
                                  <p:childTnLst>
                                    <p:set>
                                      <p:cBhvr>
                                        <p:cTn id="18" dur="1" fill="hold">
                                          <p:stCondLst>
                                            <p:cond delay="0"/>
                                          </p:stCondLst>
                                        </p:cTn>
                                        <p:tgtEl>
                                          <p:spTgt spid="60"/>
                                        </p:tgtEl>
                                        <p:attrNameLst>
                                          <p:attrName>style.visibility</p:attrName>
                                        </p:attrNameLst>
                                      </p:cBhvr>
                                      <p:to>
                                        <p:strVal val="visible"/>
                                      </p:to>
                                    </p:set>
                                    <p:animEffect transition="in" filter="fade">
                                      <p:cBhvr>
                                        <p:cTn id="19" dur="500"/>
                                        <p:tgtEl>
                                          <p:spTgt spid="60"/>
                                        </p:tgtEl>
                                      </p:cBhvr>
                                    </p:animEffect>
                                  </p:childTnLst>
                                </p:cTn>
                              </p:par>
                            </p:childTnLst>
                          </p:cTn>
                        </p:par>
                      </p:childTnLst>
                    </p:cTn>
                  </p:par>
                  <p:par>
                    <p:cTn id="20" fill="hold">
                      <p:stCondLst>
                        <p:cond delay="indefinite"/>
                      </p:stCondLst>
                      <p:childTnLst>
                        <p:par>
                          <p:cTn id="21" fill="hold">
                            <p:stCondLst>
                              <p:cond delay="0"/>
                            </p:stCondLst>
                            <p:childTnLst>
                              <p:par>
                                <p:cTn id="22" presetID="1" presetClass="exit" presetSubtype="0" fill="hold" nodeType="clickEffect">
                                  <p:stCondLst>
                                    <p:cond delay="0"/>
                                  </p:stCondLst>
                                  <p:childTnLst>
                                    <p:set>
                                      <p:cBhvr>
                                        <p:cTn id="23" dur="1" fill="hold">
                                          <p:stCondLst>
                                            <p:cond delay="0"/>
                                          </p:stCondLst>
                                        </p:cTn>
                                        <p:tgtEl>
                                          <p:spTgt spid="8"/>
                                        </p:tgtEl>
                                        <p:attrNameLst>
                                          <p:attrName>style.visibility</p:attrName>
                                        </p:attrNameLst>
                                      </p:cBhvr>
                                      <p:to>
                                        <p:strVal val="hidden"/>
                                      </p:to>
                                    </p:set>
                                  </p:childTnLst>
                                </p:cTn>
                              </p:par>
                              <p:par>
                                <p:cTn id="24" presetID="1" presetClass="exit" presetSubtype="0" fill="hold" grpId="1" nodeType="withEffect">
                                  <p:stCondLst>
                                    <p:cond delay="0"/>
                                  </p:stCondLst>
                                  <p:childTnLst>
                                    <p:set>
                                      <p:cBhvr>
                                        <p:cTn id="25" dur="1" fill="hold">
                                          <p:stCondLst>
                                            <p:cond delay="0"/>
                                          </p:stCondLst>
                                        </p:cTn>
                                        <p:tgtEl>
                                          <p:spTgt spid="17"/>
                                        </p:tgtEl>
                                        <p:attrNameLst>
                                          <p:attrName>style.visibility</p:attrName>
                                        </p:attrNameLst>
                                      </p:cBhvr>
                                      <p:to>
                                        <p:strVal val="hidden"/>
                                      </p:to>
                                    </p:set>
                                  </p:childTnLst>
                                </p:cTn>
                              </p:par>
                              <p:par>
                                <p:cTn id="26" presetID="10" presetClass="entr" presetSubtype="0" fill="hold" nodeType="withEffect">
                                  <p:stCondLst>
                                    <p:cond delay="0"/>
                                  </p:stCondLst>
                                  <p:childTnLst>
                                    <p:set>
                                      <p:cBhvr>
                                        <p:cTn id="27" dur="1" fill="hold">
                                          <p:stCondLst>
                                            <p:cond delay="0"/>
                                          </p:stCondLst>
                                        </p:cTn>
                                        <p:tgtEl>
                                          <p:spTgt spid="14"/>
                                        </p:tgtEl>
                                        <p:attrNameLst>
                                          <p:attrName>style.visibility</p:attrName>
                                        </p:attrNameLst>
                                      </p:cBhvr>
                                      <p:to>
                                        <p:strVal val="visible"/>
                                      </p:to>
                                    </p:set>
                                    <p:animEffect transition="in" filter="fade">
                                      <p:cBhvr>
                                        <p:cTn id="28" dur="500"/>
                                        <p:tgtEl>
                                          <p:spTgt spid="14"/>
                                        </p:tgtEl>
                                      </p:cBhvr>
                                    </p:animEffect>
                                  </p:childTnLst>
                                </p:cTn>
                              </p:par>
                              <p:par>
                                <p:cTn id="29" presetID="10" presetClass="entr" presetSubtype="0" fill="hold" grpId="0" nodeType="withEffect">
                                  <p:stCondLst>
                                    <p:cond delay="0"/>
                                  </p:stCondLst>
                                  <p:childTnLst>
                                    <p:set>
                                      <p:cBhvr>
                                        <p:cTn id="30" dur="1" fill="hold">
                                          <p:stCondLst>
                                            <p:cond delay="0"/>
                                          </p:stCondLst>
                                        </p:cTn>
                                        <p:tgtEl>
                                          <p:spTgt spid="15"/>
                                        </p:tgtEl>
                                        <p:attrNameLst>
                                          <p:attrName>style.visibility</p:attrName>
                                        </p:attrNameLst>
                                      </p:cBhvr>
                                      <p:to>
                                        <p:strVal val="visible"/>
                                      </p:to>
                                    </p:set>
                                    <p:animEffect transition="in" filter="fade">
                                      <p:cBhvr>
                                        <p:cTn id="31" dur="500"/>
                                        <p:tgtEl>
                                          <p:spTgt spid="15"/>
                                        </p:tgtEl>
                                      </p:cBhvr>
                                    </p:animEffect>
                                  </p:childTnLst>
                                </p:cTn>
                              </p:par>
                            </p:childTnLst>
                          </p:cTn>
                        </p:par>
                      </p:childTnLst>
                    </p:cTn>
                  </p:par>
                  <p:par>
                    <p:cTn id="32" fill="hold">
                      <p:stCondLst>
                        <p:cond delay="indefinite"/>
                      </p:stCondLst>
                      <p:childTnLst>
                        <p:par>
                          <p:cTn id="33" fill="hold">
                            <p:stCondLst>
                              <p:cond delay="0"/>
                            </p:stCondLst>
                            <p:childTnLst>
                              <p:par>
                                <p:cTn id="34" presetID="10" presetClass="entr" presetSubtype="0" fill="hold" grpId="0" nodeType="clickEffect">
                                  <p:stCondLst>
                                    <p:cond delay="0"/>
                                  </p:stCondLst>
                                  <p:childTnLst>
                                    <p:set>
                                      <p:cBhvr>
                                        <p:cTn id="35" dur="1" fill="hold">
                                          <p:stCondLst>
                                            <p:cond delay="0"/>
                                          </p:stCondLst>
                                        </p:cTn>
                                        <p:tgtEl>
                                          <p:spTgt spid="54"/>
                                        </p:tgtEl>
                                        <p:attrNameLst>
                                          <p:attrName>style.visibility</p:attrName>
                                        </p:attrNameLst>
                                      </p:cBhvr>
                                      <p:to>
                                        <p:strVal val="visible"/>
                                      </p:to>
                                    </p:set>
                                    <p:animEffect transition="in" filter="fade">
                                      <p:cBhvr>
                                        <p:cTn id="36" dur="500"/>
                                        <p:tgtEl>
                                          <p:spTgt spid="54"/>
                                        </p:tgtEl>
                                      </p:cBhvr>
                                    </p:animEffect>
                                  </p:childTnLst>
                                </p:cTn>
                              </p:par>
                              <p:par>
                                <p:cTn id="37" presetID="10" presetClass="entr" presetSubtype="0" fill="hold" grpId="0" nodeType="withEffect">
                                  <p:stCondLst>
                                    <p:cond delay="0"/>
                                  </p:stCondLst>
                                  <p:childTnLst>
                                    <p:set>
                                      <p:cBhvr>
                                        <p:cTn id="38" dur="1" fill="hold">
                                          <p:stCondLst>
                                            <p:cond delay="0"/>
                                          </p:stCondLst>
                                        </p:cTn>
                                        <p:tgtEl>
                                          <p:spTgt spid="58"/>
                                        </p:tgtEl>
                                        <p:attrNameLst>
                                          <p:attrName>style.visibility</p:attrName>
                                        </p:attrNameLst>
                                      </p:cBhvr>
                                      <p:to>
                                        <p:strVal val="visible"/>
                                      </p:to>
                                    </p:set>
                                    <p:animEffect transition="in" filter="fade">
                                      <p:cBhvr>
                                        <p:cTn id="39" dur="500"/>
                                        <p:tgtEl>
                                          <p:spTgt spid="58"/>
                                        </p:tgtEl>
                                      </p:cBhvr>
                                    </p:animEffect>
                                  </p:childTnLst>
                                </p:cTn>
                              </p:par>
                            </p:childTnLst>
                          </p:cTn>
                        </p:par>
                      </p:childTnLst>
                    </p:cTn>
                  </p:par>
                  <p:par>
                    <p:cTn id="40" fill="hold">
                      <p:stCondLst>
                        <p:cond delay="indefinite"/>
                      </p:stCondLst>
                      <p:childTnLst>
                        <p:par>
                          <p:cTn id="41" fill="hold">
                            <p:stCondLst>
                              <p:cond delay="0"/>
                            </p:stCondLst>
                            <p:childTnLst>
                              <p:par>
                                <p:cTn id="42" presetID="22" presetClass="entr" presetSubtype="1" fill="hold" grpId="0" nodeType="clickEffect">
                                  <p:stCondLst>
                                    <p:cond delay="0"/>
                                  </p:stCondLst>
                                  <p:childTnLst>
                                    <p:set>
                                      <p:cBhvr>
                                        <p:cTn id="43" dur="1" fill="hold">
                                          <p:stCondLst>
                                            <p:cond delay="0"/>
                                          </p:stCondLst>
                                        </p:cTn>
                                        <p:tgtEl>
                                          <p:spTgt spid="50"/>
                                        </p:tgtEl>
                                        <p:attrNameLst>
                                          <p:attrName>style.visibility</p:attrName>
                                        </p:attrNameLst>
                                      </p:cBhvr>
                                      <p:to>
                                        <p:strVal val="visible"/>
                                      </p:to>
                                    </p:set>
                                    <p:animEffect transition="in" filter="wipe(up)">
                                      <p:cBhvr>
                                        <p:cTn id="44" dur="500"/>
                                        <p:tgtEl>
                                          <p:spTgt spid="50"/>
                                        </p:tgtEl>
                                      </p:cBhvr>
                                    </p:animEffect>
                                  </p:childTnLst>
                                </p:cTn>
                              </p:par>
                            </p:childTnLst>
                          </p:cTn>
                        </p:par>
                        <p:par>
                          <p:cTn id="45" fill="hold">
                            <p:stCondLst>
                              <p:cond delay="500"/>
                            </p:stCondLst>
                            <p:childTnLst>
                              <p:par>
                                <p:cTn id="46" presetID="10" presetClass="entr" presetSubtype="0" fill="hold" grpId="0" nodeType="afterEffect">
                                  <p:stCondLst>
                                    <p:cond delay="0"/>
                                  </p:stCondLst>
                                  <p:childTnLst>
                                    <p:set>
                                      <p:cBhvr>
                                        <p:cTn id="47" dur="1" fill="hold">
                                          <p:stCondLst>
                                            <p:cond delay="0"/>
                                          </p:stCondLst>
                                        </p:cTn>
                                        <p:tgtEl>
                                          <p:spTgt spid="61"/>
                                        </p:tgtEl>
                                        <p:attrNameLst>
                                          <p:attrName>style.visibility</p:attrName>
                                        </p:attrNameLst>
                                      </p:cBhvr>
                                      <p:to>
                                        <p:strVal val="visible"/>
                                      </p:to>
                                    </p:set>
                                    <p:animEffect transition="in" filter="fade">
                                      <p:cBhvr>
                                        <p:cTn id="48" dur="500"/>
                                        <p:tgtEl>
                                          <p:spTgt spid="61"/>
                                        </p:tgtEl>
                                      </p:cBhvr>
                                    </p:animEffect>
                                  </p:childTnLst>
                                </p:cTn>
                              </p:par>
                            </p:childTnLst>
                          </p:cTn>
                        </p:par>
                      </p:childTnLst>
                    </p:cTn>
                  </p:par>
                  <p:par>
                    <p:cTn id="49" fill="hold">
                      <p:stCondLst>
                        <p:cond delay="indefinite"/>
                      </p:stCondLst>
                      <p:childTnLst>
                        <p:par>
                          <p:cTn id="50" fill="hold">
                            <p:stCondLst>
                              <p:cond delay="0"/>
                            </p:stCondLst>
                            <p:childTnLst>
                              <p:par>
                                <p:cTn id="51" presetID="10" presetClass="entr" presetSubtype="0" fill="hold" grpId="0" nodeType="clickEffect">
                                  <p:stCondLst>
                                    <p:cond delay="0"/>
                                  </p:stCondLst>
                                  <p:childTnLst>
                                    <p:set>
                                      <p:cBhvr>
                                        <p:cTn id="52" dur="1" fill="hold">
                                          <p:stCondLst>
                                            <p:cond delay="0"/>
                                          </p:stCondLst>
                                        </p:cTn>
                                        <p:tgtEl>
                                          <p:spTgt spid="62"/>
                                        </p:tgtEl>
                                        <p:attrNameLst>
                                          <p:attrName>style.visibility</p:attrName>
                                        </p:attrNameLst>
                                      </p:cBhvr>
                                      <p:to>
                                        <p:strVal val="visible"/>
                                      </p:to>
                                    </p:set>
                                    <p:animEffect transition="in" filter="fade">
                                      <p:cBhvr>
                                        <p:cTn id="53" dur="500"/>
                                        <p:tgtEl>
                                          <p:spTgt spid="6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5" grpId="0"/>
      <p:bldP spid="50" grpId="0" animBg="1"/>
      <p:bldP spid="54" grpId="0" animBg="1"/>
      <p:bldP spid="58" grpId="0"/>
      <p:bldP spid="60" grpId="0"/>
      <p:bldP spid="61" grpId="0"/>
      <p:bldP spid="62" grpId="0"/>
      <p:bldP spid="17" grpId="0"/>
      <p:bldP spid="17" grpId="1"/>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Přímka rovnoběžná s nárysnou</a:t>
            </a:r>
            <a:endParaRPr lang="cs-CZ" dirty="0"/>
          </a:p>
        </p:txBody>
      </p:sp>
      <p:sp>
        <p:nvSpPr>
          <p:cNvPr id="3" name="Zástupný symbol pro obsah 2"/>
          <p:cNvSpPr>
            <a:spLocks noGrp="1"/>
          </p:cNvSpPr>
          <p:nvPr>
            <p:ph sz="half" idx="1"/>
          </p:nvPr>
        </p:nvSpPr>
        <p:spPr/>
        <p:txBody>
          <a:bodyPr/>
          <a:lstStyle/>
          <a:p>
            <a:endParaRPr lang="cs-CZ" dirty="0"/>
          </a:p>
        </p:txBody>
      </p:sp>
      <p:sp>
        <p:nvSpPr>
          <p:cNvPr id="4" name="Zástupný symbol pro obsah 3"/>
          <p:cNvSpPr>
            <a:spLocks noGrp="1"/>
          </p:cNvSpPr>
          <p:nvPr>
            <p:ph sz="half" idx="2"/>
          </p:nvPr>
        </p:nvSpPr>
        <p:spPr/>
        <p:txBody>
          <a:bodyPr/>
          <a:lstStyle/>
          <a:p>
            <a:endParaRPr lang="cs-CZ" dirty="0"/>
          </a:p>
        </p:txBody>
      </p:sp>
      <p:sp>
        <p:nvSpPr>
          <p:cNvPr id="6" name="Kosoúhelník 5"/>
          <p:cNvSpPr/>
          <p:nvPr/>
        </p:nvSpPr>
        <p:spPr>
          <a:xfrm>
            <a:off x="899592" y="4211370"/>
            <a:ext cx="2736304" cy="792088"/>
          </a:xfrm>
          <a:prstGeom prst="parallelogram">
            <a:avLst>
              <a:gd name="adj" fmla="val 98905"/>
            </a:avLst>
          </a:prstGeom>
          <a:solidFill>
            <a:schemeClr val="accent1">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7" name="Obdélník 6"/>
          <p:cNvSpPr/>
          <p:nvPr/>
        </p:nvSpPr>
        <p:spPr>
          <a:xfrm>
            <a:off x="1691680" y="2636912"/>
            <a:ext cx="1944216" cy="1574458"/>
          </a:xfrm>
          <a:prstGeom prst="rect">
            <a:avLst/>
          </a:prstGeom>
          <a:solidFill>
            <a:schemeClr val="accent1">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cxnSp>
        <p:nvCxnSpPr>
          <p:cNvPr id="9" name="Přímá spojnice 8"/>
          <p:cNvCxnSpPr/>
          <p:nvPr/>
        </p:nvCxnSpPr>
        <p:spPr>
          <a:xfrm>
            <a:off x="1115616" y="4211370"/>
            <a:ext cx="3024336"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10" name="TextovéPole 9"/>
          <p:cNvSpPr txBox="1"/>
          <p:nvPr/>
        </p:nvSpPr>
        <p:spPr>
          <a:xfrm>
            <a:off x="1684928" y="2556628"/>
            <a:ext cx="288032" cy="369332"/>
          </a:xfrm>
          <a:prstGeom prst="rect">
            <a:avLst/>
          </a:prstGeom>
          <a:noFill/>
        </p:spPr>
        <p:txBody>
          <a:bodyPr wrap="square" rtlCol="0">
            <a:spAutoFit/>
          </a:bodyPr>
          <a:lstStyle/>
          <a:p>
            <a:r>
              <a:rPr lang="cs-CZ" dirty="0" smtClean="0">
                <a:sym typeface="Symbol"/>
              </a:rPr>
              <a:t></a:t>
            </a:r>
            <a:endParaRPr lang="cs-CZ" dirty="0"/>
          </a:p>
        </p:txBody>
      </p:sp>
      <p:sp>
        <p:nvSpPr>
          <p:cNvPr id="11" name="TextovéPole 10"/>
          <p:cNvSpPr txBox="1"/>
          <p:nvPr/>
        </p:nvSpPr>
        <p:spPr>
          <a:xfrm>
            <a:off x="1024389" y="4653136"/>
            <a:ext cx="288032" cy="369332"/>
          </a:xfrm>
          <a:prstGeom prst="rect">
            <a:avLst/>
          </a:prstGeom>
          <a:noFill/>
        </p:spPr>
        <p:txBody>
          <a:bodyPr wrap="square" rtlCol="0">
            <a:spAutoFit/>
          </a:bodyPr>
          <a:lstStyle/>
          <a:p>
            <a:r>
              <a:rPr lang="cs-CZ" dirty="0" smtClean="0">
                <a:sym typeface="Symbol"/>
              </a:rPr>
              <a:t></a:t>
            </a:r>
            <a:endParaRPr lang="cs-CZ" dirty="0"/>
          </a:p>
        </p:txBody>
      </p:sp>
      <p:sp>
        <p:nvSpPr>
          <p:cNvPr id="12" name="TextovéPole 11"/>
          <p:cNvSpPr txBox="1"/>
          <p:nvPr/>
        </p:nvSpPr>
        <p:spPr>
          <a:xfrm>
            <a:off x="3866479" y="4108430"/>
            <a:ext cx="288032" cy="369332"/>
          </a:xfrm>
          <a:prstGeom prst="rect">
            <a:avLst/>
          </a:prstGeom>
          <a:noFill/>
        </p:spPr>
        <p:txBody>
          <a:bodyPr wrap="square" rtlCol="0">
            <a:spAutoFit/>
          </a:bodyPr>
          <a:lstStyle/>
          <a:p>
            <a:r>
              <a:rPr lang="cs-CZ" dirty="0" smtClean="0"/>
              <a:t>x</a:t>
            </a:r>
            <a:endParaRPr lang="cs-CZ" dirty="0"/>
          </a:p>
        </p:txBody>
      </p:sp>
      <p:cxnSp>
        <p:nvCxnSpPr>
          <p:cNvPr id="14" name="Přímá spojnice 13"/>
          <p:cNvCxnSpPr/>
          <p:nvPr/>
        </p:nvCxnSpPr>
        <p:spPr>
          <a:xfrm>
            <a:off x="5148064" y="3933056"/>
            <a:ext cx="3168352"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15" name="TextovéPole 14"/>
          <p:cNvSpPr txBox="1"/>
          <p:nvPr/>
        </p:nvSpPr>
        <p:spPr>
          <a:xfrm>
            <a:off x="8168979" y="3839081"/>
            <a:ext cx="687984" cy="369332"/>
          </a:xfrm>
          <a:prstGeom prst="rect">
            <a:avLst/>
          </a:prstGeom>
          <a:noFill/>
        </p:spPr>
        <p:txBody>
          <a:bodyPr wrap="square" rtlCol="0">
            <a:spAutoFit/>
          </a:bodyPr>
          <a:lstStyle/>
          <a:p>
            <a:r>
              <a:rPr lang="cs-CZ" dirty="0"/>
              <a:t>x</a:t>
            </a:r>
            <a:r>
              <a:rPr lang="cs-CZ" baseline="-25000" dirty="0"/>
              <a:t>1,2</a:t>
            </a:r>
          </a:p>
        </p:txBody>
      </p:sp>
      <p:cxnSp>
        <p:nvCxnSpPr>
          <p:cNvPr id="17" name="Přímá spojnice 16"/>
          <p:cNvCxnSpPr/>
          <p:nvPr/>
        </p:nvCxnSpPr>
        <p:spPr>
          <a:xfrm flipH="1" flipV="1">
            <a:off x="1115616" y="2925960"/>
            <a:ext cx="1512168" cy="1681454"/>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8" name="Přímá spojnice 17"/>
          <p:cNvCxnSpPr/>
          <p:nvPr/>
        </p:nvCxnSpPr>
        <p:spPr>
          <a:xfrm flipH="1" flipV="1">
            <a:off x="1984828" y="3032074"/>
            <a:ext cx="1086872" cy="1187624"/>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1" name="Přímá spojnice 20"/>
          <p:cNvCxnSpPr/>
          <p:nvPr/>
        </p:nvCxnSpPr>
        <p:spPr>
          <a:xfrm flipH="1">
            <a:off x="2663788" y="4211370"/>
            <a:ext cx="396044" cy="378600"/>
          </a:xfrm>
          <a:prstGeom prst="line">
            <a:avLst/>
          </a:prstGeom>
          <a:ln>
            <a:solidFill>
              <a:schemeClr val="tx1"/>
            </a:solidFill>
            <a:prstDash val="dash"/>
          </a:ln>
        </p:spPr>
        <p:style>
          <a:lnRef idx="1">
            <a:schemeClr val="accent1"/>
          </a:lnRef>
          <a:fillRef idx="0">
            <a:schemeClr val="accent1"/>
          </a:fillRef>
          <a:effectRef idx="0">
            <a:schemeClr val="accent1"/>
          </a:effectRef>
          <a:fontRef idx="minor">
            <a:schemeClr val="tx1"/>
          </a:fontRef>
        </p:style>
      </p:cxnSp>
      <p:cxnSp>
        <p:nvCxnSpPr>
          <p:cNvPr id="24" name="Přímá spojnice 23"/>
          <p:cNvCxnSpPr/>
          <p:nvPr/>
        </p:nvCxnSpPr>
        <p:spPr>
          <a:xfrm>
            <a:off x="1475656" y="4607414"/>
            <a:ext cx="1584176" cy="0"/>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25" name="Oblouk 24"/>
          <p:cNvSpPr/>
          <p:nvPr/>
        </p:nvSpPr>
        <p:spPr>
          <a:xfrm rot="15455618">
            <a:off x="2421894" y="3812760"/>
            <a:ext cx="662631" cy="635724"/>
          </a:xfrm>
          <a:prstGeom prst="arc">
            <a:avLst>
              <a:gd name="adj1" fmla="val 16139462"/>
              <a:gd name="adj2" fmla="val 0"/>
            </a:avLst>
          </a:prstGeom>
        </p:spPr>
        <p:style>
          <a:lnRef idx="1">
            <a:schemeClr val="dk1"/>
          </a:lnRef>
          <a:fillRef idx="0">
            <a:schemeClr val="dk1"/>
          </a:fillRef>
          <a:effectRef idx="0">
            <a:schemeClr val="dk1"/>
          </a:effectRef>
          <a:fontRef idx="minor">
            <a:schemeClr val="tx1"/>
          </a:fontRef>
        </p:style>
        <p:txBody>
          <a:bodyPr rtlCol="0" anchor="ctr"/>
          <a:lstStyle/>
          <a:p>
            <a:pPr algn="ctr"/>
            <a:endParaRPr lang="cs-CZ"/>
          </a:p>
        </p:txBody>
      </p:sp>
      <p:sp>
        <p:nvSpPr>
          <p:cNvPr id="26" name="Oblouk 25"/>
          <p:cNvSpPr/>
          <p:nvPr/>
        </p:nvSpPr>
        <p:spPr>
          <a:xfrm rot="15455618">
            <a:off x="2023266" y="4204630"/>
            <a:ext cx="662631" cy="635724"/>
          </a:xfrm>
          <a:prstGeom prst="arc">
            <a:avLst>
              <a:gd name="adj1" fmla="val 16044544"/>
              <a:gd name="adj2" fmla="val 0"/>
            </a:avLst>
          </a:prstGeom>
        </p:spPr>
        <p:style>
          <a:lnRef idx="1">
            <a:schemeClr val="dk1"/>
          </a:lnRef>
          <a:fillRef idx="0">
            <a:schemeClr val="dk1"/>
          </a:fillRef>
          <a:effectRef idx="0">
            <a:schemeClr val="dk1"/>
          </a:effectRef>
          <a:fontRef idx="minor">
            <a:schemeClr val="tx1"/>
          </a:fontRef>
        </p:style>
        <p:txBody>
          <a:bodyPr rtlCol="0" anchor="ctr"/>
          <a:lstStyle/>
          <a:p>
            <a:pPr algn="ctr"/>
            <a:endParaRPr lang="cs-CZ"/>
          </a:p>
        </p:txBody>
      </p:sp>
      <p:cxnSp>
        <p:nvCxnSpPr>
          <p:cNvPr id="28" name="Přímá spojnice 27"/>
          <p:cNvCxnSpPr/>
          <p:nvPr/>
        </p:nvCxnSpPr>
        <p:spPr>
          <a:xfrm>
            <a:off x="2627784" y="4607414"/>
            <a:ext cx="288032" cy="306948"/>
          </a:xfrm>
          <a:prstGeom prst="line">
            <a:avLst/>
          </a:prstGeom>
          <a:ln w="19050">
            <a:solidFill>
              <a:schemeClr val="tx1"/>
            </a:solidFill>
            <a:prstDash val="dash"/>
          </a:ln>
        </p:spPr>
        <p:style>
          <a:lnRef idx="1">
            <a:schemeClr val="accent1"/>
          </a:lnRef>
          <a:fillRef idx="0">
            <a:schemeClr val="accent1"/>
          </a:fillRef>
          <a:effectRef idx="0">
            <a:schemeClr val="accent1"/>
          </a:effectRef>
          <a:fontRef idx="minor">
            <a:schemeClr val="tx1"/>
          </a:fontRef>
        </p:style>
      </p:cxnSp>
      <p:cxnSp>
        <p:nvCxnSpPr>
          <p:cNvPr id="30" name="Přímá spojnice 29"/>
          <p:cNvCxnSpPr/>
          <p:nvPr/>
        </p:nvCxnSpPr>
        <p:spPr>
          <a:xfrm>
            <a:off x="2915816" y="4914362"/>
            <a:ext cx="504056" cy="530862"/>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32" name="TextovéPole 31"/>
          <p:cNvSpPr txBox="1"/>
          <p:nvPr/>
        </p:nvSpPr>
        <p:spPr>
          <a:xfrm>
            <a:off x="2123728" y="2925960"/>
            <a:ext cx="404536" cy="369332"/>
          </a:xfrm>
          <a:prstGeom prst="rect">
            <a:avLst/>
          </a:prstGeom>
          <a:noFill/>
        </p:spPr>
        <p:txBody>
          <a:bodyPr wrap="square" rtlCol="0">
            <a:spAutoFit/>
          </a:bodyPr>
          <a:lstStyle/>
          <a:p>
            <a:r>
              <a:rPr lang="cs-CZ" dirty="0" smtClean="0"/>
              <a:t>a</a:t>
            </a:r>
            <a:r>
              <a:rPr lang="cs-CZ" baseline="-25000" dirty="0" smtClean="0"/>
              <a:t>2</a:t>
            </a:r>
            <a:endParaRPr lang="cs-CZ" baseline="-25000" dirty="0"/>
          </a:p>
        </p:txBody>
      </p:sp>
      <p:sp>
        <p:nvSpPr>
          <p:cNvPr id="33" name="TextovéPole 32"/>
          <p:cNvSpPr txBox="1"/>
          <p:nvPr/>
        </p:nvSpPr>
        <p:spPr>
          <a:xfrm>
            <a:off x="2528264" y="3842038"/>
            <a:ext cx="333546" cy="369332"/>
          </a:xfrm>
          <a:prstGeom prst="rect">
            <a:avLst/>
          </a:prstGeom>
          <a:noFill/>
        </p:spPr>
        <p:txBody>
          <a:bodyPr wrap="square" rtlCol="0">
            <a:spAutoFit/>
          </a:bodyPr>
          <a:lstStyle/>
          <a:p>
            <a:r>
              <a:rPr lang="cs-CZ" dirty="0" smtClean="0">
                <a:sym typeface="Symbol"/>
              </a:rPr>
              <a:t></a:t>
            </a:r>
            <a:endParaRPr lang="cs-CZ" dirty="0"/>
          </a:p>
        </p:txBody>
      </p:sp>
      <p:sp>
        <p:nvSpPr>
          <p:cNvPr id="34" name="TextovéPole 33"/>
          <p:cNvSpPr txBox="1"/>
          <p:nvPr/>
        </p:nvSpPr>
        <p:spPr>
          <a:xfrm>
            <a:off x="2100971" y="4238082"/>
            <a:ext cx="333546" cy="369332"/>
          </a:xfrm>
          <a:prstGeom prst="rect">
            <a:avLst/>
          </a:prstGeom>
          <a:noFill/>
        </p:spPr>
        <p:txBody>
          <a:bodyPr wrap="square" rtlCol="0">
            <a:spAutoFit/>
          </a:bodyPr>
          <a:lstStyle/>
          <a:p>
            <a:r>
              <a:rPr lang="cs-CZ" dirty="0" smtClean="0">
                <a:sym typeface="Symbol"/>
              </a:rPr>
              <a:t></a:t>
            </a:r>
            <a:endParaRPr lang="cs-CZ" dirty="0"/>
          </a:p>
        </p:txBody>
      </p:sp>
      <p:sp>
        <p:nvSpPr>
          <p:cNvPr id="35" name="TextovéPole 34"/>
          <p:cNvSpPr txBox="1"/>
          <p:nvPr/>
        </p:nvSpPr>
        <p:spPr>
          <a:xfrm>
            <a:off x="3308604" y="5100311"/>
            <a:ext cx="360040" cy="369332"/>
          </a:xfrm>
          <a:prstGeom prst="rect">
            <a:avLst/>
          </a:prstGeom>
          <a:noFill/>
        </p:spPr>
        <p:txBody>
          <a:bodyPr wrap="square" rtlCol="0">
            <a:spAutoFit/>
          </a:bodyPr>
          <a:lstStyle/>
          <a:p>
            <a:r>
              <a:rPr lang="cs-CZ" dirty="0" smtClean="0"/>
              <a:t>a</a:t>
            </a:r>
            <a:endParaRPr lang="cs-CZ" dirty="0"/>
          </a:p>
        </p:txBody>
      </p:sp>
      <p:sp>
        <p:nvSpPr>
          <p:cNvPr id="36" name="TextovéPole 35"/>
          <p:cNvSpPr txBox="1"/>
          <p:nvPr/>
        </p:nvSpPr>
        <p:spPr>
          <a:xfrm>
            <a:off x="1403648" y="4522492"/>
            <a:ext cx="425296" cy="369332"/>
          </a:xfrm>
          <a:prstGeom prst="rect">
            <a:avLst/>
          </a:prstGeom>
          <a:noFill/>
        </p:spPr>
        <p:txBody>
          <a:bodyPr wrap="square" rtlCol="0">
            <a:spAutoFit/>
          </a:bodyPr>
          <a:lstStyle/>
          <a:p>
            <a:r>
              <a:rPr lang="cs-CZ" dirty="0" smtClean="0"/>
              <a:t>a</a:t>
            </a:r>
            <a:r>
              <a:rPr lang="cs-CZ" baseline="-25000" dirty="0" smtClean="0"/>
              <a:t>1</a:t>
            </a:r>
            <a:endParaRPr lang="cs-CZ" baseline="-25000" dirty="0"/>
          </a:p>
        </p:txBody>
      </p:sp>
      <p:sp>
        <p:nvSpPr>
          <p:cNvPr id="37" name="TextovéPole 36"/>
          <p:cNvSpPr txBox="1"/>
          <p:nvPr/>
        </p:nvSpPr>
        <p:spPr>
          <a:xfrm>
            <a:off x="2154977" y="4576222"/>
            <a:ext cx="760839" cy="369332"/>
          </a:xfrm>
          <a:prstGeom prst="rect">
            <a:avLst/>
          </a:prstGeom>
          <a:noFill/>
        </p:spPr>
        <p:txBody>
          <a:bodyPr wrap="square" rtlCol="0">
            <a:spAutoFit/>
          </a:bodyPr>
          <a:lstStyle/>
          <a:p>
            <a:r>
              <a:rPr lang="cs-CZ" dirty="0" smtClean="0"/>
              <a:t>P=P</a:t>
            </a:r>
            <a:r>
              <a:rPr lang="cs-CZ" baseline="-25000" dirty="0" smtClean="0"/>
              <a:t>1</a:t>
            </a:r>
            <a:endParaRPr lang="cs-CZ" baseline="-25000" dirty="0"/>
          </a:p>
        </p:txBody>
      </p:sp>
      <p:sp>
        <p:nvSpPr>
          <p:cNvPr id="38" name="TextovéPole 37"/>
          <p:cNvSpPr txBox="1"/>
          <p:nvPr/>
        </p:nvSpPr>
        <p:spPr>
          <a:xfrm>
            <a:off x="2991080" y="3855777"/>
            <a:ext cx="428792" cy="369332"/>
          </a:xfrm>
          <a:prstGeom prst="rect">
            <a:avLst/>
          </a:prstGeom>
          <a:noFill/>
        </p:spPr>
        <p:txBody>
          <a:bodyPr wrap="square" rtlCol="0">
            <a:spAutoFit/>
          </a:bodyPr>
          <a:lstStyle/>
          <a:p>
            <a:r>
              <a:rPr lang="cs-CZ" dirty="0" smtClean="0"/>
              <a:t>P</a:t>
            </a:r>
            <a:r>
              <a:rPr lang="cs-CZ" baseline="-25000" dirty="0" smtClean="0"/>
              <a:t>2</a:t>
            </a:r>
            <a:endParaRPr lang="cs-CZ" baseline="-25000" dirty="0"/>
          </a:p>
        </p:txBody>
      </p:sp>
      <p:sp>
        <p:nvSpPr>
          <p:cNvPr id="42" name="Ovál 41"/>
          <p:cNvSpPr/>
          <p:nvPr/>
        </p:nvSpPr>
        <p:spPr>
          <a:xfrm>
            <a:off x="2618069" y="4589970"/>
            <a:ext cx="45719" cy="45719"/>
          </a:xfrm>
          <a:prstGeom prst="ellipse">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cs-CZ"/>
          </a:p>
        </p:txBody>
      </p:sp>
      <p:sp>
        <p:nvSpPr>
          <p:cNvPr id="46" name="Ovál 45"/>
          <p:cNvSpPr/>
          <p:nvPr/>
        </p:nvSpPr>
        <p:spPr>
          <a:xfrm>
            <a:off x="3036972" y="4185554"/>
            <a:ext cx="45719" cy="45719"/>
          </a:xfrm>
          <a:prstGeom prst="ellipse">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cs-CZ"/>
          </a:p>
        </p:txBody>
      </p:sp>
      <p:sp>
        <p:nvSpPr>
          <p:cNvPr id="47" name="Ovál 46"/>
          <p:cNvSpPr/>
          <p:nvPr/>
        </p:nvSpPr>
        <p:spPr>
          <a:xfrm>
            <a:off x="7724268" y="4616877"/>
            <a:ext cx="45719" cy="45719"/>
          </a:xfrm>
          <a:prstGeom prst="ellipse">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cs-CZ"/>
          </a:p>
        </p:txBody>
      </p:sp>
      <p:sp>
        <p:nvSpPr>
          <p:cNvPr id="48" name="Ovál 47"/>
          <p:cNvSpPr/>
          <p:nvPr/>
        </p:nvSpPr>
        <p:spPr>
          <a:xfrm>
            <a:off x="7714144" y="3915710"/>
            <a:ext cx="45719" cy="45719"/>
          </a:xfrm>
          <a:prstGeom prst="ellipse">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cs-CZ"/>
          </a:p>
        </p:txBody>
      </p:sp>
      <p:cxnSp>
        <p:nvCxnSpPr>
          <p:cNvPr id="50" name="Přímá spojnice 49"/>
          <p:cNvCxnSpPr/>
          <p:nvPr/>
        </p:nvCxnSpPr>
        <p:spPr>
          <a:xfrm>
            <a:off x="5724128" y="2556628"/>
            <a:ext cx="2016224" cy="1376428"/>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52" name="Přímá spojnice 51"/>
          <p:cNvCxnSpPr/>
          <p:nvPr/>
        </p:nvCxnSpPr>
        <p:spPr>
          <a:xfrm>
            <a:off x="5364088" y="4635689"/>
            <a:ext cx="2810187" cy="0"/>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55" name="Přímá spojnice 54"/>
          <p:cNvCxnSpPr/>
          <p:nvPr/>
        </p:nvCxnSpPr>
        <p:spPr>
          <a:xfrm>
            <a:off x="7740433" y="3938569"/>
            <a:ext cx="6695" cy="701168"/>
          </a:xfrm>
          <a:prstGeom prst="line">
            <a:avLst/>
          </a:prstGeom>
          <a:ln>
            <a:solidFill>
              <a:schemeClr val="tx1"/>
            </a:solidFill>
            <a:prstDash val="dash"/>
          </a:ln>
        </p:spPr>
        <p:style>
          <a:lnRef idx="1">
            <a:schemeClr val="accent1"/>
          </a:lnRef>
          <a:fillRef idx="0">
            <a:schemeClr val="accent1"/>
          </a:fillRef>
          <a:effectRef idx="0">
            <a:schemeClr val="accent1"/>
          </a:effectRef>
          <a:fontRef idx="minor">
            <a:schemeClr val="tx1"/>
          </a:fontRef>
        </p:style>
      </p:cxnSp>
      <p:sp>
        <p:nvSpPr>
          <p:cNvPr id="57" name="Oblouk 56"/>
          <p:cNvSpPr/>
          <p:nvPr/>
        </p:nvSpPr>
        <p:spPr>
          <a:xfrm rot="15455618">
            <a:off x="6926560" y="3537914"/>
            <a:ext cx="662631" cy="635724"/>
          </a:xfrm>
          <a:prstGeom prst="arc">
            <a:avLst>
              <a:gd name="adj1" fmla="val 16139462"/>
              <a:gd name="adj2" fmla="val 21365230"/>
            </a:avLst>
          </a:prstGeom>
        </p:spPr>
        <p:style>
          <a:lnRef idx="1">
            <a:schemeClr val="dk1"/>
          </a:lnRef>
          <a:fillRef idx="0">
            <a:schemeClr val="dk1"/>
          </a:fillRef>
          <a:effectRef idx="0">
            <a:schemeClr val="dk1"/>
          </a:effectRef>
          <a:fontRef idx="minor">
            <a:schemeClr val="tx1"/>
          </a:fontRef>
        </p:style>
        <p:txBody>
          <a:bodyPr rtlCol="0" anchor="ctr"/>
          <a:lstStyle/>
          <a:p>
            <a:pPr algn="ctr"/>
            <a:endParaRPr lang="cs-CZ"/>
          </a:p>
        </p:txBody>
      </p:sp>
      <p:sp>
        <p:nvSpPr>
          <p:cNvPr id="58" name="TextovéPole 57"/>
          <p:cNvSpPr txBox="1"/>
          <p:nvPr/>
        </p:nvSpPr>
        <p:spPr>
          <a:xfrm>
            <a:off x="7020272" y="3563724"/>
            <a:ext cx="333546" cy="369332"/>
          </a:xfrm>
          <a:prstGeom prst="rect">
            <a:avLst/>
          </a:prstGeom>
          <a:noFill/>
        </p:spPr>
        <p:txBody>
          <a:bodyPr wrap="square" rtlCol="0">
            <a:spAutoFit/>
          </a:bodyPr>
          <a:lstStyle/>
          <a:p>
            <a:r>
              <a:rPr lang="cs-CZ" dirty="0" smtClean="0">
                <a:sym typeface="Symbol"/>
              </a:rPr>
              <a:t></a:t>
            </a:r>
            <a:endParaRPr lang="cs-CZ" dirty="0"/>
          </a:p>
        </p:txBody>
      </p:sp>
      <p:sp>
        <p:nvSpPr>
          <p:cNvPr id="59" name="TextovéPole 58"/>
          <p:cNvSpPr txBox="1"/>
          <p:nvPr/>
        </p:nvSpPr>
        <p:spPr>
          <a:xfrm>
            <a:off x="7559680" y="3546378"/>
            <a:ext cx="428792" cy="369332"/>
          </a:xfrm>
          <a:prstGeom prst="rect">
            <a:avLst/>
          </a:prstGeom>
          <a:noFill/>
        </p:spPr>
        <p:txBody>
          <a:bodyPr wrap="square" rtlCol="0">
            <a:spAutoFit/>
          </a:bodyPr>
          <a:lstStyle/>
          <a:p>
            <a:r>
              <a:rPr lang="cs-CZ" dirty="0" smtClean="0"/>
              <a:t>P</a:t>
            </a:r>
            <a:r>
              <a:rPr lang="cs-CZ" baseline="-25000" dirty="0" smtClean="0"/>
              <a:t>2</a:t>
            </a:r>
            <a:endParaRPr lang="cs-CZ" baseline="-25000" dirty="0"/>
          </a:p>
        </p:txBody>
      </p:sp>
      <p:sp>
        <p:nvSpPr>
          <p:cNvPr id="60" name="TextovéPole 59"/>
          <p:cNvSpPr txBox="1"/>
          <p:nvPr/>
        </p:nvSpPr>
        <p:spPr>
          <a:xfrm>
            <a:off x="7639497" y="4639737"/>
            <a:ext cx="428792" cy="369332"/>
          </a:xfrm>
          <a:prstGeom prst="rect">
            <a:avLst/>
          </a:prstGeom>
          <a:noFill/>
        </p:spPr>
        <p:txBody>
          <a:bodyPr wrap="square" rtlCol="0">
            <a:spAutoFit/>
          </a:bodyPr>
          <a:lstStyle/>
          <a:p>
            <a:r>
              <a:rPr lang="cs-CZ" dirty="0" smtClean="0"/>
              <a:t>P</a:t>
            </a:r>
            <a:r>
              <a:rPr lang="cs-CZ" baseline="-25000" dirty="0" smtClean="0"/>
              <a:t>1</a:t>
            </a:r>
            <a:endParaRPr lang="cs-CZ" baseline="-25000" dirty="0"/>
          </a:p>
        </p:txBody>
      </p:sp>
      <p:sp>
        <p:nvSpPr>
          <p:cNvPr id="61" name="TextovéPole 60"/>
          <p:cNvSpPr txBox="1"/>
          <p:nvPr/>
        </p:nvSpPr>
        <p:spPr>
          <a:xfrm>
            <a:off x="5364088" y="4247646"/>
            <a:ext cx="425296" cy="369332"/>
          </a:xfrm>
          <a:prstGeom prst="rect">
            <a:avLst/>
          </a:prstGeom>
          <a:noFill/>
        </p:spPr>
        <p:txBody>
          <a:bodyPr wrap="square" rtlCol="0">
            <a:spAutoFit/>
          </a:bodyPr>
          <a:lstStyle/>
          <a:p>
            <a:r>
              <a:rPr lang="cs-CZ" dirty="0" smtClean="0"/>
              <a:t>a</a:t>
            </a:r>
            <a:r>
              <a:rPr lang="cs-CZ" baseline="-25000" dirty="0" smtClean="0"/>
              <a:t>1</a:t>
            </a:r>
            <a:endParaRPr lang="cs-CZ" baseline="-25000" dirty="0"/>
          </a:p>
        </p:txBody>
      </p:sp>
      <p:sp>
        <p:nvSpPr>
          <p:cNvPr id="62" name="TextovéPole 61"/>
          <p:cNvSpPr txBox="1"/>
          <p:nvPr/>
        </p:nvSpPr>
        <p:spPr>
          <a:xfrm>
            <a:off x="5868144" y="2371962"/>
            <a:ext cx="404536" cy="369332"/>
          </a:xfrm>
          <a:prstGeom prst="rect">
            <a:avLst/>
          </a:prstGeom>
          <a:noFill/>
        </p:spPr>
        <p:txBody>
          <a:bodyPr wrap="square" rtlCol="0">
            <a:spAutoFit/>
          </a:bodyPr>
          <a:lstStyle/>
          <a:p>
            <a:r>
              <a:rPr lang="cs-CZ" dirty="0" smtClean="0"/>
              <a:t>a</a:t>
            </a:r>
            <a:r>
              <a:rPr lang="cs-CZ" baseline="-25000" dirty="0" smtClean="0"/>
              <a:t>2</a:t>
            </a:r>
            <a:endParaRPr lang="cs-CZ" baseline="-25000" dirty="0"/>
          </a:p>
        </p:txBody>
      </p:sp>
      <p:sp>
        <p:nvSpPr>
          <p:cNvPr id="64" name="TextovéPole 63"/>
          <p:cNvSpPr txBox="1"/>
          <p:nvPr/>
        </p:nvSpPr>
        <p:spPr>
          <a:xfrm>
            <a:off x="5652221" y="5260231"/>
            <a:ext cx="2088232" cy="646331"/>
          </a:xfrm>
          <a:prstGeom prst="rect">
            <a:avLst/>
          </a:prstGeom>
          <a:noFill/>
        </p:spPr>
        <p:txBody>
          <a:bodyPr wrap="square" rtlCol="0">
            <a:spAutoFit/>
          </a:bodyPr>
          <a:lstStyle/>
          <a:p>
            <a:r>
              <a:rPr lang="cs-CZ" dirty="0" smtClean="0"/>
              <a:t>N … neexistuje</a:t>
            </a:r>
          </a:p>
          <a:p>
            <a:r>
              <a:rPr lang="cs-CZ" dirty="0" smtClean="0">
                <a:sym typeface="Symbol"/>
              </a:rPr>
              <a:t> = 0°</a:t>
            </a:r>
            <a:endParaRPr lang="cs-CZ" dirty="0"/>
          </a:p>
        </p:txBody>
      </p:sp>
    </p:spTree>
    <p:extLst>
      <p:ext uri="{BB962C8B-B14F-4D97-AF65-F5344CB8AC3E}">
        <p14:creationId xmlns:p14="http://schemas.microsoft.com/office/powerpoint/2010/main" val="22231592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4"/>
                                        </p:tgtEl>
                                        <p:attrNameLst>
                                          <p:attrName>style.visibility</p:attrName>
                                        </p:attrNameLst>
                                      </p:cBhvr>
                                      <p:to>
                                        <p:strVal val="visible"/>
                                      </p:to>
                                    </p:set>
                                    <p:animEffect transition="in" filter="fade">
                                      <p:cBhvr>
                                        <p:cTn id="7" dur="500"/>
                                        <p:tgtEl>
                                          <p:spTgt spid="14"/>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15"/>
                                        </p:tgtEl>
                                        <p:attrNameLst>
                                          <p:attrName>style.visibility</p:attrName>
                                        </p:attrNameLst>
                                      </p:cBhvr>
                                      <p:to>
                                        <p:strVal val="visible"/>
                                      </p:to>
                                    </p:set>
                                    <p:animEffect transition="in" filter="fade">
                                      <p:cBhvr>
                                        <p:cTn id="10" dur="500"/>
                                        <p:tgtEl>
                                          <p:spTgt spid="15"/>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nodeType="clickEffect">
                                  <p:stCondLst>
                                    <p:cond delay="0"/>
                                  </p:stCondLst>
                                  <p:childTnLst>
                                    <p:set>
                                      <p:cBhvr>
                                        <p:cTn id="14" dur="1" fill="hold">
                                          <p:stCondLst>
                                            <p:cond delay="0"/>
                                          </p:stCondLst>
                                        </p:cTn>
                                        <p:tgtEl>
                                          <p:spTgt spid="52"/>
                                        </p:tgtEl>
                                        <p:attrNameLst>
                                          <p:attrName>style.visibility</p:attrName>
                                        </p:attrNameLst>
                                      </p:cBhvr>
                                      <p:to>
                                        <p:strVal val="visible"/>
                                      </p:to>
                                    </p:set>
                                    <p:animEffect transition="in" filter="fade">
                                      <p:cBhvr>
                                        <p:cTn id="15" dur="500"/>
                                        <p:tgtEl>
                                          <p:spTgt spid="52"/>
                                        </p:tgtEl>
                                      </p:cBhvr>
                                    </p:animEffect>
                                  </p:childTnLst>
                                </p:cTn>
                              </p:par>
                              <p:par>
                                <p:cTn id="16" presetID="10" presetClass="entr" presetSubtype="0" fill="hold" grpId="0" nodeType="withEffect">
                                  <p:stCondLst>
                                    <p:cond delay="0"/>
                                  </p:stCondLst>
                                  <p:childTnLst>
                                    <p:set>
                                      <p:cBhvr>
                                        <p:cTn id="17" dur="1" fill="hold">
                                          <p:stCondLst>
                                            <p:cond delay="0"/>
                                          </p:stCondLst>
                                        </p:cTn>
                                        <p:tgtEl>
                                          <p:spTgt spid="61"/>
                                        </p:tgtEl>
                                        <p:attrNameLst>
                                          <p:attrName>style.visibility</p:attrName>
                                        </p:attrNameLst>
                                      </p:cBhvr>
                                      <p:to>
                                        <p:strVal val="visible"/>
                                      </p:to>
                                    </p:set>
                                    <p:animEffect transition="in" filter="fade">
                                      <p:cBhvr>
                                        <p:cTn id="18" dur="500"/>
                                        <p:tgtEl>
                                          <p:spTgt spid="61"/>
                                        </p:tgtEl>
                                      </p:cBhvr>
                                    </p:animEffect>
                                  </p:childTnLst>
                                </p:cTn>
                              </p:par>
                            </p:childTnLst>
                          </p:cTn>
                        </p:par>
                      </p:childTnLst>
                    </p:cTn>
                  </p:par>
                  <p:par>
                    <p:cTn id="19" fill="hold">
                      <p:stCondLst>
                        <p:cond delay="indefinite"/>
                      </p:stCondLst>
                      <p:childTnLst>
                        <p:par>
                          <p:cTn id="20" fill="hold">
                            <p:stCondLst>
                              <p:cond delay="0"/>
                            </p:stCondLst>
                            <p:childTnLst>
                              <p:par>
                                <p:cTn id="21" presetID="10" presetClass="entr" presetSubtype="0" fill="hold" nodeType="clickEffect">
                                  <p:stCondLst>
                                    <p:cond delay="0"/>
                                  </p:stCondLst>
                                  <p:childTnLst>
                                    <p:set>
                                      <p:cBhvr>
                                        <p:cTn id="22" dur="1" fill="hold">
                                          <p:stCondLst>
                                            <p:cond delay="0"/>
                                          </p:stCondLst>
                                        </p:cTn>
                                        <p:tgtEl>
                                          <p:spTgt spid="50"/>
                                        </p:tgtEl>
                                        <p:attrNameLst>
                                          <p:attrName>style.visibility</p:attrName>
                                        </p:attrNameLst>
                                      </p:cBhvr>
                                      <p:to>
                                        <p:strVal val="visible"/>
                                      </p:to>
                                    </p:set>
                                    <p:animEffect transition="in" filter="fade">
                                      <p:cBhvr>
                                        <p:cTn id="23" dur="500"/>
                                        <p:tgtEl>
                                          <p:spTgt spid="50"/>
                                        </p:tgtEl>
                                      </p:cBhvr>
                                    </p:animEffect>
                                  </p:childTnLst>
                                </p:cTn>
                              </p:par>
                              <p:par>
                                <p:cTn id="24" presetID="10" presetClass="entr" presetSubtype="0" fill="hold" grpId="0" nodeType="withEffect">
                                  <p:stCondLst>
                                    <p:cond delay="0"/>
                                  </p:stCondLst>
                                  <p:childTnLst>
                                    <p:set>
                                      <p:cBhvr>
                                        <p:cTn id="25" dur="1" fill="hold">
                                          <p:stCondLst>
                                            <p:cond delay="0"/>
                                          </p:stCondLst>
                                        </p:cTn>
                                        <p:tgtEl>
                                          <p:spTgt spid="62"/>
                                        </p:tgtEl>
                                        <p:attrNameLst>
                                          <p:attrName>style.visibility</p:attrName>
                                        </p:attrNameLst>
                                      </p:cBhvr>
                                      <p:to>
                                        <p:strVal val="visible"/>
                                      </p:to>
                                    </p:set>
                                    <p:animEffect transition="in" filter="fade">
                                      <p:cBhvr>
                                        <p:cTn id="26" dur="500"/>
                                        <p:tgtEl>
                                          <p:spTgt spid="62"/>
                                        </p:tgtEl>
                                      </p:cBhvr>
                                    </p:animEffect>
                                  </p:childTnLst>
                                </p:cTn>
                              </p:par>
                            </p:childTnLst>
                          </p:cTn>
                        </p:par>
                      </p:childTnLst>
                    </p:cTn>
                  </p:par>
                  <p:par>
                    <p:cTn id="27" fill="hold">
                      <p:stCondLst>
                        <p:cond delay="indefinite"/>
                      </p:stCondLst>
                      <p:childTnLst>
                        <p:par>
                          <p:cTn id="28" fill="hold">
                            <p:stCondLst>
                              <p:cond delay="0"/>
                            </p:stCondLst>
                            <p:childTnLst>
                              <p:par>
                                <p:cTn id="29" presetID="10" presetClass="entr" presetSubtype="0" fill="hold" grpId="0" nodeType="clickEffect">
                                  <p:stCondLst>
                                    <p:cond delay="0"/>
                                  </p:stCondLst>
                                  <p:childTnLst>
                                    <p:set>
                                      <p:cBhvr>
                                        <p:cTn id="30" dur="1" fill="hold">
                                          <p:stCondLst>
                                            <p:cond delay="0"/>
                                          </p:stCondLst>
                                        </p:cTn>
                                        <p:tgtEl>
                                          <p:spTgt spid="48"/>
                                        </p:tgtEl>
                                        <p:attrNameLst>
                                          <p:attrName>style.visibility</p:attrName>
                                        </p:attrNameLst>
                                      </p:cBhvr>
                                      <p:to>
                                        <p:strVal val="visible"/>
                                      </p:to>
                                    </p:set>
                                    <p:animEffect transition="in" filter="fade">
                                      <p:cBhvr>
                                        <p:cTn id="31" dur="500"/>
                                        <p:tgtEl>
                                          <p:spTgt spid="48"/>
                                        </p:tgtEl>
                                      </p:cBhvr>
                                    </p:animEffect>
                                  </p:childTnLst>
                                </p:cTn>
                              </p:par>
                              <p:par>
                                <p:cTn id="32" presetID="10" presetClass="entr" presetSubtype="0" fill="hold" grpId="0" nodeType="withEffect">
                                  <p:stCondLst>
                                    <p:cond delay="0"/>
                                  </p:stCondLst>
                                  <p:childTnLst>
                                    <p:set>
                                      <p:cBhvr>
                                        <p:cTn id="33" dur="1" fill="hold">
                                          <p:stCondLst>
                                            <p:cond delay="0"/>
                                          </p:stCondLst>
                                        </p:cTn>
                                        <p:tgtEl>
                                          <p:spTgt spid="59"/>
                                        </p:tgtEl>
                                        <p:attrNameLst>
                                          <p:attrName>style.visibility</p:attrName>
                                        </p:attrNameLst>
                                      </p:cBhvr>
                                      <p:to>
                                        <p:strVal val="visible"/>
                                      </p:to>
                                    </p:set>
                                    <p:animEffect transition="in" filter="fade">
                                      <p:cBhvr>
                                        <p:cTn id="34" dur="500"/>
                                        <p:tgtEl>
                                          <p:spTgt spid="59"/>
                                        </p:tgtEl>
                                      </p:cBhvr>
                                    </p:animEffect>
                                  </p:childTnLst>
                                </p:cTn>
                              </p:par>
                            </p:childTnLst>
                          </p:cTn>
                        </p:par>
                      </p:childTnLst>
                    </p:cTn>
                  </p:par>
                  <p:par>
                    <p:cTn id="35" fill="hold">
                      <p:stCondLst>
                        <p:cond delay="indefinite"/>
                      </p:stCondLst>
                      <p:childTnLst>
                        <p:par>
                          <p:cTn id="36" fill="hold">
                            <p:stCondLst>
                              <p:cond delay="0"/>
                            </p:stCondLst>
                            <p:childTnLst>
                              <p:par>
                                <p:cTn id="37" presetID="22" presetClass="entr" presetSubtype="1" fill="hold" nodeType="clickEffect">
                                  <p:stCondLst>
                                    <p:cond delay="0"/>
                                  </p:stCondLst>
                                  <p:childTnLst>
                                    <p:set>
                                      <p:cBhvr>
                                        <p:cTn id="38" dur="1" fill="hold">
                                          <p:stCondLst>
                                            <p:cond delay="0"/>
                                          </p:stCondLst>
                                        </p:cTn>
                                        <p:tgtEl>
                                          <p:spTgt spid="55"/>
                                        </p:tgtEl>
                                        <p:attrNameLst>
                                          <p:attrName>style.visibility</p:attrName>
                                        </p:attrNameLst>
                                      </p:cBhvr>
                                      <p:to>
                                        <p:strVal val="visible"/>
                                      </p:to>
                                    </p:set>
                                    <p:animEffect transition="in" filter="wipe(up)">
                                      <p:cBhvr>
                                        <p:cTn id="39" dur="500"/>
                                        <p:tgtEl>
                                          <p:spTgt spid="55"/>
                                        </p:tgtEl>
                                      </p:cBhvr>
                                    </p:animEffect>
                                  </p:childTnLst>
                                </p:cTn>
                              </p:par>
                            </p:childTnLst>
                          </p:cTn>
                        </p:par>
                        <p:par>
                          <p:cTn id="40" fill="hold">
                            <p:stCondLst>
                              <p:cond delay="500"/>
                            </p:stCondLst>
                            <p:childTnLst>
                              <p:par>
                                <p:cTn id="41" presetID="10" presetClass="entr" presetSubtype="0" fill="hold" grpId="0" nodeType="afterEffect">
                                  <p:stCondLst>
                                    <p:cond delay="0"/>
                                  </p:stCondLst>
                                  <p:childTnLst>
                                    <p:set>
                                      <p:cBhvr>
                                        <p:cTn id="42" dur="1" fill="hold">
                                          <p:stCondLst>
                                            <p:cond delay="0"/>
                                          </p:stCondLst>
                                        </p:cTn>
                                        <p:tgtEl>
                                          <p:spTgt spid="47"/>
                                        </p:tgtEl>
                                        <p:attrNameLst>
                                          <p:attrName>style.visibility</p:attrName>
                                        </p:attrNameLst>
                                      </p:cBhvr>
                                      <p:to>
                                        <p:strVal val="visible"/>
                                      </p:to>
                                    </p:set>
                                    <p:animEffect transition="in" filter="fade">
                                      <p:cBhvr>
                                        <p:cTn id="43" dur="500"/>
                                        <p:tgtEl>
                                          <p:spTgt spid="47"/>
                                        </p:tgtEl>
                                      </p:cBhvr>
                                    </p:animEffect>
                                  </p:childTnLst>
                                </p:cTn>
                              </p:par>
                            </p:childTnLst>
                          </p:cTn>
                        </p:par>
                        <p:par>
                          <p:cTn id="44" fill="hold">
                            <p:stCondLst>
                              <p:cond delay="1000"/>
                            </p:stCondLst>
                            <p:childTnLst>
                              <p:par>
                                <p:cTn id="45" presetID="10" presetClass="entr" presetSubtype="0" fill="hold" grpId="0" nodeType="afterEffect">
                                  <p:stCondLst>
                                    <p:cond delay="0"/>
                                  </p:stCondLst>
                                  <p:childTnLst>
                                    <p:set>
                                      <p:cBhvr>
                                        <p:cTn id="46" dur="1" fill="hold">
                                          <p:stCondLst>
                                            <p:cond delay="0"/>
                                          </p:stCondLst>
                                        </p:cTn>
                                        <p:tgtEl>
                                          <p:spTgt spid="60"/>
                                        </p:tgtEl>
                                        <p:attrNameLst>
                                          <p:attrName>style.visibility</p:attrName>
                                        </p:attrNameLst>
                                      </p:cBhvr>
                                      <p:to>
                                        <p:strVal val="visible"/>
                                      </p:to>
                                    </p:set>
                                    <p:animEffect transition="in" filter="fade">
                                      <p:cBhvr>
                                        <p:cTn id="47" dur="500"/>
                                        <p:tgtEl>
                                          <p:spTgt spid="60"/>
                                        </p:tgtEl>
                                      </p:cBhvr>
                                    </p:animEffect>
                                  </p:childTnLst>
                                </p:cTn>
                              </p:par>
                            </p:childTnLst>
                          </p:cTn>
                        </p:par>
                      </p:childTnLst>
                    </p:cTn>
                  </p:par>
                  <p:par>
                    <p:cTn id="48" fill="hold">
                      <p:stCondLst>
                        <p:cond delay="indefinite"/>
                      </p:stCondLst>
                      <p:childTnLst>
                        <p:par>
                          <p:cTn id="49" fill="hold">
                            <p:stCondLst>
                              <p:cond delay="0"/>
                            </p:stCondLst>
                            <p:childTnLst>
                              <p:par>
                                <p:cTn id="50" presetID="22" presetClass="entr" presetSubtype="1" fill="hold" grpId="0" nodeType="clickEffect">
                                  <p:stCondLst>
                                    <p:cond delay="0"/>
                                  </p:stCondLst>
                                  <p:childTnLst>
                                    <p:set>
                                      <p:cBhvr>
                                        <p:cTn id="51" dur="1" fill="hold">
                                          <p:stCondLst>
                                            <p:cond delay="0"/>
                                          </p:stCondLst>
                                        </p:cTn>
                                        <p:tgtEl>
                                          <p:spTgt spid="57"/>
                                        </p:tgtEl>
                                        <p:attrNameLst>
                                          <p:attrName>style.visibility</p:attrName>
                                        </p:attrNameLst>
                                      </p:cBhvr>
                                      <p:to>
                                        <p:strVal val="visible"/>
                                      </p:to>
                                    </p:set>
                                    <p:animEffect transition="in" filter="wipe(up)">
                                      <p:cBhvr>
                                        <p:cTn id="52" dur="500"/>
                                        <p:tgtEl>
                                          <p:spTgt spid="57"/>
                                        </p:tgtEl>
                                      </p:cBhvr>
                                    </p:animEffect>
                                  </p:childTnLst>
                                </p:cTn>
                              </p:par>
                            </p:childTnLst>
                          </p:cTn>
                        </p:par>
                        <p:par>
                          <p:cTn id="53" fill="hold">
                            <p:stCondLst>
                              <p:cond delay="500"/>
                            </p:stCondLst>
                            <p:childTnLst>
                              <p:par>
                                <p:cTn id="54" presetID="10" presetClass="entr" presetSubtype="0" fill="hold" grpId="0" nodeType="afterEffect">
                                  <p:stCondLst>
                                    <p:cond delay="0"/>
                                  </p:stCondLst>
                                  <p:childTnLst>
                                    <p:set>
                                      <p:cBhvr>
                                        <p:cTn id="55" dur="1" fill="hold">
                                          <p:stCondLst>
                                            <p:cond delay="0"/>
                                          </p:stCondLst>
                                        </p:cTn>
                                        <p:tgtEl>
                                          <p:spTgt spid="58"/>
                                        </p:tgtEl>
                                        <p:attrNameLst>
                                          <p:attrName>style.visibility</p:attrName>
                                        </p:attrNameLst>
                                      </p:cBhvr>
                                      <p:to>
                                        <p:strVal val="visible"/>
                                      </p:to>
                                    </p:set>
                                    <p:animEffect transition="in" filter="fade">
                                      <p:cBhvr>
                                        <p:cTn id="56" dur="500"/>
                                        <p:tgtEl>
                                          <p:spTgt spid="58"/>
                                        </p:tgtEl>
                                      </p:cBhvr>
                                    </p:animEffect>
                                  </p:childTnLst>
                                </p:cTn>
                              </p:par>
                            </p:childTnLst>
                          </p:cTn>
                        </p:par>
                      </p:childTnLst>
                    </p:cTn>
                  </p:par>
                  <p:par>
                    <p:cTn id="57" fill="hold">
                      <p:stCondLst>
                        <p:cond delay="indefinite"/>
                      </p:stCondLst>
                      <p:childTnLst>
                        <p:par>
                          <p:cTn id="58" fill="hold">
                            <p:stCondLst>
                              <p:cond delay="0"/>
                            </p:stCondLst>
                            <p:childTnLst>
                              <p:par>
                                <p:cTn id="59" presetID="10" presetClass="entr" presetSubtype="0" fill="hold" grpId="0" nodeType="clickEffect">
                                  <p:stCondLst>
                                    <p:cond delay="0"/>
                                  </p:stCondLst>
                                  <p:childTnLst>
                                    <p:set>
                                      <p:cBhvr>
                                        <p:cTn id="60" dur="1" fill="hold">
                                          <p:stCondLst>
                                            <p:cond delay="0"/>
                                          </p:stCondLst>
                                        </p:cTn>
                                        <p:tgtEl>
                                          <p:spTgt spid="64"/>
                                        </p:tgtEl>
                                        <p:attrNameLst>
                                          <p:attrName>style.visibility</p:attrName>
                                        </p:attrNameLst>
                                      </p:cBhvr>
                                      <p:to>
                                        <p:strVal val="visible"/>
                                      </p:to>
                                    </p:set>
                                    <p:animEffect transition="in" filter="fade">
                                      <p:cBhvr>
                                        <p:cTn id="61" dur="500"/>
                                        <p:tgtEl>
                                          <p:spTgt spid="6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5" grpId="0"/>
      <p:bldP spid="47" grpId="0" animBg="1"/>
      <p:bldP spid="48" grpId="0" animBg="1"/>
      <p:bldP spid="57" grpId="0" animBg="1"/>
      <p:bldP spid="58" grpId="0"/>
      <p:bldP spid="59" grpId="0"/>
      <p:bldP spid="60" grpId="0"/>
      <p:bldP spid="61" grpId="0"/>
      <p:bldP spid="62" grpId="0"/>
      <p:bldP spid="64"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Přímka ležící v nárysně</a:t>
            </a:r>
            <a:endParaRPr lang="cs-CZ" dirty="0"/>
          </a:p>
        </p:txBody>
      </p:sp>
      <p:sp>
        <p:nvSpPr>
          <p:cNvPr id="3" name="Zástupný symbol pro obsah 2"/>
          <p:cNvSpPr>
            <a:spLocks noGrp="1"/>
          </p:cNvSpPr>
          <p:nvPr>
            <p:ph sz="half" idx="1"/>
          </p:nvPr>
        </p:nvSpPr>
        <p:spPr/>
        <p:txBody>
          <a:bodyPr/>
          <a:lstStyle/>
          <a:p>
            <a:endParaRPr lang="cs-CZ" dirty="0"/>
          </a:p>
        </p:txBody>
      </p:sp>
      <p:sp>
        <p:nvSpPr>
          <p:cNvPr id="4" name="Zástupný symbol pro obsah 3"/>
          <p:cNvSpPr>
            <a:spLocks noGrp="1"/>
          </p:cNvSpPr>
          <p:nvPr>
            <p:ph sz="half" idx="2"/>
          </p:nvPr>
        </p:nvSpPr>
        <p:spPr/>
        <p:txBody>
          <a:bodyPr/>
          <a:lstStyle/>
          <a:p>
            <a:endParaRPr lang="cs-CZ" dirty="0"/>
          </a:p>
        </p:txBody>
      </p:sp>
      <p:sp>
        <p:nvSpPr>
          <p:cNvPr id="6" name="Kosoúhelník 5"/>
          <p:cNvSpPr/>
          <p:nvPr/>
        </p:nvSpPr>
        <p:spPr>
          <a:xfrm>
            <a:off x="899592" y="4211370"/>
            <a:ext cx="2736304" cy="792088"/>
          </a:xfrm>
          <a:prstGeom prst="parallelogram">
            <a:avLst>
              <a:gd name="adj" fmla="val 98905"/>
            </a:avLst>
          </a:prstGeom>
          <a:solidFill>
            <a:schemeClr val="accent1">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7" name="Obdélník 6"/>
          <p:cNvSpPr/>
          <p:nvPr/>
        </p:nvSpPr>
        <p:spPr>
          <a:xfrm>
            <a:off x="1691680" y="2636912"/>
            <a:ext cx="1944216" cy="1574458"/>
          </a:xfrm>
          <a:prstGeom prst="rect">
            <a:avLst/>
          </a:prstGeom>
          <a:solidFill>
            <a:schemeClr val="accent1">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cxnSp>
        <p:nvCxnSpPr>
          <p:cNvPr id="9" name="Přímá spojnice 8"/>
          <p:cNvCxnSpPr/>
          <p:nvPr/>
        </p:nvCxnSpPr>
        <p:spPr>
          <a:xfrm>
            <a:off x="1115616" y="4211370"/>
            <a:ext cx="3024336" cy="0"/>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10" name="TextovéPole 9"/>
          <p:cNvSpPr txBox="1"/>
          <p:nvPr/>
        </p:nvSpPr>
        <p:spPr>
          <a:xfrm>
            <a:off x="1684928" y="2556628"/>
            <a:ext cx="288032" cy="369332"/>
          </a:xfrm>
          <a:prstGeom prst="rect">
            <a:avLst/>
          </a:prstGeom>
          <a:noFill/>
        </p:spPr>
        <p:txBody>
          <a:bodyPr wrap="square" rtlCol="0">
            <a:spAutoFit/>
          </a:bodyPr>
          <a:lstStyle/>
          <a:p>
            <a:r>
              <a:rPr lang="cs-CZ" dirty="0" smtClean="0">
                <a:sym typeface="Symbol"/>
              </a:rPr>
              <a:t></a:t>
            </a:r>
            <a:endParaRPr lang="cs-CZ" dirty="0"/>
          </a:p>
        </p:txBody>
      </p:sp>
      <p:sp>
        <p:nvSpPr>
          <p:cNvPr id="11" name="TextovéPole 10"/>
          <p:cNvSpPr txBox="1"/>
          <p:nvPr/>
        </p:nvSpPr>
        <p:spPr>
          <a:xfrm>
            <a:off x="1024389" y="4653136"/>
            <a:ext cx="288032" cy="369332"/>
          </a:xfrm>
          <a:prstGeom prst="rect">
            <a:avLst/>
          </a:prstGeom>
          <a:noFill/>
        </p:spPr>
        <p:txBody>
          <a:bodyPr wrap="square" rtlCol="0">
            <a:spAutoFit/>
          </a:bodyPr>
          <a:lstStyle/>
          <a:p>
            <a:r>
              <a:rPr lang="cs-CZ" dirty="0" smtClean="0">
                <a:sym typeface="Symbol"/>
              </a:rPr>
              <a:t></a:t>
            </a:r>
            <a:endParaRPr lang="cs-CZ" dirty="0"/>
          </a:p>
        </p:txBody>
      </p:sp>
      <p:sp>
        <p:nvSpPr>
          <p:cNvPr id="12" name="TextovéPole 11"/>
          <p:cNvSpPr txBox="1"/>
          <p:nvPr/>
        </p:nvSpPr>
        <p:spPr>
          <a:xfrm>
            <a:off x="3866478" y="4153160"/>
            <a:ext cx="633514" cy="369332"/>
          </a:xfrm>
          <a:prstGeom prst="rect">
            <a:avLst/>
          </a:prstGeom>
          <a:noFill/>
        </p:spPr>
        <p:txBody>
          <a:bodyPr wrap="square" rtlCol="0">
            <a:spAutoFit/>
          </a:bodyPr>
          <a:lstStyle/>
          <a:p>
            <a:r>
              <a:rPr lang="cs-CZ" dirty="0" smtClean="0"/>
              <a:t>x=a</a:t>
            </a:r>
            <a:r>
              <a:rPr lang="cs-CZ" baseline="-25000" dirty="0" smtClean="0"/>
              <a:t>1</a:t>
            </a:r>
            <a:endParaRPr lang="cs-CZ" baseline="-25000" dirty="0"/>
          </a:p>
        </p:txBody>
      </p:sp>
      <p:cxnSp>
        <p:nvCxnSpPr>
          <p:cNvPr id="14" name="Přímá spojnice 13"/>
          <p:cNvCxnSpPr/>
          <p:nvPr/>
        </p:nvCxnSpPr>
        <p:spPr>
          <a:xfrm>
            <a:off x="5148064" y="3933056"/>
            <a:ext cx="3168352" cy="0"/>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15" name="TextovéPole 14"/>
          <p:cNvSpPr txBox="1"/>
          <p:nvPr/>
        </p:nvSpPr>
        <p:spPr>
          <a:xfrm>
            <a:off x="7882170" y="3569237"/>
            <a:ext cx="868491" cy="369332"/>
          </a:xfrm>
          <a:prstGeom prst="rect">
            <a:avLst/>
          </a:prstGeom>
          <a:noFill/>
        </p:spPr>
        <p:txBody>
          <a:bodyPr wrap="square" rtlCol="0">
            <a:spAutoFit/>
          </a:bodyPr>
          <a:lstStyle/>
          <a:p>
            <a:r>
              <a:rPr lang="cs-CZ" dirty="0" smtClean="0"/>
              <a:t>x</a:t>
            </a:r>
            <a:r>
              <a:rPr lang="cs-CZ" baseline="-25000" dirty="0" smtClean="0"/>
              <a:t>1,2</a:t>
            </a:r>
            <a:r>
              <a:rPr lang="cs-CZ" dirty="0" smtClean="0"/>
              <a:t>=a</a:t>
            </a:r>
            <a:r>
              <a:rPr lang="cs-CZ" baseline="-25000" dirty="0" smtClean="0"/>
              <a:t>1</a:t>
            </a:r>
            <a:endParaRPr lang="cs-CZ" baseline="-25000" dirty="0"/>
          </a:p>
        </p:txBody>
      </p:sp>
      <p:cxnSp>
        <p:nvCxnSpPr>
          <p:cNvPr id="18" name="Přímá spojnice 17"/>
          <p:cNvCxnSpPr/>
          <p:nvPr/>
        </p:nvCxnSpPr>
        <p:spPr>
          <a:xfrm flipH="1" flipV="1">
            <a:off x="1984828" y="3032074"/>
            <a:ext cx="1086872" cy="1187624"/>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25" name="Oblouk 24"/>
          <p:cNvSpPr/>
          <p:nvPr/>
        </p:nvSpPr>
        <p:spPr>
          <a:xfrm rot="15455618">
            <a:off x="2421894" y="3812760"/>
            <a:ext cx="662631" cy="635724"/>
          </a:xfrm>
          <a:prstGeom prst="arc">
            <a:avLst>
              <a:gd name="adj1" fmla="val 16139462"/>
              <a:gd name="adj2" fmla="val 0"/>
            </a:avLst>
          </a:prstGeom>
        </p:spPr>
        <p:style>
          <a:lnRef idx="1">
            <a:schemeClr val="dk1"/>
          </a:lnRef>
          <a:fillRef idx="0">
            <a:schemeClr val="dk1"/>
          </a:fillRef>
          <a:effectRef idx="0">
            <a:schemeClr val="dk1"/>
          </a:effectRef>
          <a:fontRef idx="minor">
            <a:schemeClr val="tx1"/>
          </a:fontRef>
        </p:style>
        <p:txBody>
          <a:bodyPr rtlCol="0" anchor="ctr"/>
          <a:lstStyle/>
          <a:p>
            <a:pPr algn="ctr"/>
            <a:endParaRPr lang="cs-CZ"/>
          </a:p>
        </p:txBody>
      </p:sp>
      <p:sp>
        <p:nvSpPr>
          <p:cNvPr id="32" name="TextovéPole 31"/>
          <p:cNvSpPr txBox="1"/>
          <p:nvPr/>
        </p:nvSpPr>
        <p:spPr>
          <a:xfrm>
            <a:off x="2123728" y="2925960"/>
            <a:ext cx="404536" cy="369332"/>
          </a:xfrm>
          <a:prstGeom prst="rect">
            <a:avLst/>
          </a:prstGeom>
          <a:noFill/>
        </p:spPr>
        <p:txBody>
          <a:bodyPr wrap="square" rtlCol="0">
            <a:spAutoFit/>
          </a:bodyPr>
          <a:lstStyle/>
          <a:p>
            <a:r>
              <a:rPr lang="cs-CZ" dirty="0" smtClean="0"/>
              <a:t>a</a:t>
            </a:r>
            <a:r>
              <a:rPr lang="cs-CZ" baseline="-25000" dirty="0" smtClean="0"/>
              <a:t>2</a:t>
            </a:r>
            <a:endParaRPr lang="cs-CZ" baseline="-25000" dirty="0"/>
          </a:p>
        </p:txBody>
      </p:sp>
      <p:sp>
        <p:nvSpPr>
          <p:cNvPr id="33" name="TextovéPole 32"/>
          <p:cNvSpPr txBox="1"/>
          <p:nvPr/>
        </p:nvSpPr>
        <p:spPr>
          <a:xfrm>
            <a:off x="2528264" y="3842038"/>
            <a:ext cx="333546" cy="369332"/>
          </a:xfrm>
          <a:prstGeom prst="rect">
            <a:avLst/>
          </a:prstGeom>
          <a:noFill/>
        </p:spPr>
        <p:txBody>
          <a:bodyPr wrap="square" rtlCol="0">
            <a:spAutoFit/>
          </a:bodyPr>
          <a:lstStyle/>
          <a:p>
            <a:r>
              <a:rPr lang="cs-CZ" dirty="0" smtClean="0">
                <a:sym typeface="Symbol"/>
              </a:rPr>
              <a:t></a:t>
            </a:r>
            <a:endParaRPr lang="cs-CZ" dirty="0"/>
          </a:p>
        </p:txBody>
      </p:sp>
      <p:sp>
        <p:nvSpPr>
          <p:cNvPr id="38" name="TextovéPole 37"/>
          <p:cNvSpPr txBox="1"/>
          <p:nvPr/>
        </p:nvSpPr>
        <p:spPr>
          <a:xfrm>
            <a:off x="2557403" y="4153160"/>
            <a:ext cx="1004856" cy="369332"/>
          </a:xfrm>
          <a:prstGeom prst="rect">
            <a:avLst/>
          </a:prstGeom>
          <a:noFill/>
        </p:spPr>
        <p:txBody>
          <a:bodyPr wrap="square" rtlCol="0">
            <a:spAutoFit/>
          </a:bodyPr>
          <a:lstStyle/>
          <a:p>
            <a:r>
              <a:rPr lang="cs-CZ" dirty="0" smtClean="0"/>
              <a:t>P=P</a:t>
            </a:r>
            <a:r>
              <a:rPr lang="cs-CZ" baseline="-25000" dirty="0" smtClean="0"/>
              <a:t>1</a:t>
            </a:r>
            <a:r>
              <a:rPr lang="cs-CZ" dirty="0" smtClean="0"/>
              <a:t>=P</a:t>
            </a:r>
            <a:r>
              <a:rPr lang="cs-CZ" baseline="-25000" dirty="0" smtClean="0"/>
              <a:t>2</a:t>
            </a:r>
            <a:endParaRPr lang="cs-CZ" baseline="-25000" dirty="0"/>
          </a:p>
        </p:txBody>
      </p:sp>
      <p:sp>
        <p:nvSpPr>
          <p:cNvPr id="46" name="Ovál 45"/>
          <p:cNvSpPr/>
          <p:nvPr/>
        </p:nvSpPr>
        <p:spPr>
          <a:xfrm>
            <a:off x="3036972" y="4185554"/>
            <a:ext cx="45719" cy="45719"/>
          </a:xfrm>
          <a:prstGeom prst="ellipse">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cs-CZ"/>
          </a:p>
        </p:txBody>
      </p:sp>
      <p:sp>
        <p:nvSpPr>
          <p:cNvPr id="48" name="Ovál 47"/>
          <p:cNvSpPr/>
          <p:nvPr/>
        </p:nvSpPr>
        <p:spPr>
          <a:xfrm>
            <a:off x="7714144" y="3915710"/>
            <a:ext cx="45719" cy="45719"/>
          </a:xfrm>
          <a:prstGeom prst="ellipse">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cs-CZ"/>
          </a:p>
        </p:txBody>
      </p:sp>
      <p:cxnSp>
        <p:nvCxnSpPr>
          <p:cNvPr id="50" name="Přímá spojnice 49"/>
          <p:cNvCxnSpPr/>
          <p:nvPr/>
        </p:nvCxnSpPr>
        <p:spPr>
          <a:xfrm>
            <a:off x="5724128" y="2556628"/>
            <a:ext cx="2016224" cy="1376428"/>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57" name="Oblouk 56"/>
          <p:cNvSpPr/>
          <p:nvPr/>
        </p:nvSpPr>
        <p:spPr>
          <a:xfrm rot="15455618">
            <a:off x="6926560" y="3537914"/>
            <a:ext cx="662631" cy="635724"/>
          </a:xfrm>
          <a:prstGeom prst="arc">
            <a:avLst>
              <a:gd name="adj1" fmla="val 16139462"/>
              <a:gd name="adj2" fmla="val 21365230"/>
            </a:avLst>
          </a:prstGeom>
        </p:spPr>
        <p:style>
          <a:lnRef idx="1">
            <a:schemeClr val="dk1"/>
          </a:lnRef>
          <a:fillRef idx="0">
            <a:schemeClr val="dk1"/>
          </a:fillRef>
          <a:effectRef idx="0">
            <a:schemeClr val="dk1"/>
          </a:effectRef>
          <a:fontRef idx="minor">
            <a:schemeClr val="tx1"/>
          </a:fontRef>
        </p:style>
        <p:txBody>
          <a:bodyPr rtlCol="0" anchor="ctr"/>
          <a:lstStyle/>
          <a:p>
            <a:pPr algn="ctr"/>
            <a:endParaRPr lang="cs-CZ"/>
          </a:p>
        </p:txBody>
      </p:sp>
      <p:sp>
        <p:nvSpPr>
          <p:cNvPr id="58" name="TextovéPole 57"/>
          <p:cNvSpPr txBox="1"/>
          <p:nvPr/>
        </p:nvSpPr>
        <p:spPr>
          <a:xfrm>
            <a:off x="7020272" y="3563724"/>
            <a:ext cx="333546" cy="369332"/>
          </a:xfrm>
          <a:prstGeom prst="rect">
            <a:avLst/>
          </a:prstGeom>
          <a:noFill/>
        </p:spPr>
        <p:txBody>
          <a:bodyPr wrap="square" rtlCol="0">
            <a:spAutoFit/>
          </a:bodyPr>
          <a:lstStyle/>
          <a:p>
            <a:r>
              <a:rPr lang="cs-CZ" dirty="0" smtClean="0">
                <a:sym typeface="Symbol"/>
              </a:rPr>
              <a:t></a:t>
            </a:r>
            <a:endParaRPr lang="cs-CZ" dirty="0"/>
          </a:p>
        </p:txBody>
      </p:sp>
      <p:sp>
        <p:nvSpPr>
          <p:cNvPr id="59" name="TextovéPole 58"/>
          <p:cNvSpPr txBox="1"/>
          <p:nvPr/>
        </p:nvSpPr>
        <p:spPr>
          <a:xfrm>
            <a:off x="7407076" y="3917066"/>
            <a:ext cx="705573" cy="369332"/>
          </a:xfrm>
          <a:prstGeom prst="rect">
            <a:avLst/>
          </a:prstGeom>
          <a:noFill/>
        </p:spPr>
        <p:txBody>
          <a:bodyPr wrap="square" rtlCol="0">
            <a:spAutoFit/>
          </a:bodyPr>
          <a:lstStyle/>
          <a:p>
            <a:r>
              <a:rPr lang="cs-CZ" dirty="0" smtClean="0"/>
              <a:t>P</a:t>
            </a:r>
            <a:r>
              <a:rPr lang="cs-CZ" baseline="-25000" dirty="0" smtClean="0"/>
              <a:t>1</a:t>
            </a:r>
            <a:r>
              <a:rPr lang="cs-CZ" dirty="0" smtClean="0"/>
              <a:t>=P</a:t>
            </a:r>
            <a:r>
              <a:rPr lang="cs-CZ" baseline="-25000" dirty="0" smtClean="0"/>
              <a:t>2</a:t>
            </a:r>
            <a:endParaRPr lang="cs-CZ" baseline="-25000" dirty="0"/>
          </a:p>
        </p:txBody>
      </p:sp>
      <p:sp>
        <p:nvSpPr>
          <p:cNvPr id="62" name="TextovéPole 61"/>
          <p:cNvSpPr txBox="1"/>
          <p:nvPr/>
        </p:nvSpPr>
        <p:spPr>
          <a:xfrm>
            <a:off x="5868144" y="2371962"/>
            <a:ext cx="404536" cy="369332"/>
          </a:xfrm>
          <a:prstGeom prst="rect">
            <a:avLst/>
          </a:prstGeom>
          <a:noFill/>
        </p:spPr>
        <p:txBody>
          <a:bodyPr wrap="square" rtlCol="0">
            <a:spAutoFit/>
          </a:bodyPr>
          <a:lstStyle/>
          <a:p>
            <a:r>
              <a:rPr lang="cs-CZ" dirty="0" smtClean="0"/>
              <a:t>a</a:t>
            </a:r>
            <a:r>
              <a:rPr lang="cs-CZ" baseline="-25000" dirty="0" smtClean="0"/>
              <a:t>2</a:t>
            </a:r>
            <a:endParaRPr lang="cs-CZ" baseline="-25000" dirty="0"/>
          </a:p>
        </p:txBody>
      </p:sp>
      <p:sp>
        <p:nvSpPr>
          <p:cNvPr id="64" name="TextovéPole 63"/>
          <p:cNvSpPr txBox="1"/>
          <p:nvPr/>
        </p:nvSpPr>
        <p:spPr>
          <a:xfrm>
            <a:off x="5544057" y="5260230"/>
            <a:ext cx="2376365" cy="646331"/>
          </a:xfrm>
          <a:prstGeom prst="rect">
            <a:avLst/>
          </a:prstGeom>
          <a:noFill/>
        </p:spPr>
        <p:txBody>
          <a:bodyPr wrap="square" rtlCol="0">
            <a:spAutoFit/>
          </a:bodyPr>
          <a:lstStyle/>
          <a:p>
            <a:r>
              <a:rPr lang="cs-CZ" dirty="0" smtClean="0"/>
              <a:t>N … nekonečně mnoho</a:t>
            </a:r>
          </a:p>
          <a:p>
            <a:r>
              <a:rPr lang="cs-CZ" dirty="0" smtClean="0">
                <a:sym typeface="Symbol"/>
              </a:rPr>
              <a:t> = 0°</a:t>
            </a:r>
            <a:endParaRPr lang="cs-CZ" dirty="0"/>
          </a:p>
        </p:txBody>
      </p:sp>
      <p:cxnSp>
        <p:nvCxnSpPr>
          <p:cNvPr id="26" name="Přímá spojnice 25"/>
          <p:cNvCxnSpPr/>
          <p:nvPr/>
        </p:nvCxnSpPr>
        <p:spPr>
          <a:xfrm>
            <a:off x="5151158" y="3938569"/>
            <a:ext cx="3168352"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27" name="TextovéPole 26"/>
          <p:cNvSpPr txBox="1"/>
          <p:nvPr/>
        </p:nvSpPr>
        <p:spPr>
          <a:xfrm>
            <a:off x="7882170" y="3569237"/>
            <a:ext cx="569878" cy="369332"/>
          </a:xfrm>
          <a:prstGeom prst="rect">
            <a:avLst/>
          </a:prstGeom>
          <a:noFill/>
        </p:spPr>
        <p:txBody>
          <a:bodyPr wrap="square" rtlCol="0">
            <a:spAutoFit/>
          </a:bodyPr>
          <a:lstStyle/>
          <a:p>
            <a:r>
              <a:rPr lang="cs-CZ" dirty="0" smtClean="0"/>
              <a:t>x</a:t>
            </a:r>
            <a:r>
              <a:rPr lang="cs-CZ" baseline="-25000" dirty="0" smtClean="0"/>
              <a:t>1,2</a:t>
            </a:r>
            <a:endParaRPr lang="cs-CZ" baseline="-25000" dirty="0"/>
          </a:p>
        </p:txBody>
      </p:sp>
    </p:spTree>
    <p:extLst>
      <p:ext uri="{BB962C8B-B14F-4D97-AF65-F5344CB8AC3E}">
        <p14:creationId xmlns:p14="http://schemas.microsoft.com/office/powerpoint/2010/main" val="13856663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26"/>
                                        </p:tgtEl>
                                        <p:attrNameLst>
                                          <p:attrName>style.visibility</p:attrName>
                                        </p:attrNameLst>
                                      </p:cBhvr>
                                      <p:to>
                                        <p:strVal val="visible"/>
                                      </p:to>
                                    </p:set>
                                    <p:animEffect transition="in" filter="fade">
                                      <p:cBhvr>
                                        <p:cTn id="7" dur="500"/>
                                        <p:tgtEl>
                                          <p:spTgt spid="26"/>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27"/>
                                        </p:tgtEl>
                                        <p:attrNameLst>
                                          <p:attrName>style.visibility</p:attrName>
                                        </p:attrNameLst>
                                      </p:cBhvr>
                                      <p:to>
                                        <p:strVal val="visible"/>
                                      </p:to>
                                    </p:set>
                                    <p:animEffect transition="in" filter="fade">
                                      <p:cBhvr>
                                        <p:cTn id="10" dur="500"/>
                                        <p:tgtEl>
                                          <p:spTgt spid="27"/>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nodeType="clickEffect">
                                  <p:stCondLst>
                                    <p:cond delay="0"/>
                                  </p:stCondLst>
                                  <p:childTnLst>
                                    <p:set>
                                      <p:cBhvr>
                                        <p:cTn id="14" dur="1" fill="hold">
                                          <p:stCondLst>
                                            <p:cond delay="0"/>
                                          </p:stCondLst>
                                        </p:cTn>
                                        <p:tgtEl>
                                          <p:spTgt spid="50"/>
                                        </p:tgtEl>
                                        <p:attrNameLst>
                                          <p:attrName>style.visibility</p:attrName>
                                        </p:attrNameLst>
                                      </p:cBhvr>
                                      <p:to>
                                        <p:strVal val="visible"/>
                                      </p:to>
                                    </p:set>
                                    <p:animEffect transition="in" filter="fade">
                                      <p:cBhvr>
                                        <p:cTn id="15" dur="500"/>
                                        <p:tgtEl>
                                          <p:spTgt spid="50"/>
                                        </p:tgtEl>
                                      </p:cBhvr>
                                    </p:animEffect>
                                  </p:childTnLst>
                                </p:cTn>
                              </p:par>
                              <p:par>
                                <p:cTn id="16" presetID="10" presetClass="entr" presetSubtype="0" fill="hold" grpId="0" nodeType="withEffect">
                                  <p:stCondLst>
                                    <p:cond delay="0"/>
                                  </p:stCondLst>
                                  <p:childTnLst>
                                    <p:set>
                                      <p:cBhvr>
                                        <p:cTn id="17" dur="1" fill="hold">
                                          <p:stCondLst>
                                            <p:cond delay="0"/>
                                          </p:stCondLst>
                                        </p:cTn>
                                        <p:tgtEl>
                                          <p:spTgt spid="62"/>
                                        </p:tgtEl>
                                        <p:attrNameLst>
                                          <p:attrName>style.visibility</p:attrName>
                                        </p:attrNameLst>
                                      </p:cBhvr>
                                      <p:to>
                                        <p:strVal val="visible"/>
                                      </p:to>
                                    </p:set>
                                    <p:animEffect transition="in" filter="fade">
                                      <p:cBhvr>
                                        <p:cTn id="18" dur="500"/>
                                        <p:tgtEl>
                                          <p:spTgt spid="62"/>
                                        </p:tgtEl>
                                      </p:cBhvr>
                                    </p:animEffect>
                                  </p:childTnLst>
                                </p:cTn>
                              </p:par>
                            </p:childTnLst>
                          </p:cTn>
                        </p:par>
                      </p:childTnLst>
                    </p:cTn>
                  </p:par>
                  <p:par>
                    <p:cTn id="19" fill="hold">
                      <p:stCondLst>
                        <p:cond delay="indefinite"/>
                      </p:stCondLst>
                      <p:childTnLst>
                        <p:par>
                          <p:cTn id="20" fill="hold">
                            <p:stCondLst>
                              <p:cond delay="0"/>
                            </p:stCondLst>
                            <p:childTnLst>
                              <p:par>
                                <p:cTn id="21" presetID="1" presetClass="exit" presetSubtype="0" fill="hold" nodeType="clickEffect">
                                  <p:stCondLst>
                                    <p:cond delay="0"/>
                                  </p:stCondLst>
                                  <p:childTnLst>
                                    <p:set>
                                      <p:cBhvr>
                                        <p:cTn id="22" dur="1" fill="hold">
                                          <p:stCondLst>
                                            <p:cond delay="0"/>
                                          </p:stCondLst>
                                        </p:cTn>
                                        <p:tgtEl>
                                          <p:spTgt spid="26"/>
                                        </p:tgtEl>
                                        <p:attrNameLst>
                                          <p:attrName>style.visibility</p:attrName>
                                        </p:attrNameLst>
                                      </p:cBhvr>
                                      <p:to>
                                        <p:strVal val="hidden"/>
                                      </p:to>
                                    </p:set>
                                  </p:childTnLst>
                                </p:cTn>
                              </p:par>
                              <p:par>
                                <p:cTn id="23" presetID="1" presetClass="exit" presetSubtype="0" fill="hold" grpId="1" nodeType="withEffect">
                                  <p:stCondLst>
                                    <p:cond delay="0"/>
                                  </p:stCondLst>
                                  <p:childTnLst>
                                    <p:set>
                                      <p:cBhvr>
                                        <p:cTn id="24" dur="1" fill="hold">
                                          <p:stCondLst>
                                            <p:cond delay="0"/>
                                          </p:stCondLst>
                                        </p:cTn>
                                        <p:tgtEl>
                                          <p:spTgt spid="27"/>
                                        </p:tgtEl>
                                        <p:attrNameLst>
                                          <p:attrName>style.visibility</p:attrName>
                                        </p:attrNameLst>
                                      </p:cBhvr>
                                      <p:to>
                                        <p:strVal val="hidden"/>
                                      </p:to>
                                    </p:set>
                                  </p:childTnLst>
                                </p:cTn>
                              </p:par>
                              <p:par>
                                <p:cTn id="25" presetID="10" presetClass="entr" presetSubtype="0" fill="hold" nodeType="withEffect">
                                  <p:stCondLst>
                                    <p:cond delay="0"/>
                                  </p:stCondLst>
                                  <p:childTnLst>
                                    <p:set>
                                      <p:cBhvr>
                                        <p:cTn id="26" dur="1" fill="hold">
                                          <p:stCondLst>
                                            <p:cond delay="0"/>
                                          </p:stCondLst>
                                        </p:cTn>
                                        <p:tgtEl>
                                          <p:spTgt spid="14"/>
                                        </p:tgtEl>
                                        <p:attrNameLst>
                                          <p:attrName>style.visibility</p:attrName>
                                        </p:attrNameLst>
                                      </p:cBhvr>
                                      <p:to>
                                        <p:strVal val="visible"/>
                                      </p:to>
                                    </p:set>
                                    <p:animEffect transition="in" filter="fade">
                                      <p:cBhvr>
                                        <p:cTn id="27" dur="500"/>
                                        <p:tgtEl>
                                          <p:spTgt spid="14"/>
                                        </p:tgtEl>
                                      </p:cBhvr>
                                    </p:animEffect>
                                  </p:childTnLst>
                                </p:cTn>
                              </p:par>
                              <p:par>
                                <p:cTn id="28" presetID="10" presetClass="entr" presetSubtype="0" fill="hold" grpId="0" nodeType="withEffect">
                                  <p:stCondLst>
                                    <p:cond delay="0"/>
                                  </p:stCondLst>
                                  <p:childTnLst>
                                    <p:set>
                                      <p:cBhvr>
                                        <p:cTn id="29" dur="1" fill="hold">
                                          <p:stCondLst>
                                            <p:cond delay="0"/>
                                          </p:stCondLst>
                                        </p:cTn>
                                        <p:tgtEl>
                                          <p:spTgt spid="15"/>
                                        </p:tgtEl>
                                        <p:attrNameLst>
                                          <p:attrName>style.visibility</p:attrName>
                                        </p:attrNameLst>
                                      </p:cBhvr>
                                      <p:to>
                                        <p:strVal val="visible"/>
                                      </p:to>
                                    </p:set>
                                    <p:animEffect transition="in" filter="fade">
                                      <p:cBhvr>
                                        <p:cTn id="30" dur="500"/>
                                        <p:tgtEl>
                                          <p:spTgt spid="15"/>
                                        </p:tgtEl>
                                      </p:cBhvr>
                                    </p:animEffect>
                                  </p:childTnLst>
                                </p:cTn>
                              </p:par>
                            </p:childTnLst>
                          </p:cTn>
                        </p:par>
                      </p:childTnLst>
                    </p:cTn>
                  </p:par>
                  <p:par>
                    <p:cTn id="31" fill="hold">
                      <p:stCondLst>
                        <p:cond delay="indefinite"/>
                      </p:stCondLst>
                      <p:childTnLst>
                        <p:par>
                          <p:cTn id="32" fill="hold">
                            <p:stCondLst>
                              <p:cond delay="0"/>
                            </p:stCondLst>
                            <p:childTnLst>
                              <p:par>
                                <p:cTn id="33" presetID="10" presetClass="entr" presetSubtype="0" fill="hold" grpId="0" nodeType="clickEffect">
                                  <p:stCondLst>
                                    <p:cond delay="0"/>
                                  </p:stCondLst>
                                  <p:childTnLst>
                                    <p:set>
                                      <p:cBhvr>
                                        <p:cTn id="34" dur="1" fill="hold">
                                          <p:stCondLst>
                                            <p:cond delay="0"/>
                                          </p:stCondLst>
                                        </p:cTn>
                                        <p:tgtEl>
                                          <p:spTgt spid="48"/>
                                        </p:tgtEl>
                                        <p:attrNameLst>
                                          <p:attrName>style.visibility</p:attrName>
                                        </p:attrNameLst>
                                      </p:cBhvr>
                                      <p:to>
                                        <p:strVal val="visible"/>
                                      </p:to>
                                    </p:set>
                                    <p:animEffect transition="in" filter="fade">
                                      <p:cBhvr>
                                        <p:cTn id="35" dur="500"/>
                                        <p:tgtEl>
                                          <p:spTgt spid="48"/>
                                        </p:tgtEl>
                                      </p:cBhvr>
                                    </p:animEffect>
                                  </p:childTnLst>
                                </p:cTn>
                              </p:par>
                              <p:par>
                                <p:cTn id="36" presetID="10" presetClass="entr" presetSubtype="0" fill="hold" grpId="0" nodeType="withEffect">
                                  <p:stCondLst>
                                    <p:cond delay="0"/>
                                  </p:stCondLst>
                                  <p:childTnLst>
                                    <p:set>
                                      <p:cBhvr>
                                        <p:cTn id="37" dur="1" fill="hold">
                                          <p:stCondLst>
                                            <p:cond delay="0"/>
                                          </p:stCondLst>
                                        </p:cTn>
                                        <p:tgtEl>
                                          <p:spTgt spid="59"/>
                                        </p:tgtEl>
                                        <p:attrNameLst>
                                          <p:attrName>style.visibility</p:attrName>
                                        </p:attrNameLst>
                                      </p:cBhvr>
                                      <p:to>
                                        <p:strVal val="visible"/>
                                      </p:to>
                                    </p:set>
                                    <p:animEffect transition="in" filter="fade">
                                      <p:cBhvr>
                                        <p:cTn id="38" dur="500"/>
                                        <p:tgtEl>
                                          <p:spTgt spid="59"/>
                                        </p:tgtEl>
                                      </p:cBhvr>
                                    </p:animEffect>
                                  </p:childTnLst>
                                </p:cTn>
                              </p:par>
                            </p:childTnLst>
                          </p:cTn>
                        </p:par>
                      </p:childTnLst>
                    </p:cTn>
                  </p:par>
                  <p:par>
                    <p:cTn id="39" fill="hold">
                      <p:stCondLst>
                        <p:cond delay="indefinite"/>
                      </p:stCondLst>
                      <p:childTnLst>
                        <p:par>
                          <p:cTn id="40" fill="hold">
                            <p:stCondLst>
                              <p:cond delay="0"/>
                            </p:stCondLst>
                            <p:childTnLst>
                              <p:par>
                                <p:cTn id="41" presetID="22" presetClass="entr" presetSubtype="1" fill="hold" grpId="0" nodeType="clickEffect">
                                  <p:stCondLst>
                                    <p:cond delay="0"/>
                                  </p:stCondLst>
                                  <p:childTnLst>
                                    <p:set>
                                      <p:cBhvr>
                                        <p:cTn id="42" dur="1" fill="hold">
                                          <p:stCondLst>
                                            <p:cond delay="0"/>
                                          </p:stCondLst>
                                        </p:cTn>
                                        <p:tgtEl>
                                          <p:spTgt spid="57"/>
                                        </p:tgtEl>
                                        <p:attrNameLst>
                                          <p:attrName>style.visibility</p:attrName>
                                        </p:attrNameLst>
                                      </p:cBhvr>
                                      <p:to>
                                        <p:strVal val="visible"/>
                                      </p:to>
                                    </p:set>
                                    <p:animEffect transition="in" filter="wipe(up)">
                                      <p:cBhvr>
                                        <p:cTn id="43" dur="500"/>
                                        <p:tgtEl>
                                          <p:spTgt spid="57"/>
                                        </p:tgtEl>
                                      </p:cBhvr>
                                    </p:animEffect>
                                  </p:childTnLst>
                                </p:cTn>
                              </p:par>
                            </p:childTnLst>
                          </p:cTn>
                        </p:par>
                        <p:par>
                          <p:cTn id="44" fill="hold">
                            <p:stCondLst>
                              <p:cond delay="500"/>
                            </p:stCondLst>
                            <p:childTnLst>
                              <p:par>
                                <p:cTn id="45" presetID="10" presetClass="entr" presetSubtype="0" fill="hold" grpId="0" nodeType="afterEffect">
                                  <p:stCondLst>
                                    <p:cond delay="0"/>
                                  </p:stCondLst>
                                  <p:childTnLst>
                                    <p:set>
                                      <p:cBhvr>
                                        <p:cTn id="46" dur="1" fill="hold">
                                          <p:stCondLst>
                                            <p:cond delay="0"/>
                                          </p:stCondLst>
                                        </p:cTn>
                                        <p:tgtEl>
                                          <p:spTgt spid="58"/>
                                        </p:tgtEl>
                                        <p:attrNameLst>
                                          <p:attrName>style.visibility</p:attrName>
                                        </p:attrNameLst>
                                      </p:cBhvr>
                                      <p:to>
                                        <p:strVal val="visible"/>
                                      </p:to>
                                    </p:set>
                                    <p:animEffect transition="in" filter="fade">
                                      <p:cBhvr>
                                        <p:cTn id="47" dur="500"/>
                                        <p:tgtEl>
                                          <p:spTgt spid="58"/>
                                        </p:tgtEl>
                                      </p:cBhvr>
                                    </p:animEffect>
                                  </p:childTnLst>
                                </p:cTn>
                              </p:par>
                            </p:childTnLst>
                          </p:cTn>
                        </p:par>
                      </p:childTnLst>
                    </p:cTn>
                  </p:par>
                  <p:par>
                    <p:cTn id="48" fill="hold">
                      <p:stCondLst>
                        <p:cond delay="indefinite"/>
                      </p:stCondLst>
                      <p:childTnLst>
                        <p:par>
                          <p:cTn id="49" fill="hold">
                            <p:stCondLst>
                              <p:cond delay="0"/>
                            </p:stCondLst>
                            <p:childTnLst>
                              <p:par>
                                <p:cTn id="50" presetID="10" presetClass="entr" presetSubtype="0" fill="hold" grpId="0" nodeType="clickEffect">
                                  <p:stCondLst>
                                    <p:cond delay="0"/>
                                  </p:stCondLst>
                                  <p:childTnLst>
                                    <p:set>
                                      <p:cBhvr>
                                        <p:cTn id="51" dur="1" fill="hold">
                                          <p:stCondLst>
                                            <p:cond delay="0"/>
                                          </p:stCondLst>
                                        </p:cTn>
                                        <p:tgtEl>
                                          <p:spTgt spid="64"/>
                                        </p:tgtEl>
                                        <p:attrNameLst>
                                          <p:attrName>style.visibility</p:attrName>
                                        </p:attrNameLst>
                                      </p:cBhvr>
                                      <p:to>
                                        <p:strVal val="visible"/>
                                      </p:to>
                                    </p:set>
                                    <p:animEffect transition="in" filter="fade">
                                      <p:cBhvr>
                                        <p:cTn id="52" dur="500"/>
                                        <p:tgtEl>
                                          <p:spTgt spid="6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5" grpId="0"/>
      <p:bldP spid="48" grpId="0" animBg="1"/>
      <p:bldP spid="57" grpId="0" animBg="1"/>
      <p:bldP spid="58" grpId="0"/>
      <p:bldP spid="59" grpId="0"/>
      <p:bldP spid="62" grpId="0"/>
      <p:bldP spid="64" grpId="0"/>
      <p:bldP spid="27" grpId="0"/>
      <p:bldP spid="27" grpId="1"/>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Přímka kolmá k půdorysně</a:t>
            </a:r>
            <a:endParaRPr lang="cs-CZ" dirty="0"/>
          </a:p>
        </p:txBody>
      </p:sp>
      <p:sp>
        <p:nvSpPr>
          <p:cNvPr id="3" name="Zástupný symbol pro obsah 2"/>
          <p:cNvSpPr>
            <a:spLocks noGrp="1"/>
          </p:cNvSpPr>
          <p:nvPr>
            <p:ph sz="half" idx="1"/>
          </p:nvPr>
        </p:nvSpPr>
        <p:spPr/>
        <p:txBody>
          <a:bodyPr/>
          <a:lstStyle/>
          <a:p>
            <a:endParaRPr lang="cs-CZ" dirty="0"/>
          </a:p>
        </p:txBody>
      </p:sp>
      <p:sp>
        <p:nvSpPr>
          <p:cNvPr id="4" name="Zástupný symbol pro obsah 3"/>
          <p:cNvSpPr>
            <a:spLocks noGrp="1"/>
          </p:cNvSpPr>
          <p:nvPr>
            <p:ph sz="half" idx="2"/>
          </p:nvPr>
        </p:nvSpPr>
        <p:spPr/>
        <p:txBody>
          <a:bodyPr/>
          <a:lstStyle/>
          <a:p>
            <a:endParaRPr lang="cs-CZ" dirty="0"/>
          </a:p>
        </p:txBody>
      </p:sp>
      <p:sp>
        <p:nvSpPr>
          <p:cNvPr id="6" name="Kosoúhelník 5"/>
          <p:cNvSpPr/>
          <p:nvPr/>
        </p:nvSpPr>
        <p:spPr>
          <a:xfrm>
            <a:off x="899592" y="4211370"/>
            <a:ext cx="2736304" cy="792088"/>
          </a:xfrm>
          <a:prstGeom prst="parallelogram">
            <a:avLst>
              <a:gd name="adj" fmla="val 98905"/>
            </a:avLst>
          </a:prstGeom>
          <a:solidFill>
            <a:schemeClr val="accent1">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7" name="Obdélník 6"/>
          <p:cNvSpPr/>
          <p:nvPr/>
        </p:nvSpPr>
        <p:spPr>
          <a:xfrm>
            <a:off x="1691680" y="2636912"/>
            <a:ext cx="1944216" cy="1574458"/>
          </a:xfrm>
          <a:prstGeom prst="rect">
            <a:avLst/>
          </a:prstGeom>
          <a:solidFill>
            <a:schemeClr val="accent1">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cxnSp>
        <p:nvCxnSpPr>
          <p:cNvPr id="9" name="Přímá spojnice 8"/>
          <p:cNvCxnSpPr/>
          <p:nvPr/>
        </p:nvCxnSpPr>
        <p:spPr>
          <a:xfrm>
            <a:off x="1115616" y="4211370"/>
            <a:ext cx="3024336"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10" name="TextovéPole 9"/>
          <p:cNvSpPr txBox="1"/>
          <p:nvPr/>
        </p:nvSpPr>
        <p:spPr>
          <a:xfrm>
            <a:off x="1684928" y="2556628"/>
            <a:ext cx="288032" cy="369332"/>
          </a:xfrm>
          <a:prstGeom prst="rect">
            <a:avLst/>
          </a:prstGeom>
          <a:noFill/>
        </p:spPr>
        <p:txBody>
          <a:bodyPr wrap="square" rtlCol="0">
            <a:spAutoFit/>
          </a:bodyPr>
          <a:lstStyle/>
          <a:p>
            <a:r>
              <a:rPr lang="cs-CZ" dirty="0" smtClean="0">
                <a:sym typeface="Symbol"/>
              </a:rPr>
              <a:t></a:t>
            </a:r>
            <a:endParaRPr lang="cs-CZ" dirty="0"/>
          </a:p>
        </p:txBody>
      </p:sp>
      <p:sp>
        <p:nvSpPr>
          <p:cNvPr id="11" name="TextovéPole 10"/>
          <p:cNvSpPr txBox="1"/>
          <p:nvPr/>
        </p:nvSpPr>
        <p:spPr>
          <a:xfrm>
            <a:off x="1024389" y="4653136"/>
            <a:ext cx="288032" cy="369332"/>
          </a:xfrm>
          <a:prstGeom prst="rect">
            <a:avLst/>
          </a:prstGeom>
          <a:noFill/>
        </p:spPr>
        <p:txBody>
          <a:bodyPr wrap="square" rtlCol="0">
            <a:spAutoFit/>
          </a:bodyPr>
          <a:lstStyle/>
          <a:p>
            <a:r>
              <a:rPr lang="cs-CZ" dirty="0" smtClean="0">
                <a:sym typeface="Symbol"/>
              </a:rPr>
              <a:t></a:t>
            </a:r>
            <a:endParaRPr lang="cs-CZ" dirty="0"/>
          </a:p>
        </p:txBody>
      </p:sp>
      <p:sp>
        <p:nvSpPr>
          <p:cNvPr id="12" name="TextovéPole 11"/>
          <p:cNvSpPr txBox="1"/>
          <p:nvPr/>
        </p:nvSpPr>
        <p:spPr>
          <a:xfrm>
            <a:off x="3866479" y="4108430"/>
            <a:ext cx="288032" cy="369332"/>
          </a:xfrm>
          <a:prstGeom prst="rect">
            <a:avLst/>
          </a:prstGeom>
          <a:noFill/>
        </p:spPr>
        <p:txBody>
          <a:bodyPr wrap="square" rtlCol="0">
            <a:spAutoFit/>
          </a:bodyPr>
          <a:lstStyle/>
          <a:p>
            <a:r>
              <a:rPr lang="cs-CZ" dirty="0" smtClean="0"/>
              <a:t>x</a:t>
            </a:r>
            <a:endParaRPr lang="cs-CZ" dirty="0"/>
          </a:p>
        </p:txBody>
      </p:sp>
      <p:cxnSp>
        <p:nvCxnSpPr>
          <p:cNvPr id="14" name="Přímá spojnice 13"/>
          <p:cNvCxnSpPr/>
          <p:nvPr/>
        </p:nvCxnSpPr>
        <p:spPr>
          <a:xfrm>
            <a:off x="5148064" y="3933056"/>
            <a:ext cx="3168352"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15" name="TextovéPole 14"/>
          <p:cNvSpPr txBox="1"/>
          <p:nvPr/>
        </p:nvSpPr>
        <p:spPr>
          <a:xfrm>
            <a:off x="8151712" y="3831431"/>
            <a:ext cx="718205" cy="646331"/>
          </a:xfrm>
          <a:prstGeom prst="rect">
            <a:avLst/>
          </a:prstGeom>
          <a:noFill/>
        </p:spPr>
        <p:txBody>
          <a:bodyPr wrap="square" rtlCol="0">
            <a:spAutoFit/>
          </a:bodyPr>
          <a:lstStyle/>
          <a:p>
            <a:r>
              <a:rPr lang="cs-CZ" dirty="0"/>
              <a:t>x</a:t>
            </a:r>
            <a:r>
              <a:rPr lang="cs-CZ" baseline="-25000" dirty="0"/>
              <a:t>1,2</a:t>
            </a:r>
          </a:p>
          <a:p>
            <a:endParaRPr lang="cs-CZ" dirty="0"/>
          </a:p>
        </p:txBody>
      </p:sp>
      <p:cxnSp>
        <p:nvCxnSpPr>
          <p:cNvPr id="8" name="Přímá spojnice 7"/>
          <p:cNvCxnSpPr/>
          <p:nvPr/>
        </p:nvCxnSpPr>
        <p:spPr>
          <a:xfrm>
            <a:off x="2843808" y="2741294"/>
            <a:ext cx="0" cy="1452074"/>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7" name="Přímá spojnice 16"/>
          <p:cNvCxnSpPr/>
          <p:nvPr/>
        </p:nvCxnSpPr>
        <p:spPr>
          <a:xfrm flipH="1">
            <a:off x="2411760" y="4193368"/>
            <a:ext cx="432048" cy="414046"/>
          </a:xfrm>
          <a:prstGeom prst="line">
            <a:avLst/>
          </a:prstGeom>
          <a:ln>
            <a:solidFill>
              <a:schemeClr val="tx1"/>
            </a:solidFill>
            <a:prstDash val="dash"/>
          </a:ln>
        </p:spPr>
        <p:style>
          <a:lnRef idx="1">
            <a:schemeClr val="accent1"/>
          </a:lnRef>
          <a:fillRef idx="0">
            <a:schemeClr val="accent1"/>
          </a:fillRef>
          <a:effectRef idx="0">
            <a:schemeClr val="accent1"/>
          </a:effectRef>
          <a:fontRef idx="minor">
            <a:schemeClr val="tx1"/>
          </a:fontRef>
        </p:style>
      </p:cxnSp>
      <p:cxnSp>
        <p:nvCxnSpPr>
          <p:cNvPr id="19" name="Přímá spojnice 18"/>
          <p:cNvCxnSpPr/>
          <p:nvPr/>
        </p:nvCxnSpPr>
        <p:spPr>
          <a:xfrm flipV="1">
            <a:off x="2411760" y="2925960"/>
            <a:ext cx="0" cy="1681454"/>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1" name="Přímá spojnice 20"/>
          <p:cNvCxnSpPr/>
          <p:nvPr/>
        </p:nvCxnSpPr>
        <p:spPr>
          <a:xfrm>
            <a:off x="2411760" y="4607414"/>
            <a:ext cx="0" cy="396044"/>
          </a:xfrm>
          <a:prstGeom prst="line">
            <a:avLst/>
          </a:prstGeom>
          <a:ln w="19050">
            <a:solidFill>
              <a:schemeClr val="tx1"/>
            </a:solidFill>
            <a:prstDash val="dash"/>
          </a:ln>
        </p:spPr>
        <p:style>
          <a:lnRef idx="1">
            <a:schemeClr val="accent1"/>
          </a:lnRef>
          <a:fillRef idx="0">
            <a:schemeClr val="accent1"/>
          </a:fillRef>
          <a:effectRef idx="0">
            <a:schemeClr val="accent1"/>
          </a:effectRef>
          <a:fontRef idx="minor">
            <a:schemeClr val="tx1"/>
          </a:fontRef>
        </p:style>
      </p:cxnSp>
      <p:cxnSp>
        <p:nvCxnSpPr>
          <p:cNvPr id="23" name="Přímá spojnice 22"/>
          <p:cNvCxnSpPr/>
          <p:nvPr/>
        </p:nvCxnSpPr>
        <p:spPr>
          <a:xfrm>
            <a:off x="2411760" y="5003458"/>
            <a:ext cx="0" cy="369758"/>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26" name="Ovál 25"/>
          <p:cNvSpPr/>
          <p:nvPr/>
        </p:nvSpPr>
        <p:spPr>
          <a:xfrm>
            <a:off x="2820948" y="4184796"/>
            <a:ext cx="45719" cy="45719"/>
          </a:xfrm>
          <a:prstGeom prst="ellipse">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cs-CZ"/>
          </a:p>
        </p:txBody>
      </p:sp>
      <p:sp>
        <p:nvSpPr>
          <p:cNvPr id="27" name="Ovál 26"/>
          <p:cNvSpPr/>
          <p:nvPr/>
        </p:nvSpPr>
        <p:spPr>
          <a:xfrm>
            <a:off x="2388900" y="4561695"/>
            <a:ext cx="45719" cy="45719"/>
          </a:xfrm>
          <a:prstGeom prst="ellipse">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cs-CZ"/>
          </a:p>
        </p:txBody>
      </p:sp>
      <p:sp>
        <p:nvSpPr>
          <p:cNvPr id="29" name="Ovál 28"/>
          <p:cNvSpPr/>
          <p:nvPr/>
        </p:nvSpPr>
        <p:spPr>
          <a:xfrm>
            <a:off x="6710184" y="4490354"/>
            <a:ext cx="45719" cy="45719"/>
          </a:xfrm>
          <a:prstGeom prst="ellipse">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cs-CZ"/>
          </a:p>
        </p:txBody>
      </p:sp>
      <p:sp>
        <p:nvSpPr>
          <p:cNvPr id="30" name="Ovál 29"/>
          <p:cNvSpPr/>
          <p:nvPr/>
        </p:nvSpPr>
        <p:spPr>
          <a:xfrm>
            <a:off x="6706430" y="3910196"/>
            <a:ext cx="45719" cy="45719"/>
          </a:xfrm>
          <a:prstGeom prst="ellipse">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cs-CZ"/>
          </a:p>
        </p:txBody>
      </p:sp>
      <p:sp>
        <p:nvSpPr>
          <p:cNvPr id="31" name="TextovéPole 30"/>
          <p:cNvSpPr txBox="1"/>
          <p:nvPr/>
        </p:nvSpPr>
        <p:spPr>
          <a:xfrm>
            <a:off x="2808397" y="2642625"/>
            <a:ext cx="432048" cy="369332"/>
          </a:xfrm>
          <a:prstGeom prst="rect">
            <a:avLst/>
          </a:prstGeom>
          <a:noFill/>
        </p:spPr>
        <p:txBody>
          <a:bodyPr wrap="square" rtlCol="0">
            <a:spAutoFit/>
          </a:bodyPr>
          <a:lstStyle/>
          <a:p>
            <a:r>
              <a:rPr lang="cs-CZ" dirty="0" smtClean="0"/>
              <a:t>a</a:t>
            </a:r>
            <a:r>
              <a:rPr lang="cs-CZ" baseline="-25000" dirty="0" smtClean="0"/>
              <a:t>2</a:t>
            </a:r>
            <a:endParaRPr lang="cs-CZ" baseline="-25000" dirty="0"/>
          </a:p>
        </p:txBody>
      </p:sp>
      <p:sp>
        <p:nvSpPr>
          <p:cNvPr id="32" name="TextovéPole 31"/>
          <p:cNvSpPr txBox="1"/>
          <p:nvPr/>
        </p:nvSpPr>
        <p:spPr>
          <a:xfrm>
            <a:off x="2106972" y="2893694"/>
            <a:ext cx="321544" cy="369332"/>
          </a:xfrm>
          <a:prstGeom prst="rect">
            <a:avLst/>
          </a:prstGeom>
          <a:noFill/>
        </p:spPr>
        <p:txBody>
          <a:bodyPr wrap="square" rtlCol="0">
            <a:spAutoFit/>
          </a:bodyPr>
          <a:lstStyle/>
          <a:p>
            <a:r>
              <a:rPr lang="cs-CZ" dirty="0" smtClean="0"/>
              <a:t>a</a:t>
            </a:r>
            <a:endParaRPr lang="cs-CZ" baseline="-25000" dirty="0"/>
          </a:p>
        </p:txBody>
      </p:sp>
      <p:sp>
        <p:nvSpPr>
          <p:cNvPr id="33" name="TextovéPole 32"/>
          <p:cNvSpPr txBox="1"/>
          <p:nvPr/>
        </p:nvSpPr>
        <p:spPr>
          <a:xfrm>
            <a:off x="1546933" y="4400391"/>
            <a:ext cx="936105" cy="369332"/>
          </a:xfrm>
          <a:prstGeom prst="rect">
            <a:avLst/>
          </a:prstGeom>
          <a:noFill/>
        </p:spPr>
        <p:txBody>
          <a:bodyPr wrap="square" rtlCol="0">
            <a:spAutoFit/>
          </a:bodyPr>
          <a:lstStyle/>
          <a:p>
            <a:r>
              <a:rPr lang="cs-CZ" dirty="0" smtClean="0"/>
              <a:t>a</a:t>
            </a:r>
            <a:r>
              <a:rPr lang="cs-CZ" baseline="-25000" dirty="0" smtClean="0"/>
              <a:t>1</a:t>
            </a:r>
            <a:r>
              <a:rPr lang="cs-CZ" dirty="0" smtClean="0"/>
              <a:t>=P=P</a:t>
            </a:r>
            <a:r>
              <a:rPr lang="cs-CZ" baseline="-25000" dirty="0" smtClean="0"/>
              <a:t>1</a:t>
            </a:r>
            <a:endParaRPr lang="cs-CZ" baseline="-25000" dirty="0"/>
          </a:p>
        </p:txBody>
      </p:sp>
      <p:sp>
        <p:nvSpPr>
          <p:cNvPr id="34" name="TextovéPole 33"/>
          <p:cNvSpPr txBox="1"/>
          <p:nvPr/>
        </p:nvSpPr>
        <p:spPr>
          <a:xfrm>
            <a:off x="2808397" y="3869279"/>
            <a:ext cx="432048" cy="369332"/>
          </a:xfrm>
          <a:prstGeom prst="rect">
            <a:avLst/>
          </a:prstGeom>
          <a:noFill/>
        </p:spPr>
        <p:txBody>
          <a:bodyPr wrap="square" rtlCol="0">
            <a:spAutoFit/>
          </a:bodyPr>
          <a:lstStyle/>
          <a:p>
            <a:r>
              <a:rPr lang="cs-CZ" dirty="0" smtClean="0"/>
              <a:t>P</a:t>
            </a:r>
            <a:r>
              <a:rPr lang="cs-CZ" baseline="-25000" dirty="0" smtClean="0"/>
              <a:t>2</a:t>
            </a:r>
            <a:endParaRPr lang="cs-CZ" baseline="-25000" dirty="0"/>
          </a:p>
        </p:txBody>
      </p:sp>
      <p:cxnSp>
        <p:nvCxnSpPr>
          <p:cNvPr id="36" name="Přímá spojnice 35"/>
          <p:cNvCxnSpPr/>
          <p:nvPr/>
        </p:nvCxnSpPr>
        <p:spPr>
          <a:xfrm flipV="1">
            <a:off x="6733257" y="2492895"/>
            <a:ext cx="0" cy="1440160"/>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8" name="Přímá spojnice 37"/>
          <p:cNvCxnSpPr>
            <a:endCxn id="29" idx="0"/>
          </p:cNvCxnSpPr>
          <p:nvPr/>
        </p:nvCxnSpPr>
        <p:spPr>
          <a:xfrm>
            <a:off x="6732240" y="3933056"/>
            <a:ext cx="804" cy="557298"/>
          </a:xfrm>
          <a:prstGeom prst="line">
            <a:avLst/>
          </a:prstGeom>
          <a:ln>
            <a:solidFill>
              <a:schemeClr val="tx1"/>
            </a:solidFill>
            <a:prstDash val="dash"/>
          </a:ln>
        </p:spPr>
        <p:style>
          <a:lnRef idx="1">
            <a:schemeClr val="accent1"/>
          </a:lnRef>
          <a:fillRef idx="0">
            <a:schemeClr val="accent1"/>
          </a:fillRef>
          <a:effectRef idx="0">
            <a:schemeClr val="accent1"/>
          </a:effectRef>
          <a:fontRef idx="minor">
            <a:schemeClr val="tx1"/>
          </a:fontRef>
        </p:style>
      </p:cxnSp>
      <p:sp>
        <p:nvSpPr>
          <p:cNvPr id="47" name="TextovéPole 46"/>
          <p:cNvSpPr txBox="1"/>
          <p:nvPr/>
        </p:nvSpPr>
        <p:spPr>
          <a:xfrm>
            <a:off x="6689154" y="2308230"/>
            <a:ext cx="432048" cy="369332"/>
          </a:xfrm>
          <a:prstGeom prst="rect">
            <a:avLst/>
          </a:prstGeom>
          <a:noFill/>
        </p:spPr>
        <p:txBody>
          <a:bodyPr wrap="square" rtlCol="0">
            <a:spAutoFit/>
          </a:bodyPr>
          <a:lstStyle/>
          <a:p>
            <a:r>
              <a:rPr lang="cs-CZ" dirty="0" smtClean="0"/>
              <a:t>a</a:t>
            </a:r>
            <a:r>
              <a:rPr lang="cs-CZ" baseline="-25000" dirty="0" smtClean="0"/>
              <a:t>2</a:t>
            </a:r>
            <a:endParaRPr lang="cs-CZ" baseline="-25000" dirty="0"/>
          </a:p>
        </p:txBody>
      </p:sp>
      <p:sp>
        <p:nvSpPr>
          <p:cNvPr id="48" name="TextovéPole 47"/>
          <p:cNvSpPr txBox="1"/>
          <p:nvPr/>
        </p:nvSpPr>
        <p:spPr>
          <a:xfrm>
            <a:off x="6689154" y="3598413"/>
            <a:ext cx="432048" cy="369332"/>
          </a:xfrm>
          <a:prstGeom prst="rect">
            <a:avLst/>
          </a:prstGeom>
          <a:noFill/>
        </p:spPr>
        <p:txBody>
          <a:bodyPr wrap="square" rtlCol="0">
            <a:spAutoFit/>
          </a:bodyPr>
          <a:lstStyle/>
          <a:p>
            <a:r>
              <a:rPr lang="cs-CZ" dirty="0" smtClean="0"/>
              <a:t>P</a:t>
            </a:r>
            <a:r>
              <a:rPr lang="cs-CZ" baseline="-25000" dirty="0" smtClean="0"/>
              <a:t>2</a:t>
            </a:r>
            <a:endParaRPr lang="cs-CZ" baseline="-25000" dirty="0"/>
          </a:p>
        </p:txBody>
      </p:sp>
      <p:sp>
        <p:nvSpPr>
          <p:cNvPr id="49" name="TextovéPole 48"/>
          <p:cNvSpPr txBox="1"/>
          <p:nvPr/>
        </p:nvSpPr>
        <p:spPr>
          <a:xfrm>
            <a:off x="6755903" y="4283804"/>
            <a:ext cx="936105" cy="369332"/>
          </a:xfrm>
          <a:prstGeom prst="rect">
            <a:avLst/>
          </a:prstGeom>
          <a:noFill/>
        </p:spPr>
        <p:txBody>
          <a:bodyPr wrap="square" rtlCol="0">
            <a:spAutoFit/>
          </a:bodyPr>
          <a:lstStyle/>
          <a:p>
            <a:r>
              <a:rPr lang="cs-CZ" dirty="0" smtClean="0"/>
              <a:t>a</a:t>
            </a:r>
            <a:r>
              <a:rPr lang="cs-CZ" baseline="-25000" dirty="0" smtClean="0"/>
              <a:t>1</a:t>
            </a:r>
            <a:r>
              <a:rPr lang="cs-CZ" dirty="0" smtClean="0"/>
              <a:t>=P</a:t>
            </a:r>
            <a:r>
              <a:rPr lang="cs-CZ" baseline="-25000" dirty="0" smtClean="0"/>
              <a:t>1</a:t>
            </a:r>
            <a:endParaRPr lang="cs-CZ" baseline="-25000" dirty="0"/>
          </a:p>
        </p:txBody>
      </p:sp>
      <p:sp>
        <p:nvSpPr>
          <p:cNvPr id="50" name="TextovéPole 49"/>
          <p:cNvSpPr txBox="1"/>
          <p:nvPr/>
        </p:nvSpPr>
        <p:spPr>
          <a:xfrm>
            <a:off x="5913418" y="5003458"/>
            <a:ext cx="2376264" cy="923330"/>
          </a:xfrm>
          <a:prstGeom prst="rect">
            <a:avLst/>
          </a:prstGeom>
          <a:noFill/>
        </p:spPr>
        <p:txBody>
          <a:bodyPr wrap="square" rtlCol="0">
            <a:spAutoFit/>
          </a:bodyPr>
          <a:lstStyle/>
          <a:p>
            <a:r>
              <a:rPr lang="cs-CZ" dirty="0" smtClean="0"/>
              <a:t>N … neexistuje</a:t>
            </a:r>
          </a:p>
          <a:p>
            <a:pPr marL="285750" indent="-285750">
              <a:buFont typeface="Symbol"/>
              <a:buChar char="a"/>
            </a:pPr>
            <a:r>
              <a:rPr lang="cs-CZ" dirty="0" smtClean="0">
                <a:sym typeface="Symbol"/>
              </a:rPr>
              <a:t>= 90°</a:t>
            </a:r>
          </a:p>
          <a:p>
            <a:r>
              <a:rPr lang="cs-CZ" dirty="0" smtClean="0">
                <a:sym typeface="Symbol"/>
              </a:rPr>
              <a:t> = 0°</a:t>
            </a:r>
            <a:endParaRPr lang="cs-CZ" dirty="0"/>
          </a:p>
        </p:txBody>
      </p:sp>
      <p:sp>
        <p:nvSpPr>
          <p:cNvPr id="51" name="TextovéPole 50"/>
          <p:cNvSpPr txBox="1"/>
          <p:nvPr/>
        </p:nvSpPr>
        <p:spPr>
          <a:xfrm>
            <a:off x="6754508" y="4282479"/>
            <a:ext cx="936105" cy="369332"/>
          </a:xfrm>
          <a:prstGeom prst="rect">
            <a:avLst/>
          </a:prstGeom>
          <a:noFill/>
        </p:spPr>
        <p:txBody>
          <a:bodyPr wrap="square" rtlCol="0">
            <a:spAutoFit/>
          </a:bodyPr>
          <a:lstStyle/>
          <a:p>
            <a:r>
              <a:rPr lang="cs-CZ" dirty="0" smtClean="0"/>
              <a:t>a</a:t>
            </a:r>
            <a:r>
              <a:rPr lang="cs-CZ" baseline="-25000" dirty="0" smtClean="0"/>
              <a:t>1</a:t>
            </a:r>
            <a:endParaRPr lang="cs-CZ" baseline="-25000" dirty="0"/>
          </a:p>
        </p:txBody>
      </p:sp>
    </p:spTree>
    <p:extLst>
      <p:ext uri="{BB962C8B-B14F-4D97-AF65-F5344CB8AC3E}">
        <p14:creationId xmlns:p14="http://schemas.microsoft.com/office/powerpoint/2010/main" val="52796530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4"/>
                                        </p:tgtEl>
                                        <p:attrNameLst>
                                          <p:attrName>style.visibility</p:attrName>
                                        </p:attrNameLst>
                                      </p:cBhvr>
                                      <p:to>
                                        <p:strVal val="visible"/>
                                      </p:to>
                                    </p:set>
                                    <p:animEffect transition="in" filter="fade">
                                      <p:cBhvr>
                                        <p:cTn id="7" dur="500"/>
                                        <p:tgtEl>
                                          <p:spTgt spid="14"/>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15"/>
                                        </p:tgtEl>
                                        <p:attrNameLst>
                                          <p:attrName>style.visibility</p:attrName>
                                        </p:attrNameLst>
                                      </p:cBhvr>
                                      <p:to>
                                        <p:strVal val="visible"/>
                                      </p:to>
                                    </p:set>
                                    <p:animEffect transition="in" filter="fade">
                                      <p:cBhvr>
                                        <p:cTn id="10" dur="500"/>
                                        <p:tgtEl>
                                          <p:spTgt spid="15"/>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nodeType="clickEffect">
                                  <p:stCondLst>
                                    <p:cond delay="0"/>
                                  </p:stCondLst>
                                  <p:childTnLst>
                                    <p:set>
                                      <p:cBhvr>
                                        <p:cTn id="14" dur="1" fill="hold">
                                          <p:stCondLst>
                                            <p:cond delay="0"/>
                                          </p:stCondLst>
                                        </p:cTn>
                                        <p:tgtEl>
                                          <p:spTgt spid="36"/>
                                        </p:tgtEl>
                                        <p:attrNameLst>
                                          <p:attrName>style.visibility</p:attrName>
                                        </p:attrNameLst>
                                      </p:cBhvr>
                                      <p:to>
                                        <p:strVal val="visible"/>
                                      </p:to>
                                    </p:set>
                                    <p:animEffect transition="in" filter="fade">
                                      <p:cBhvr>
                                        <p:cTn id="15" dur="500"/>
                                        <p:tgtEl>
                                          <p:spTgt spid="36"/>
                                        </p:tgtEl>
                                      </p:cBhvr>
                                    </p:animEffect>
                                  </p:childTnLst>
                                </p:cTn>
                              </p:par>
                              <p:par>
                                <p:cTn id="16" presetID="10" presetClass="entr" presetSubtype="0" fill="hold" grpId="0" nodeType="withEffect">
                                  <p:stCondLst>
                                    <p:cond delay="0"/>
                                  </p:stCondLst>
                                  <p:childTnLst>
                                    <p:set>
                                      <p:cBhvr>
                                        <p:cTn id="17" dur="1" fill="hold">
                                          <p:stCondLst>
                                            <p:cond delay="0"/>
                                          </p:stCondLst>
                                        </p:cTn>
                                        <p:tgtEl>
                                          <p:spTgt spid="47"/>
                                        </p:tgtEl>
                                        <p:attrNameLst>
                                          <p:attrName>style.visibility</p:attrName>
                                        </p:attrNameLst>
                                      </p:cBhvr>
                                      <p:to>
                                        <p:strVal val="visible"/>
                                      </p:to>
                                    </p:set>
                                    <p:animEffect transition="in" filter="fade">
                                      <p:cBhvr>
                                        <p:cTn id="18" dur="500"/>
                                        <p:tgtEl>
                                          <p:spTgt spid="47"/>
                                        </p:tgtEl>
                                      </p:cBhvr>
                                    </p:animEffect>
                                  </p:childTnLst>
                                </p:cTn>
                              </p:par>
                            </p:childTnLst>
                          </p:cTn>
                        </p:par>
                      </p:childTnLst>
                    </p:cTn>
                  </p:par>
                  <p:par>
                    <p:cTn id="19" fill="hold">
                      <p:stCondLst>
                        <p:cond delay="indefinite"/>
                      </p:stCondLst>
                      <p:childTnLst>
                        <p:par>
                          <p:cTn id="20" fill="hold">
                            <p:stCondLst>
                              <p:cond delay="0"/>
                            </p:stCondLst>
                            <p:childTnLst>
                              <p:par>
                                <p:cTn id="21" presetID="10" presetClass="entr" presetSubtype="0" fill="hold" nodeType="clickEffect">
                                  <p:stCondLst>
                                    <p:cond delay="0"/>
                                  </p:stCondLst>
                                  <p:childTnLst>
                                    <p:set>
                                      <p:cBhvr>
                                        <p:cTn id="22" dur="1" fill="hold">
                                          <p:stCondLst>
                                            <p:cond delay="0"/>
                                          </p:stCondLst>
                                        </p:cTn>
                                        <p:tgtEl>
                                          <p:spTgt spid="38"/>
                                        </p:tgtEl>
                                        <p:attrNameLst>
                                          <p:attrName>style.visibility</p:attrName>
                                        </p:attrNameLst>
                                      </p:cBhvr>
                                      <p:to>
                                        <p:strVal val="visible"/>
                                      </p:to>
                                    </p:set>
                                    <p:animEffect transition="in" filter="fade">
                                      <p:cBhvr>
                                        <p:cTn id="23" dur="500"/>
                                        <p:tgtEl>
                                          <p:spTgt spid="38"/>
                                        </p:tgtEl>
                                      </p:cBhvr>
                                    </p:animEffect>
                                  </p:childTnLst>
                                </p:cTn>
                              </p:par>
                              <p:par>
                                <p:cTn id="24" presetID="10" presetClass="entr" presetSubtype="0" fill="hold" grpId="0" nodeType="withEffect">
                                  <p:stCondLst>
                                    <p:cond delay="0"/>
                                  </p:stCondLst>
                                  <p:childTnLst>
                                    <p:set>
                                      <p:cBhvr>
                                        <p:cTn id="25" dur="1" fill="hold">
                                          <p:stCondLst>
                                            <p:cond delay="0"/>
                                          </p:stCondLst>
                                        </p:cTn>
                                        <p:tgtEl>
                                          <p:spTgt spid="29"/>
                                        </p:tgtEl>
                                        <p:attrNameLst>
                                          <p:attrName>style.visibility</p:attrName>
                                        </p:attrNameLst>
                                      </p:cBhvr>
                                      <p:to>
                                        <p:strVal val="visible"/>
                                      </p:to>
                                    </p:set>
                                    <p:animEffect transition="in" filter="fade">
                                      <p:cBhvr>
                                        <p:cTn id="26" dur="500"/>
                                        <p:tgtEl>
                                          <p:spTgt spid="29"/>
                                        </p:tgtEl>
                                      </p:cBhvr>
                                    </p:animEffect>
                                  </p:childTnLst>
                                </p:cTn>
                              </p:par>
                              <p:par>
                                <p:cTn id="27" presetID="10" presetClass="entr" presetSubtype="0" fill="hold" grpId="0" nodeType="withEffect">
                                  <p:stCondLst>
                                    <p:cond delay="0"/>
                                  </p:stCondLst>
                                  <p:childTnLst>
                                    <p:set>
                                      <p:cBhvr>
                                        <p:cTn id="28" dur="1" fill="hold">
                                          <p:stCondLst>
                                            <p:cond delay="0"/>
                                          </p:stCondLst>
                                        </p:cTn>
                                        <p:tgtEl>
                                          <p:spTgt spid="51"/>
                                        </p:tgtEl>
                                        <p:attrNameLst>
                                          <p:attrName>style.visibility</p:attrName>
                                        </p:attrNameLst>
                                      </p:cBhvr>
                                      <p:to>
                                        <p:strVal val="visible"/>
                                      </p:to>
                                    </p:set>
                                    <p:animEffect transition="in" filter="fade">
                                      <p:cBhvr>
                                        <p:cTn id="29" dur="500"/>
                                        <p:tgtEl>
                                          <p:spTgt spid="51"/>
                                        </p:tgtEl>
                                      </p:cBhvr>
                                    </p:animEffect>
                                  </p:childTnLst>
                                </p:cTn>
                              </p:par>
                            </p:childTnLst>
                          </p:cTn>
                        </p:par>
                      </p:childTnLst>
                    </p:cTn>
                  </p:par>
                  <p:par>
                    <p:cTn id="30" fill="hold">
                      <p:stCondLst>
                        <p:cond delay="indefinite"/>
                      </p:stCondLst>
                      <p:childTnLst>
                        <p:par>
                          <p:cTn id="31" fill="hold">
                            <p:stCondLst>
                              <p:cond delay="0"/>
                            </p:stCondLst>
                            <p:childTnLst>
                              <p:par>
                                <p:cTn id="32" presetID="10" presetClass="entr" presetSubtype="0" fill="hold" grpId="0" nodeType="clickEffect">
                                  <p:stCondLst>
                                    <p:cond delay="0"/>
                                  </p:stCondLst>
                                  <p:childTnLst>
                                    <p:set>
                                      <p:cBhvr>
                                        <p:cTn id="33" dur="1" fill="hold">
                                          <p:stCondLst>
                                            <p:cond delay="0"/>
                                          </p:stCondLst>
                                        </p:cTn>
                                        <p:tgtEl>
                                          <p:spTgt spid="30"/>
                                        </p:tgtEl>
                                        <p:attrNameLst>
                                          <p:attrName>style.visibility</p:attrName>
                                        </p:attrNameLst>
                                      </p:cBhvr>
                                      <p:to>
                                        <p:strVal val="visible"/>
                                      </p:to>
                                    </p:set>
                                    <p:animEffect transition="in" filter="fade">
                                      <p:cBhvr>
                                        <p:cTn id="34" dur="500"/>
                                        <p:tgtEl>
                                          <p:spTgt spid="30"/>
                                        </p:tgtEl>
                                      </p:cBhvr>
                                    </p:animEffect>
                                  </p:childTnLst>
                                </p:cTn>
                              </p:par>
                              <p:par>
                                <p:cTn id="35" presetID="10" presetClass="entr" presetSubtype="0" fill="hold" grpId="0" nodeType="withEffect">
                                  <p:stCondLst>
                                    <p:cond delay="0"/>
                                  </p:stCondLst>
                                  <p:childTnLst>
                                    <p:set>
                                      <p:cBhvr>
                                        <p:cTn id="36" dur="1" fill="hold">
                                          <p:stCondLst>
                                            <p:cond delay="0"/>
                                          </p:stCondLst>
                                        </p:cTn>
                                        <p:tgtEl>
                                          <p:spTgt spid="48"/>
                                        </p:tgtEl>
                                        <p:attrNameLst>
                                          <p:attrName>style.visibility</p:attrName>
                                        </p:attrNameLst>
                                      </p:cBhvr>
                                      <p:to>
                                        <p:strVal val="visible"/>
                                      </p:to>
                                    </p:set>
                                    <p:animEffect transition="in" filter="fade">
                                      <p:cBhvr>
                                        <p:cTn id="37" dur="500"/>
                                        <p:tgtEl>
                                          <p:spTgt spid="48"/>
                                        </p:tgtEl>
                                      </p:cBhvr>
                                    </p:animEffect>
                                  </p:childTnLst>
                                </p:cTn>
                              </p:par>
                            </p:childTnLst>
                          </p:cTn>
                        </p:par>
                      </p:childTnLst>
                    </p:cTn>
                  </p:par>
                  <p:par>
                    <p:cTn id="38" fill="hold">
                      <p:stCondLst>
                        <p:cond delay="indefinite"/>
                      </p:stCondLst>
                      <p:childTnLst>
                        <p:par>
                          <p:cTn id="39" fill="hold">
                            <p:stCondLst>
                              <p:cond delay="0"/>
                            </p:stCondLst>
                            <p:childTnLst>
                              <p:par>
                                <p:cTn id="40" presetID="1" presetClass="exit" presetSubtype="0" fill="hold" grpId="1" nodeType="clickEffect">
                                  <p:stCondLst>
                                    <p:cond delay="0"/>
                                  </p:stCondLst>
                                  <p:childTnLst>
                                    <p:set>
                                      <p:cBhvr>
                                        <p:cTn id="41" dur="1" fill="hold">
                                          <p:stCondLst>
                                            <p:cond delay="0"/>
                                          </p:stCondLst>
                                        </p:cTn>
                                        <p:tgtEl>
                                          <p:spTgt spid="51"/>
                                        </p:tgtEl>
                                        <p:attrNameLst>
                                          <p:attrName>style.visibility</p:attrName>
                                        </p:attrNameLst>
                                      </p:cBhvr>
                                      <p:to>
                                        <p:strVal val="hidden"/>
                                      </p:to>
                                    </p:set>
                                  </p:childTnLst>
                                </p:cTn>
                              </p:par>
                              <p:par>
                                <p:cTn id="42" presetID="10" presetClass="entr" presetSubtype="0" fill="hold" grpId="0" nodeType="withEffect">
                                  <p:stCondLst>
                                    <p:cond delay="0"/>
                                  </p:stCondLst>
                                  <p:childTnLst>
                                    <p:set>
                                      <p:cBhvr>
                                        <p:cTn id="43" dur="1" fill="hold">
                                          <p:stCondLst>
                                            <p:cond delay="0"/>
                                          </p:stCondLst>
                                        </p:cTn>
                                        <p:tgtEl>
                                          <p:spTgt spid="49"/>
                                        </p:tgtEl>
                                        <p:attrNameLst>
                                          <p:attrName>style.visibility</p:attrName>
                                        </p:attrNameLst>
                                      </p:cBhvr>
                                      <p:to>
                                        <p:strVal val="visible"/>
                                      </p:to>
                                    </p:set>
                                    <p:animEffect transition="in" filter="fade">
                                      <p:cBhvr>
                                        <p:cTn id="44" dur="500"/>
                                        <p:tgtEl>
                                          <p:spTgt spid="49"/>
                                        </p:tgtEl>
                                      </p:cBhvr>
                                    </p:animEffect>
                                  </p:childTnLst>
                                </p:cTn>
                              </p:par>
                            </p:childTnLst>
                          </p:cTn>
                        </p:par>
                      </p:childTnLst>
                    </p:cTn>
                  </p:par>
                  <p:par>
                    <p:cTn id="45" fill="hold">
                      <p:stCondLst>
                        <p:cond delay="indefinite"/>
                      </p:stCondLst>
                      <p:childTnLst>
                        <p:par>
                          <p:cTn id="46" fill="hold">
                            <p:stCondLst>
                              <p:cond delay="0"/>
                            </p:stCondLst>
                            <p:childTnLst>
                              <p:par>
                                <p:cTn id="47" presetID="10" presetClass="entr" presetSubtype="0" fill="hold" grpId="0" nodeType="clickEffect">
                                  <p:stCondLst>
                                    <p:cond delay="0"/>
                                  </p:stCondLst>
                                  <p:childTnLst>
                                    <p:set>
                                      <p:cBhvr>
                                        <p:cTn id="48" dur="1" fill="hold">
                                          <p:stCondLst>
                                            <p:cond delay="0"/>
                                          </p:stCondLst>
                                        </p:cTn>
                                        <p:tgtEl>
                                          <p:spTgt spid="50"/>
                                        </p:tgtEl>
                                        <p:attrNameLst>
                                          <p:attrName>style.visibility</p:attrName>
                                        </p:attrNameLst>
                                      </p:cBhvr>
                                      <p:to>
                                        <p:strVal val="visible"/>
                                      </p:to>
                                    </p:set>
                                    <p:animEffect transition="in" filter="fade">
                                      <p:cBhvr>
                                        <p:cTn id="49" dur="500"/>
                                        <p:tgtEl>
                                          <p:spTgt spid="5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5" grpId="0"/>
      <p:bldP spid="29" grpId="0" animBg="1"/>
      <p:bldP spid="30" grpId="0" animBg="1"/>
      <p:bldP spid="47" grpId="0"/>
      <p:bldP spid="48" grpId="0"/>
      <p:bldP spid="49" grpId="0"/>
      <p:bldP spid="50" grpId="0"/>
      <p:bldP spid="51" grpId="0"/>
      <p:bldP spid="51" grpId="1"/>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normAutofit fontScale="90000"/>
          </a:bodyPr>
          <a:lstStyle/>
          <a:p>
            <a:r>
              <a:rPr lang="cs-CZ" dirty="0" smtClean="0"/>
              <a:t>Přímka ležící v nárysně a zároveň kolmá k půdorysně</a:t>
            </a:r>
            <a:endParaRPr lang="cs-CZ" dirty="0"/>
          </a:p>
        </p:txBody>
      </p:sp>
      <p:sp>
        <p:nvSpPr>
          <p:cNvPr id="3" name="Zástupný symbol pro obsah 2"/>
          <p:cNvSpPr>
            <a:spLocks noGrp="1"/>
          </p:cNvSpPr>
          <p:nvPr>
            <p:ph sz="half" idx="1"/>
          </p:nvPr>
        </p:nvSpPr>
        <p:spPr/>
        <p:txBody>
          <a:bodyPr/>
          <a:lstStyle/>
          <a:p>
            <a:endParaRPr lang="cs-CZ" dirty="0"/>
          </a:p>
        </p:txBody>
      </p:sp>
      <p:sp>
        <p:nvSpPr>
          <p:cNvPr id="4" name="Zástupný symbol pro obsah 3"/>
          <p:cNvSpPr>
            <a:spLocks noGrp="1"/>
          </p:cNvSpPr>
          <p:nvPr>
            <p:ph sz="half" idx="2"/>
          </p:nvPr>
        </p:nvSpPr>
        <p:spPr/>
        <p:txBody>
          <a:bodyPr/>
          <a:lstStyle/>
          <a:p>
            <a:endParaRPr lang="cs-CZ" dirty="0"/>
          </a:p>
        </p:txBody>
      </p:sp>
      <p:sp>
        <p:nvSpPr>
          <p:cNvPr id="6" name="Kosoúhelník 5"/>
          <p:cNvSpPr/>
          <p:nvPr/>
        </p:nvSpPr>
        <p:spPr>
          <a:xfrm>
            <a:off x="899592" y="4211370"/>
            <a:ext cx="2736304" cy="792088"/>
          </a:xfrm>
          <a:prstGeom prst="parallelogram">
            <a:avLst>
              <a:gd name="adj" fmla="val 98905"/>
            </a:avLst>
          </a:prstGeom>
          <a:solidFill>
            <a:schemeClr val="accent1">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7" name="Obdélník 6"/>
          <p:cNvSpPr/>
          <p:nvPr/>
        </p:nvSpPr>
        <p:spPr>
          <a:xfrm>
            <a:off x="1691680" y="2636912"/>
            <a:ext cx="1944216" cy="1574458"/>
          </a:xfrm>
          <a:prstGeom prst="rect">
            <a:avLst/>
          </a:prstGeom>
          <a:solidFill>
            <a:schemeClr val="accent1">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cxnSp>
        <p:nvCxnSpPr>
          <p:cNvPr id="9" name="Přímá spojnice 8"/>
          <p:cNvCxnSpPr/>
          <p:nvPr/>
        </p:nvCxnSpPr>
        <p:spPr>
          <a:xfrm>
            <a:off x="1115616" y="4211370"/>
            <a:ext cx="3024336"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10" name="TextovéPole 9"/>
          <p:cNvSpPr txBox="1"/>
          <p:nvPr/>
        </p:nvSpPr>
        <p:spPr>
          <a:xfrm>
            <a:off x="1684928" y="2556628"/>
            <a:ext cx="288032" cy="369332"/>
          </a:xfrm>
          <a:prstGeom prst="rect">
            <a:avLst/>
          </a:prstGeom>
          <a:noFill/>
        </p:spPr>
        <p:txBody>
          <a:bodyPr wrap="square" rtlCol="0">
            <a:spAutoFit/>
          </a:bodyPr>
          <a:lstStyle/>
          <a:p>
            <a:r>
              <a:rPr lang="cs-CZ" dirty="0" smtClean="0">
                <a:sym typeface="Symbol"/>
              </a:rPr>
              <a:t></a:t>
            </a:r>
            <a:endParaRPr lang="cs-CZ" dirty="0"/>
          </a:p>
        </p:txBody>
      </p:sp>
      <p:sp>
        <p:nvSpPr>
          <p:cNvPr id="11" name="TextovéPole 10"/>
          <p:cNvSpPr txBox="1"/>
          <p:nvPr/>
        </p:nvSpPr>
        <p:spPr>
          <a:xfrm>
            <a:off x="1024389" y="4653136"/>
            <a:ext cx="288032" cy="369332"/>
          </a:xfrm>
          <a:prstGeom prst="rect">
            <a:avLst/>
          </a:prstGeom>
          <a:noFill/>
        </p:spPr>
        <p:txBody>
          <a:bodyPr wrap="square" rtlCol="0">
            <a:spAutoFit/>
          </a:bodyPr>
          <a:lstStyle/>
          <a:p>
            <a:r>
              <a:rPr lang="cs-CZ" dirty="0" smtClean="0">
                <a:sym typeface="Symbol"/>
              </a:rPr>
              <a:t></a:t>
            </a:r>
            <a:endParaRPr lang="cs-CZ" dirty="0"/>
          </a:p>
        </p:txBody>
      </p:sp>
      <p:sp>
        <p:nvSpPr>
          <p:cNvPr id="12" name="TextovéPole 11"/>
          <p:cNvSpPr txBox="1"/>
          <p:nvPr/>
        </p:nvSpPr>
        <p:spPr>
          <a:xfrm>
            <a:off x="3866479" y="4108430"/>
            <a:ext cx="288032" cy="369332"/>
          </a:xfrm>
          <a:prstGeom prst="rect">
            <a:avLst/>
          </a:prstGeom>
          <a:noFill/>
        </p:spPr>
        <p:txBody>
          <a:bodyPr wrap="square" rtlCol="0">
            <a:spAutoFit/>
          </a:bodyPr>
          <a:lstStyle/>
          <a:p>
            <a:r>
              <a:rPr lang="cs-CZ" dirty="0" smtClean="0"/>
              <a:t>x</a:t>
            </a:r>
            <a:endParaRPr lang="cs-CZ" dirty="0"/>
          </a:p>
        </p:txBody>
      </p:sp>
      <p:cxnSp>
        <p:nvCxnSpPr>
          <p:cNvPr id="14" name="Přímá spojnice 13"/>
          <p:cNvCxnSpPr/>
          <p:nvPr/>
        </p:nvCxnSpPr>
        <p:spPr>
          <a:xfrm>
            <a:off x="5148064" y="3933056"/>
            <a:ext cx="3168352"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15" name="TextovéPole 14"/>
          <p:cNvSpPr txBox="1"/>
          <p:nvPr/>
        </p:nvSpPr>
        <p:spPr>
          <a:xfrm>
            <a:off x="8151712" y="3831431"/>
            <a:ext cx="718205" cy="646331"/>
          </a:xfrm>
          <a:prstGeom prst="rect">
            <a:avLst/>
          </a:prstGeom>
          <a:noFill/>
        </p:spPr>
        <p:txBody>
          <a:bodyPr wrap="square" rtlCol="0">
            <a:spAutoFit/>
          </a:bodyPr>
          <a:lstStyle/>
          <a:p>
            <a:r>
              <a:rPr lang="cs-CZ" dirty="0"/>
              <a:t>x</a:t>
            </a:r>
            <a:r>
              <a:rPr lang="cs-CZ" baseline="-25000" dirty="0"/>
              <a:t>1,2</a:t>
            </a:r>
          </a:p>
          <a:p>
            <a:endParaRPr lang="cs-CZ" dirty="0"/>
          </a:p>
        </p:txBody>
      </p:sp>
      <p:cxnSp>
        <p:nvCxnSpPr>
          <p:cNvPr id="8" name="Přímá spojnice 7"/>
          <p:cNvCxnSpPr/>
          <p:nvPr/>
        </p:nvCxnSpPr>
        <p:spPr>
          <a:xfrm>
            <a:off x="2648005" y="2759631"/>
            <a:ext cx="0" cy="1452074"/>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26" name="Ovál 25"/>
          <p:cNvSpPr/>
          <p:nvPr/>
        </p:nvSpPr>
        <p:spPr>
          <a:xfrm>
            <a:off x="2622248" y="4184796"/>
            <a:ext cx="45719" cy="45719"/>
          </a:xfrm>
          <a:prstGeom prst="ellipse">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cs-CZ"/>
          </a:p>
        </p:txBody>
      </p:sp>
      <p:sp>
        <p:nvSpPr>
          <p:cNvPr id="30" name="Ovál 29"/>
          <p:cNvSpPr/>
          <p:nvPr/>
        </p:nvSpPr>
        <p:spPr>
          <a:xfrm>
            <a:off x="6706430" y="3910196"/>
            <a:ext cx="45719" cy="45719"/>
          </a:xfrm>
          <a:prstGeom prst="ellipse">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cs-CZ"/>
          </a:p>
        </p:txBody>
      </p:sp>
      <p:sp>
        <p:nvSpPr>
          <p:cNvPr id="31" name="TextovéPole 30"/>
          <p:cNvSpPr txBox="1"/>
          <p:nvPr/>
        </p:nvSpPr>
        <p:spPr>
          <a:xfrm>
            <a:off x="2622249" y="2741294"/>
            <a:ext cx="1013648" cy="369332"/>
          </a:xfrm>
          <a:prstGeom prst="rect">
            <a:avLst/>
          </a:prstGeom>
          <a:noFill/>
        </p:spPr>
        <p:txBody>
          <a:bodyPr wrap="square" rtlCol="0">
            <a:spAutoFit/>
          </a:bodyPr>
          <a:lstStyle/>
          <a:p>
            <a:r>
              <a:rPr lang="cs-CZ" dirty="0" smtClean="0"/>
              <a:t>a= a</a:t>
            </a:r>
            <a:r>
              <a:rPr lang="cs-CZ" baseline="-25000" dirty="0" smtClean="0"/>
              <a:t>1</a:t>
            </a:r>
            <a:r>
              <a:rPr lang="cs-CZ" dirty="0" smtClean="0"/>
              <a:t>=a</a:t>
            </a:r>
            <a:r>
              <a:rPr lang="cs-CZ" baseline="-25000" dirty="0" smtClean="0"/>
              <a:t>2</a:t>
            </a:r>
            <a:endParaRPr lang="cs-CZ" baseline="-25000" dirty="0"/>
          </a:p>
        </p:txBody>
      </p:sp>
      <p:sp>
        <p:nvSpPr>
          <p:cNvPr id="34" name="TextovéPole 33"/>
          <p:cNvSpPr txBox="1"/>
          <p:nvPr/>
        </p:nvSpPr>
        <p:spPr>
          <a:xfrm>
            <a:off x="2624011" y="3874240"/>
            <a:ext cx="972108" cy="369332"/>
          </a:xfrm>
          <a:prstGeom prst="rect">
            <a:avLst/>
          </a:prstGeom>
          <a:noFill/>
        </p:spPr>
        <p:txBody>
          <a:bodyPr wrap="square" rtlCol="0">
            <a:spAutoFit/>
          </a:bodyPr>
          <a:lstStyle/>
          <a:p>
            <a:r>
              <a:rPr lang="cs-CZ" dirty="0" smtClean="0"/>
              <a:t>P=P</a:t>
            </a:r>
            <a:r>
              <a:rPr lang="cs-CZ" baseline="-25000" dirty="0" smtClean="0"/>
              <a:t>1</a:t>
            </a:r>
            <a:r>
              <a:rPr lang="cs-CZ" dirty="0" smtClean="0"/>
              <a:t>=P</a:t>
            </a:r>
            <a:r>
              <a:rPr lang="cs-CZ" baseline="-25000" dirty="0" smtClean="0"/>
              <a:t>2</a:t>
            </a:r>
            <a:endParaRPr lang="cs-CZ" baseline="-25000" dirty="0"/>
          </a:p>
        </p:txBody>
      </p:sp>
      <p:cxnSp>
        <p:nvCxnSpPr>
          <p:cNvPr id="36" name="Přímá spojnice 35"/>
          <p:cNvCxnSpPr/>
          <p:nvPr/>
        </p:nvCxnSpPr>
        <p:spPr>
          <a:xfrm flipV="1">
            <a:off x="6733257" y="2492895"/>
            <a:ext cx="0" cy="1440160"/>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47" name="TextovéPole 46"/>
          <p:cNvSpPr txBox="1"/>
          <p:nvPr/>
        </p:nvSpPr>
        <p:spPr>
          <a:xfrm>
            <a:off x="6689154" y="2308230"/>
            <a:ext cx="432048" cy="369332"/>
          </a:xfrm>
          <a:prstGeom prst="rect">
            <a:avLst/>
          </a:prstGeom>
          <a:noFill/>
        </p:spPr>
        <p:txBody>
          <a:bodyPr wrap="square" rtlCol="0">
            <a:spAutoFit/>
          </a:bodyPr>
          <a:lstStyle/>
          <a:p>
            <a:r>
              <a:rPr lang="cs-CZ" dirty="0" smtClean="0"/>
              <a:t>a</a:t>
            </a:r>
            <a:r>
              <a:rPr lang="cs-CZ" baseline="-25000" dirty="0" smtClean="0"/>
              <a:t>2</a:t>
            </a:r>
            <a:endParaRPr lang="cs-CZ" baseline="-25000" dirty="0"/>
          </a:p>
        </p:txBody>
      </p:sp>
      <p:sp>
        <p:nvSpPr>
          <p:cNvPr id="49" name="TextovéPole 48"/>
          <p:cNvSpPr txBox="1"/>
          <p:nvPr/>
        </p:nvSpPr>
        <p:spPr>
          <a:xfrm>
            <a:off x="6444208" y="3914472"/>
            <a:ext cx="1056457" cy="369332"/>
          </a:xfrm>
          <a:prstGeom prst="rect">
            <a:avLst/>
          </a:prstGeom>
          <a:noFill/>
        </p:spPr>
        <p:txBody>
          <a:bodyPr wrap="square" rtlCol="0">
            <a:spAutoFit/>
          </a:bodyPr>
          <a:lstStyle/>
          <a:p>
            <a:r>
              <a:rPr lang="cs-CZ" dirty="0" smtClean="0"/>
              <a:t>a</a:t>
            </a:r>
            <a:r>
              <a:rPr lang="cs-CZ" baseline="-25000" dirty="0" smtClean="0"/>
              <a:t>1</a:t>
            </a:r>
            <a:r>
              <a:rPr lang="cs-CZ" dirty="0" smtClean="0"/>
              <a:t>=P</a:t>
            </a:r>
            <a:r>
              <a:rPr lang="cs-CZ" baseline="-25000" dirty="0" smtClean="0"/>
              <a:t>1</a:t>
            </a:r>
            <a:r>
              <a:rPr lang="cs-CZ" dirty="0" smtClean="0"/>
              <a:t>=P</a:t>
            </a:r>
            <a:r>
              <a:rPr lang="cs-CZ" baseline="-25000" dirty="0" smtClean="0"/>
              <a:t>2</a:t>
            </a:r>
            <a:endParaRPr lang="cs-CZ" baseline="-25000" dirty="0"/>
          </a:p>
        </p:txBody>
      </p:sp>
      <p:sp>
        <p:nvSpPr>
          <p:cNvPr id="50" name="TextovéPole 49"/>
          <p:cNvSpPr txBox="1"/>
          <p:nvPr/>
        </p:nvSpPr>
        <p:spPr>
          <a:xfrm>
            <a:off x="5501022" y="4798186"/>
            <a:ext cx="2376264" cy="923330"/>
          </a:xfrm>
          <a:prstGeom prst="rect">
            <a:avLst/>
          </a:prstGeom>
          <a:noFill/>
        </p:spPr>
        <p:txBody>
          <a:bodyPr wrap="square" rtlCol="0">
            <a:spAutoFit/>
          </a:bodyPr>
          <a:lstStyle/>
          <a:p>
            <a:r>
              <a:rPr lang="cs-CZ" dirty="0" smtClean="0"/>
              <a:t>N … nekonečně mnoho</a:t>
            </a:r>
          </a:p>
          <a:p>
            <a:pPr marL="285750" indent="-285750">
              <a:buFont typeface="Symbol"/>
              <a:buChar char="a"/>
            </a:pPr>
            <a:r>
              <a:rPr lang="cs-CZ" dirty="0" smtClean="0">
                <a:sym typeface="Symbol"/>
              </a:rPr>
              <a:t>= 90°</a:t>
            </a:r>
          </a:p>
          <a:p>
            <a:r>
              <a:rPr lang="cs-CZ" dirty="0" smtClean="0">
                <a:sym typeface="Symbol"/>
              </a:rPr>
              <a:t> = 0°</a:t>
            </a:r>
            <a:endParaRPr lang="cs-CZ" dirty="0"/>
          </a:p>
        </p:txBody>
      </p:sp>
      <p:cxnSp>
        <p:nvCxnSpPr>
          <p:cNvPr id="13" name="Přímá spojnice 12"/>
          <p:cNvCxnSpPr/>
          <p:nvPr/>
        </p:nvCxnSpPr>
        <p:spPr>
          <a:xfrm>
            <a:off x="2648005" y="4211705"/>
            <a:ext cx="2898" cy="626097"/>
          </a:xfrm>
          <a:prstGeom prst="line">
            <a:avLst/>
          </a:prstGeom>
          <a:ln w="19050">
            <a:solidFill>
              <a:schemeClr val="tx1"/>
            </a:solidFill>
            <a:prstDash val="dash"/>
          </a:ln>
        </p:spPr>
        <p:style>
          <a:lnRef idx="1">
            <a:schemeClr val="accent1"/>
          </a:lnRef>
          <a:fillRef idx="0">
            <a:schemeClr val="accent1"/>
          </a:fillRef>
          <a:effectRef idx="0">
            <a:schemeClr val="accent1"/>
          </a:effectRef>
          <a:fontRef idx="minor">
            <a:schemeClr val="tx1"/>
          </a:fontRef>
        </p:style>
      </p:cxnSp>
      <p:sp>
        <p:nvSpPr>
          <p:cNvPr id="35" name="TextovéPole 34"/>
          <p:cNvSpPr txBox="1"/>
          <p:nvPr/>
        </p:nvSpPr>
        <p:spPr>
          <a:xfrm>
            <a:off x="6448705" y="3910922"/>
            <a:ext cx="427299" cy="369332"/>
          </a:xfrm>
          <a:prstGeom prst="rect">
            <a:avLst/>
          </a:prstGeom>
          <a:noFill/>
        </p:spPr>
        <p:txBody>
          <a:bodyPr wrap="square" rtlCol="0">
            <a:spAutoFit/>
          </a:bodyPr>
          <a:lstStyle/>
          <a:p>
            <a:r>
              <a:rPr lang="cs-CZ" dirty="0" smtClean="0"/>
              <a:t>a</a:t>
            </a:r>
            <a:r>
              <a:rPr lang="cs-CZ" baseline="-25000" dirty="0" smtClean="0"/>
              <a:t>1</a:t>
            </a:r>
            <a:endParaRPr lang="cs-CZ" baseline="-25000" dirty="0"/>
          </a:p>
        </p:txBody>
      </p:sp>
    </p:spTree>
    <p:extLst>
      <p:ext uri="{BB962C8B-B14F-4D97-AF65-F5344CB8AC3E}">
        <p14:creationId xmlns:p14="http://schemas.microsoft.com/office/powerpoint/2010/main" val="331550435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4"/>
                                        </p:tgtEl>
                                        <p:attrNameLst>
                                          <p:attrName>style.visibility</p:attrName>
                                        </p:attrNameLst>
                                      </p:cBhvr>
                                      <p:to>
                                        <p:strVal val="visible"/>
                                      </p:to>
                                    </p:set>
                                    <p:animEffect transition="in" filter="fade">
                                      <p:cBhvr>
                                        <p:cTn id="7" dur="500"/>
                                        <p:tgtEl>
                                          <p:spTgt spid="14"/>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15"/>
                                        </p:tgtEl>
                                        <p:attrNameLst>
                                          <p:attrName>style.visibility</p:attrName>
                                        </p:attrNameLst>
                                      </p:cBhvr>
                                      <p:to>
                                        <p:strVal val="visible"/>
                                      </p:to>
                                    </p:set>
                                    <p:animEffect transition="in" filter="fade">
                                      <p:cBhvr>
                                        <p:cTn id="10" dur="500"/>
                                        <p:tgtEl>
                                          <p:spTgt spid="15"/>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nodeType="clickEffect">
                                  <p:stCondLst>
                                    <p:cond delay="0"/>
                                  </p:stCondLst>
                                  <p:childTnLst>
                                    <p:set>
                                      <p:cBhvr>
                                        <p:cTn id="14" dur="1" fill="hold">
                                          <p:stCondLst>
                                            <p:cond delay="0"/>
                                          </p:stCondLst>
                                        </p:cTn>
                                        <p:tgtEl>
                                          <p:spTgt spid="36"/>
                                        </p:tgtEl>
                                        <p:attrNameLst>
                                          <p:attrName>style.visibility</p:attrName>
                                        </p:attrNameLst>
                                      </p:cBhvr>
                                      <p:to>
                                        <p:strVal val="visible"/>
                                      </p:to>
                                    </p:set>
                                    <p:animEffect transition="in" filter="fade">
                                      <p:cBhvr>
                                        <p:cTn id="15" dur="500"/>
                                        <p:tgtEl>
                                          <p:spTgt spid="36"/>
                                        </p:tgtEl>
                                      </p:cBhvr>
                                    </p:animEffect>
                                  </p:childTnLst>
                                </p:cTn>
                              </p:par>
                              <p:par>
                                <p:cTn id="16" presetID="10" presetClass="entr" presetSubtype="0" fill="hold" grpId="0" nodeType="withEffect">
                                  <p:stCondLst>
                                    <p:cond delay="0"/>
                                  </p:stCondLst>
                                  <p:childTnLst>
                                    <p:set>
                                      <p:cBhvr>
                                        <p:cTn id="17" dur="1" fill="hold">
                                          <p:stCondLst>
                                            <p:cond delay="0"/>
                                          </p:stCondLst>
                                        </p:cTn>
                                        <p:tgtEl>
                                          <p:spTgt spid="47"/>
                                        </p:tgtEl>
                                        <p:attrNameLst>
                                          <p:attrName>style.visibility</p:attrName>
                                        </p:attrNameLst>
                                      </p:cBhvr>
                                      <p:to>
                                        <p:strVal val="visible"/>
                                      </p:to>
                                    </p:set>
                                    <p:animEffect transition="in" filter="fade">
                                      <p:cBhvr>
                                        <p:cTn id="18" dur="500"/>
                                        <p:tgtEl>
                                          <p:spTgt spid="47"/>
                                        </p:tgtEl>
                                      </p:cBhvr>
                                    </p:animEffect>
                                  </p:childTnLst>
                                </p:cTn>
                              </p:par>
                            </p:childTnLst>
                          </p:cTn>
                        </p:par>
                      </p:childTnLst>
                    </p:cTn>
                  </p:par>
                  <p:par>
                    <p:cTn id="19" fill="hold">
                      <p:stCondLst>
                        <p:cond delay="indefinite"/>
                      </p:stCondLst>
                      <p:childTnLst>
                        <p:par>
                          <p:cTn id="20" fill="hold">
                            <p:stCondLst>
                              <p:cond delay="0"/>
                            </p:stCondLst>
                            <p:childTnLst>
                              <p:par>
                                <p:cTn id="21" presetID="10" presetClass="entr" presetSubtype="0" fill="hold" grpId="0" nodeType="clickEffect">
                                  <p:stCondLst>
                                    <p:cond delay="0"/>
                                  </p:stCondLst>
                                  <p:childTnLst>
                                    <p:set>
                                      <p:cBhvr>
                                        <p:cTn id="22" dur="1" fill="hold">
                                          <p:stCondLst>
                                            <p:cond delay="0"/>
                                          </p:stCondLst>
                                        </p:cTn>
                                        <p:tgtEl>
                                          <p:spTgt spid="30"/>
                                        </p:tgtEl>
                                        <p:attrNameLst>
                                          <p:attrName>style.visibility</p:attrName>
                                        </p:attrNameLst>
                                      </p:cBhvr>
                                      <p:to>
                                        <p:strVal val="visible"/>
                                      </p:to>
                                    </p:set>
                                    <p:animEffect transition="in" filter="fade">
                                      <p:cBhvr>
                                        <p:cTn id="23" dur="500"/>
                                        <p:tgtEl>
                                          <p:spTgt spid="30"/>
                                        </p:tgtEl>
                                      </p:cBhvr>
                                    </p:animEffect>
                                  </p:childTnLst>
                                </p:cTn>
                              </p:par>
                              <p:par>
                                <p:cTn id="24" presetID="10" presetClass="entr" presetSubtype="0" fill="hold" grpId="0" nodeType="withEffect">
                                  <p:stCondLst>
                                    <p:cond delay="0"/>
                                  </p:stCondLst>
                                  <p:childTnLst>
                                    <p:set>
                                      <p:cBhvr>
                                        <p:cTn id="25" dur="1" fill="hold">
                                          <p:stCondLst>
                                            <p:cond delay="0"/>
                                          </p:stCondLst>
                                        </p:cTn>
                                        <p:tgtEl>
                                          <p:spTgt spid="35"/>
                                        </p:tgtEl>
                                        <p:attrNameLst>
                                          <p:attrName>style.visibility</p:attrName>
                                        </p:attrNameLst>
                                      </p:cBhvr>
                                      <p:to>
                                        <p:strVal val="visible"/>
                                      </p:to>
                                    </p:set>
                                    <p:animEffect transition="in" filter="fade">
                                      <p:cBhvr>
                                        <p:cTn id="26" dur="500"/>
                                        <p:tgtEl>
                                          <p:spTgt spid="35"/>
                                        </p:tgtEl>
                                      </p:cBhvr>
                                    </p:animEffect>
                                  </p:childTnLst>
                                </p:cTn>
                              </p:par>
                            </p:childTnLst>
                          </p:cTn>
                        </p:par>
                      </p:childTnLst>
                    </p:cTn>
                  </p:par>
                  <p:par>
                    <p:cTn id="27" fill="hold">
                      <p:stCondLst>
                        <p:cond delay="indefinite"/>
                      </p:stCondLst>
                      <p:childTnLst>
                        <p:par>
                          <p:cTn id="28" fill="hold">
                            <p:stCondLst>
                              <p:cond delay="0"/>
                            </p:stCondLst>
                            <p:childTnLst>
                              <p:par>
                                <p:cTn id="29" presetID="1" presetClass="exit" presetSubtype="0" fill="hold" grpId="1" nodeType="clickEffect">
                                  <p:stCondLst>
                                    <p:cond delay="0"/>
                                  </p:stCondLst>
                                  <p:childTnLst>
                                    <p:set>
                                      <p:cBhvr>
                                        <p:cTn id="30" dur="1" fill="hold">
                                          <p:stCondLst>
                                            <p:cond delay="0"/>
                                          </p:stCondLst>
                                        </p:cTn>
                                        <p:tgtEl>
                                          <p:spTgt spid="35"/>
                                        </p:tgtEl>
                                        <p:attrNameLst>
                                          <p:attrName>style.visibility</p:attrName>
                                        </p:attrNameLst>
                                      </p:cBhvr>
                                      <p:to>
                                        <p:strVal val="hidden"/>
                                      </p:to>
                                    </p:set>
                                  </p:childTnLst>
                                </p:cTn>
                              </p:par>
                              <p:par>
                                <p:cTn id="31" presetID="10" presetClass="entr" presetSubtype="0" fill="hold" grpId="0" nodeType="withEffect">
                                  <p:stCondLst>
                                    <p:cond delay="0"/>
                                  </p:stCondLst>
                                  <p:childTnLst>
                                    <p:set>
                                      <p:cBhvr>
                                        <p:cTn id="32" dur="1" fill="hold">
                                          <p:stCondLst>
                                            <p:cond delay="0"/>
                                          </p:stCondLst>
                                        </p:cTn>
                                        <p:tgtEl>
                                          <p:spTgt spid="49"/>
                                        </p:tgtEl>
                                        <p:attrNameLst>
                                          <p:attrName>style.visibility</p:attrName>
                                        </p:attrNameLst>
                                      </p:cBhvr>
                                      <p:to>
                                        <p:strVal val="visible"/>
                                      </p:to>
                                    </p:set>
                                    <p:animEffect transition="in" filter="fade">
                                      <p:cBhvr>
                                        <p:cTn id="33" dur="500"/>
                                        <p:tgtEl>
                                          <p:spTgt spid="49"/>
                                        </p:tgtEl>
                                      </p:cBhvr>
                                    </p:animEffect>
                                  </p:childTnLst>
                                </p:cTn>
                              </p:par>
                            </p:childTnLst>
                          </p:cTn>
                        </p:par>
                      </p:childTnLst>
                    </p:cTn>
                  </p:par>
                  <p:par>
                    <p:cTn id="34" fill="hold">
                      <p:stCondLst>
                        <p:cond delay="indefinite"/>
                      </p:stCondLst>
                      <p:childTnLst>
                        <p:par>
                          <p:cTn id="35" fill="hold">
                            <p:stCondLst>
                              <p:cond delay="0"/>
                            </p:stCondLst>
                            <p:childTnLst>
                              <p:par>
                                <p:cTn id="36" presetID="10" presetClass="entr" presetSubtype="0" fill="hold" grpId="0" nodeType="clickEffect">
                                  <p:stCondLst>
                                    <p:cond delay="0"/>
                                  </p:stCondLst>
                                  <p:childTnLst>
                                    <p:set>
                                      <p:cBhvr>
                                        <p:cTn id="37" dur="1" fill="hold">
                                          <p:stCondLst>
                                            <p:cond delay="0"/>
                                          </p:stCondLst>
                                        </p:cTn>
                                        <p:tgtEl>
                                          <p:spTgt spid="50"/>
                                        </p:tgtEl>
                                        <p:attrNameLst>
                                          <p:attrName>style.visibility</p:attrName>
                                        </p:attrNameLst>
                                      </p:cBhvr>
                                      <p:to>
                                        <p:strVal val="visible"/>
                                      </p:to>
                                    </p:set>
                                    <p:animEffect transition="in" filter="fade">
                                      <p:cBhvr>
                                        <p:cTn id="38" dur="500"/>
                                        <p:tgtEl>
                                          <p:spTgt spid="5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5" grpId="0"/>
      <p:bldP spid="30" grpId="0" animBg="1"/>
      <p:bldP spid="47" grpId="0"/>
      <p:bldP spid="49" grpId="0"/>
      <p:bldP spid="50" grpId="0"/>
      <p:bldP spid="35" grpId="0"/>
      <p:bldP spid="35" grpId="1"/>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Přímka kolmá k nárysně</a:t>
            </a:r>
            <a:endParaRPr lang="cs-CZ" dirty="0"/>
          </a:p>
        </p:txBody>
      </p:sp>
      <p:sp>
        <p:nvSpPr>
          <p:cNvPr id="3" name="Zástupný symbol pro obsah 2"/>
          <p:cNvSpPr>
            <a:spLocks noGrp="1"/>
          </p:cNvSpPr>
          <p:nvPr>
            <p:ph sz="half" idx="1"/>
          </p:nvPr>
        </p:nvSpPr>
        <p:spPr/>
        <p:txBody>
          <a:bodyPr/>
          <a:lstStyle/>
          <a:p>
            <a:endParaRPr lang="cs-CZ" dirty="0"/>
          </a:p>
        </p:txBody>
      </p:sp>
      <p:sp>
        <p:nvSpPr>
          <p:cNvPr id="4" name="Zástupný symbol pro obsah 3"/>
          <p:cNvSpPr>
            <a:spLocks noGrp="1"/>
          </p:cNvSpPr>
          <p:nvPr>
            <p:ph sz="half" idx="2"/>
          </p:nvPr>
        </p:nvSpPr>
        <p:spPr/>
        <p:txBody>
          <a:bodyPr/>
          <a:lstStyle/>
          <a:p>
            <a:endParaRPr lang="cs-CZ" dirty="0"/>
          </a:p>
        </p:txBody>
      </p:sp>
      <p:sp>
        <p:nvSpPr>
          <p:cNvPr id="6" name="Kosoúhelník 5"/>
          <p:cNvSpPr/>
          <p:nvPr/>
        </p:nvSpPr>
        <p:spPr>
          <a:xfrm>
            <a:off x="899592" y="4211370"/>
            <a:ext cx="2736304" cy="792088"/>
          </a:xfrm>
          <a:prstGeom prst="parallelogram">
            <a:avLst>
              <a:gd name="adj" fmla="val 98905"/>
            </a:avLst>
          </a:prstGeom>
          <a:solidFill>
            <a:schemeClr val="accent1">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7" name="Obdélník 6"/>
          <p:cNvSpPr/>
          <p:nvPr/>
        </p:nvSpPr>
        <p:spPr>
          <a:xfrm>
            <a:off x="1691680" y="2636912"/>
            <a:ext cx="1944216" cy="1574458"/>
          </a:xfrm>
          <a:prstGeom prst="rect">
            <a:avLst/>
          </a:prstGeom>
          <a:solidFill>
            <a:schemeClr val="accent1">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cxnSp>
        <p:nvCxnSpPr>
          <p:cNvPr id="9" name="Přímá spojnice 8"/>
          <p:cNvCxnSpPr/>
          <p:nvPr/>
        </p:nvCxnSpPr>
        <p:spPr>
          <a:xfrm>
            <a:off x="1115616" y="4211370"/>
            <a:ext cx="3024336"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10" name="TextovéPole 9"/>
          <p:cNvSpPr txBox="1"/>
          <p:nvPr/>
        </p:nvSpPr>
        <p:spPr>
          <a:xfrm>
            <a:off x="1684928" y="2556628"/>
            <a:ext cx="288032" cy="369332"/>
          </a:xfrm>
          <a:prstGeom prst="rect">
            <a:avLst/>
          </a:prstGeom>
          <a:noFill/>
        </p:spPr>
        <p:txBody>
          <a:bodyPr wrap="square" rtlCol="0">
            <a:spAutoFit/>
          </a:bodyPr>
          <a:lstStyle/>
          <a:p>
            <a:r>
              <a:rPr lang="cs-CZ" dirty="0" smtClean="0">
                <a:sym typeface="Symbol"/>
              </a:rPr>
              <a:t></a:t>
            </a:r>
            <a:endParaRPr lang="cs-CZ" dirty="0"/>
          </a:p>
        </p:txBody>
      </p:sp>
      <p:sp>
        <p:nvSpPr>
          <p:cNvPr id="11" name="TextovéPole 10"/>
          <p:cNvSpPr txBox="1"/>
          <p:nvPr/>
        </p:nvSpPr>
        <p:spPr>
          <a:xfrm>
            <a:off x="1024389" y="4653136"/>
            <a:ext cx="288032" cy="369332"/>
          </a:xfrm>
          <a:prstGeom prst="rect">
            <a:avLst/>
          </a:prstGeom>
          <a:noFill/>
        </p:spPr>
        <p:txBody>
          <a:bodyPr wrap="square" rtlCol="0">
            <a:spAutoFit/>
          </a:bodyPr>
          <a:lstStyle/>
          <a:p>
            <a:r>
              <a:rPr lang="cs-CZ" dirty="0" smtClean="0">
                <a:sym typeface="Symbol"/>
              </a:rPr>
              <a:t></a:t>
            </a:r>
            <a:endParaRPr lang="cs-CZ" dirty="0"/>
          </a:p>
        </p:txBody>
      </p:sp>
      <p:sp>
        <p:nvSpPr>
          <p:cNvPr id="12" name="TextovéPole 11"/>
          <p:cNvSpPr txBox="1"/>
          <p:nvPr/>
        </p:nvSpPr>
        <p:spPr>
          <a:xfrm>
            <a:off x="3866479" y="4108430"/>
            <a:ext cx="288032" cy="369332"/>
          </a:xfrm>
          <a:prstGeom prst="rect">
            <a:avLst/>
          </a:prstGeom>
          <a:noFill/>
        </p:spPr>
        <p:txBody>
          <a:bodyPr wrap="square" rtlCol="0">
            <a:spAutoFit/>
          </a:bodyPr>
          <a:lstStyle/>
          <a:p>
            <a:r>
              <a:rPr lang="cs-CZ" dirty="0" smtClean="0"/>
              <a:t>x</a:t>
            </a:r>
            <a:endParaRPr lang="cs-CZ" dirty="0"/>
          </a:p>
        </p:txBody>
      </p:sp>
      <p:cxnSp>
        <p:nvCxnSpPr>
          <p:cNvPr id="14" name="Přímá spojnice 13"/>
          <p:cNvCxnSpPr/>
          <p:nvPr/>
        </p:nvCxnSpPr>
        <p:spPr>
          <a:xfrm>
            <a:off x="5148064" y="3933056"/>
            <a:ext cx="3168352"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15" name="TextovéPole 14"/>
          <p:cNvSpPr txBox="1"/>
          <p:nvPr/>
        </p:nvSpPr>
        <p:spPr>
          <a:xfrm>
            <a:off x="8151712" y="3831431"/>
            <a:ext cx="718205" cy="646331"/>
          </a:xfrm>
          <a:prstGeom prst="rect">
            <a:avLst/>
          </a:prstGeom>
          <a:noFill/>
        </p:spPr>
        <p:txBody>
          <a:bodyPr wrap="square" rtlCol="0">
            <a:spAutoFit/>
          </a:bodyPr>
          <a:lstStyle/>
          <a:p>
            <a:r>
              <a:rPr lang="cs-CZ" dirty="0"/>
              <a:t>x</a:t>
            </a:r>
            <a:r>
              <a:rPr lang="cs-CZ" baseline="-25000" dirty="0"/>
              <a:t>1,2</a:t>
            </a:r>
          </a:p>
          <a:p>
            <a:endParaRPr lang="cs-CZ" dirty="0"/>
          </a:p>
        </p:txBody>
      </p:sp>
      <p:cxnSp>
        <p:nvCxnSpPr>
          <p:cNvPr id="8" name="Přímá spojnice 7"/>
          <p:cNvCxnSpPr/>
          <p:nvPr/>
        </p:nvCxnSpPr>
        <p:spPr>
          <a:xfrm flipH="1">
            <a:off x="1475656" y="3424141"/>
            <a:ext cx="1188132" cy="1228995"/>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6" name="Přímá spojnice 15"/>
          <p:cNvCxnSpPr>
            <a:endCxn id="7" idx="2"/>
          </p:cNvCxnSpPr>
          <p:nvPr/>
        </p:nvCxnSpPr>
        <p:spPr>
          <a:xfrm>
            <a:off x="2663788" y="3424141"/>
            <a:ext cx="0" cy="787229"/>
          </a:xfrm>
          <a:prstGeom prst="line">
            <a:avLst/>
          </a:prstGeom>
          <a:ln>
            <a:solidFill>
              <a:schemeClr val="tx1"/>
            </a:solidFill>
            <a:prstDash val="dash"/>
          </a:ln>
        </p:spPr>
        <p:style>
          <a:lnRef idx="1">
            <a:schemeClr val="accent1"/>
          </a:lnRef>
          <a:fillRef idx="0">
            <a:schemeClr val="accent1"/>
          </a:fillRef>
          <a:effectRef idx="0">
            <a:schemeClr val="accent1"/>
          </a:effectRef>
          <a:fontRef idx="minor">
            <a:schemeClr val="tx1"/>
          </a:fontRef>
        </p:style>
      </p:cxnSp>
      <p:cxnSp>
        <p:nvCxnSpPr>
          <p:cNvPr id="18" name="Přímá spojnice 17"/>
          <p:cNvCxnSpPr/>
          <p:nvPr/>
        </p:nvCxnSpPr>
        <p:spPr>
          <a:xfrm flipH="1">
            <a:off x="2012752" y="4211370"/>
            <a:ext cx="648072" cy="663538"/>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0" name="Přímá spojnice 19"/>
          <p:cNvCxnSpPr/>
          <p:nvPr/>
        </p:nvCxnSpPr>
        <p:spPr>
          <a:xfrm flipV="1">
            <a:off x="2663788" y="2869742"/>
            <a:ext cx="540060" cy="554399"/>
          </a:xfrm>
          <a:prstGeom prst="line">
            <a:avLst/>
          </a:prstGeom>
          <a:ln w="19050">
            <a:solidFill>
              <a:schemeClr val="tx1"/>
            </a:solidFill>
            <a:prstDash val="dash"/>
          </a:ln>
        </p:spPr>
        <p:style>
          <a:lnRef idx="1">
            <a:schemeClr val="accent1"/>
          </a:lnRef>
          <a:fillRef idx="0">
            <a:schemeClr val="accent1"/>
          </a:fillRef>
          <a:effectRef idx="0">
            <a:schemeClr val="accent1"/>
          </a:effectRef>
          <a:fontRef idx="minor">
            <a:schemeClr val="tx1"/>
          </a:fontRef>
        </p:style>
      </p:cxnSp>
      <p:sp>
        <p:nvSpPr>
          <p:cNvPr id="23" name="Ovál 22"/>
          <p:cNvSpPr/>
          <p:nvPr/>
        </p:nvSpPr>
        <p:spPr>
          <a:xfrm>
            <a:off x="2637964" y="3400413"/>
            <a:ext cx="45719" cy="45719"/>
          </a:xfrm>
          <a:prstGeom prst="ellipse">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cs-CZ"/>
          </a:p>
        </p:txBody>
      </p:sp>
      <p:sp>
        <p:nvSpPr>
          <p:cNvPr id="24" name="Ovál 23"/>
          <p:cNvSpPr/>
          <p:nvPr/>
        </p:nvSpPr>
        <p:spPr>
          <a:xfrm>
            <a:off x="2635585" y="4188510"/>
            <a:ext cx="45719" cy="45719"/>
          </a:xfrm>
          <a:prstGeom prst="ellipse">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cs-CZ"/>
          </a:p>
        </p:txBody>
      </p:sp>
      <p:sp>
        <p:nvSpPr>
          <p:cNvPr id="25" name="Ovál 24"/>
          <p:cNvSpPr/>
          <p:nvPr/>
        </p:nvSpPr>
        <p:spPr>
          <a:xfrm>
            <a:off x="6739362" y="3908158"/>
            <a:ext cx="45719" cy="45719"/>
          </a:xfrm>
          <a:prstGeom prst="ellipse">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cs-CZ"/>
          </a:p>
        </p:txBody>
      </p:sp>
      <p:sp>
        <p:nvSpPr>
          <p:cNvPr id="26" name="Ovál 25"/>
          <p:cNvSpPr/>
          <p:nvPr/>
        </p:nvSpPr>
        <p:spPr>
          <a:xfrm>
            <a:off x="6743107" y="3280856"/>
            <a:ext cx="45719" cy="45719"/>
          </a:xfrm>
          <a:prstGeom prst="ellipse">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cs-CZ"/>
          </a:p>
        </p:txBody>
      </p:sp>
      <p:sp>
        <p:nvSpPr>
          <p:cNvPr id="27" name="TextovéPole 26"/>
          <p:cNvSpPr txBox="1"/>
          <p:nvPr/>
        </p:nvSpPr>
        <p:spPr>
          <a:xfrm>
            <a:off x="2683683" y="3238606"/>
            <a:ext cx="1024221" cy="369332"/>
          </a:xfrm>
          <a:prstGeom prst="rect">
            <a:avLst/>
          </a:prstGeom>
          <a:noFill/>
        </p:spPr>
        <p:txBody>
          <a:bodyPr wrap="square" rtlCol="0">
            <a:spAutoFit/>
          </a:bodyPr>
          <a:lstStyle/>
          <a:p>
            <a:r>
              <a:rPr lang="cs-CZ" dirty="0" smtClean="0"/>
              <a:t>a</a:t>
            </a:r>
            <a:r>
              <a:rPr lang="cs-CZ" baseline="-25000" dirty="0" smtClean="0"/>
              <a:t>2</a:t>
            </a:r>
            <a:r>
              <a:rPr lang="cs-CZ" dirty="0" smtClean="0"/>
              <a:t>=N=N</a:t>
            </a:r>
            <a:r>
              <a:rPr lang="cs-CZ" baseline="-25000" dirty="0" smtClean="0"/>
              <a:t>2</a:t>
            </a:r>
            <a:endParaRPr lang="cs-CZ" baseline="-25000" dirty="0"/>
          </a:p>
        </p:txBody>
      </p:sp>
      <p:sp>
        <p:nvSpPr>
          <p:cNvPr id="28" name="TextovéPole 27"/>
          <p:cNvSpPr txBox="1"/>
          <p:nvPr/>
        </p:nvSpPr>
        <p:spPr>
          <a:xfrm>
            <a:off x="1495128" y="4422748"/>
            <a:ext cx="209272" cy="369332"/>
          </a:xfrm>
          <a:prstGeom prst="rect">
            <a:avLst/>
          </a:prstGeom>
          <a:noFill/>
        </p:spPr>
        <p:txBody>
          <a:bodyPr wrap="square" rtlCol="0">
            <a:spAutoFit/>
          </a:bodyPr>
          <a:lstStyle/>
          <a:p>
            <a:r>
              <a:rPr lang="cs-CZ" dirty="0" smtClean="0"/>
              <a:t>a</a:t>
            </a:r>
            <a:endParaRPr lang="cs-CZ" dirty="0"/>
          </a:p>
        </p:txBody>
      </p:sp>
      <p:sp>
        <p:nvSpPr>
          <p:cNvPr id="29" name="TextovéPole 28"/>
          <p:cNvSpPr txBox="1"/>
          <p:nvPr/>
        </p:nvSpPr>
        <p:spPr>
          <a:xfrm>
            <a:off x="2069722" y="4597909"/>
            <a:ext cx="414046" cy="369332"/>
          </a:xfrm>
          <a:prstGeom prst="rect">
            <a:avLst/>
          </a:prstGeom>
          <a:noFill/>
        </p:spPr>
        <p:txBody>
          <a:bodyPr wrap="square" rtlCol="0">
            <a:spAutoFit/>
          </a:bodyPr>
          <a:lstStyle/>
          <a:p>
            <a:r>
              <a:rPr lang="cs-CZ" dirty="0" smtClean="0"/>
              <a:t>a</a:t>
            </a:r>
            <a:r>
              <a:rPr lang="cs-CZ" baseline="-25000" dirty="0" smtClean="0"/>
              <a:t>1</a:t>
            </a:r>
            <a:endParaRPr lang="cs-CZ" baseline="-25000" dirty="0"/>
          </a:p>
        </p:txBody>
      </p:sp>
      <p:sp>
        <p:nvSpPr>
          <p:cNvPr id="30" name="TextovéPole 29"/>
          <p:cNvSpPr txBox="1"/>
          <p:nvPr/>
        </p:nvSpPr>
        <p:spPr>
          <a:xfrm>
            <a:off x="2610937" y="4154596"/>
            <a:ext cx="473396" cy="369332"/>
          </a:xfrm>
          <a:prstGeom prst="rect">
            <a:avLst/>
          </a:prstGeom>
          <a:noFill/>
        </p:spPr>
        <p:txBody>
          <a:bodyPr wrap="square" rtlCol="0">
            <a:spAutoFit/>
          </a:bodyPr>
          <a:lstStyle/>
          <a:p>
            <a:r>
              <a:rPr lang="cs-CZ" dirty="0" smtClean="0"/>
              <a:t>N</a:t>
            </a:r>
            <a:r>
              <a:rPr lang="cs-CZ" baseline="-25000" dirty="0" smtClean="0"/>
              <a:t>1</a:t>
            </a:r>
            <a:endParaRPr lang="cs-CZ" baseline="-25000" dirty="0"/>
          </a:p>
        </p:txBody>
      </p:sp>
      <p:cxnSp>
        <p:nvCxnSpPr>
          <p:cNvPr id="32" name="Přímá spojnice 31"/>
          <p:cNvCxnSpPr/>
          <p:nvPr/>
        </p:nvCxnSpPr>
        <p:spPr>
          <a:xfrm flipH="1">
            <a:off x="6762221" y="3913749"/>
            <a:ext cx="1" cy="987571"/>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4" name="Přímá spojnice 33"/>
          <p:cNvCxnSpPr/>
          <p:nvPr/>
        </p:nvCxnSpPr>
        <p:spPr>
          <a:xfrm flipV="1">
            <a:off x="6762222" y="3318191"/>
            <a:ext cx="0" cy="579494"/>
          </a:xfrm>
          <a:prstGeom prst="line">
            <a:avLst/>
          </a:prstGeom>
          <a:ln>
            <a:solidFill>
              <a:schemeClr val="tx1"/>
            </a:solidFill>
            <a:prstDash val="dash"/>
          </a:ln>
        </p:spPr>
        <p:style>
          <a:lnRef idx="1">
            <a:schemeClr val="accent1"/>
          </a:lnRef>
          <a:fillRef idx="0">
            <a:schemeClr val="accent1"/>
          </a:fillRef>
          <a:effectRef idx="0">
            <a:schemeClr val="accent1"/>
          </a:effectRef>
          <a:fontRef idx="minor">
            <a:schemeClr val="tx1"/>
          </a:fontRef>
        </p:style>
      </p:cxnSp>
      <p:sp>
        <p:nvSpPr>
          <p:cNvPr id="36" name="TextovéPole 35"/>
          <p:cNvSpPr txBox="1"/>
          <p:nvPr/>
        </p:nvSpPr>
        <p:spPr>
          <a:xfrm>
            <a:off x="6762221" y="3096190"/>
            <a:ext cx="1024221" cy="369332"/>
          </a:xfrm>
          <a:prstGeom prst="rect">
            <a:avLst/>
          </a:prstGeom>
          <a:noFill/>
        </p:spPr>
        <p:txBody>
          <a:bodyPr wrap="square" rtlCol="0">
            <a:spAutoFit/>
          </a:bodyPr>
          <a:lstStyle/>
          <a:p>
            <a:r>
              <a:rPr lang="cs-CZ" dirty="0" smtClean="0"/>
              <a:t>a</a:t>
            </a:r>
            <a:r>
              <a:rPr lang="cs-CZ" baseline="-25000" dirty="0" smtClean="0"/>
              <a:t>2</a:t>
            </a:r>
            <a:r>
              <a:rPr lang="cs-CZ" dirty="0" smtClean="0"/>
              <a:t>=N</a:t>
            </a:r>
            <a:r>
              <a:rPr lang="cs-CZ" baseline="-25000" dirty="0" smtClean="0"/>
              <a:t>2</a:t>
            </a:r>
            <a:endParaRPr lang="cs-CZ" baseline="-25000" dirty="0"/>
          </a:p>
        </p:txBody>
      </p:sp>
      <p:sp>
        <p:nvSpPr>
          <p:cNvPr id="37" name="TextovéPole 36"/>
          <p:cNvSpPr txBox="1"/>
          <p:nvPr/>
        </p:nvSpPr>
        <p:spPr>
          <a:xfrm>
            <a:off x="6702565" y="3864897"/>
            <a:ext cx="473396" cy="369332"/>
          </a:xfrm>
          <a:prstGeom prst="rect">
            <a:avLst/>
          </a:prstGeom>
          <a:noFill/>
        </p:spPr>
        <p:txBody>
          <a:bodyPr wrap="square" rtlCol="0">
            <a:spAutoFit/>
          </a:bodyPr>
          <a:lstStyle/>
          <a:p>
            <a:r>
              <a:rPr lang="cs-CZ" dirty="0" smtClean="0"/>
              <a:t>N</a:t>
            </a:r>
            <a:r>
              <a:rPr lang="cs-CZ" baseline="-25000" dirty="0" smtClean="0"/>
              <a:t>1</a:t>
            </a:r>
            <a:endParaRPr lang="cs-CZ" baseline="-25000" dirty="0"/>
          </a:p>
        </p:txBody>
      </p:sp>
      <p:sp>
        <p:nvSpPr>
          <p:cNvPr id="38" name="TextovéPole 37"/>
          <p:cNvSpPr txBox="1"/>
          <p:nvPr/>
        </p:nvSpPr>
        <p:spPr>
          <a:xfrm>
            <a:off x="6732240" y="4675802"/>
            <a:ext cx="414046" cy="369332"/>
          </a:xfrm>
          <a:prstGeom prst="rect">
            <a:avLst/>
          </a:prstGeom>
          <a:noFill/>
        </p:spPr>
        <p:txBody>
          <a:bodyPr wrap="square" rtlCol="0">
            <a:spAutoFit/>
          </a:bodyPr>
          <a:lstStyle/>
          <a:p>
            <a:r>
              <a:rPr lang="cs-CZ" dirty="0" smtClean="0"/>
              <a:t>a</a:t>
            </a:r>
            <a:r>
              <a:rPr lang="cs-CZ" baseline="-25000" dirty="0" smtClean="0"/>
              <a:t>1</a:t>
            </a:r>
            <a:endParaRPr lang="cs-CZ" baseline="-25000" dirty="0"/>
          </a:p>
        </p:txBody>
      </p:sp>
      <p:sp>
        <p:nvSpPr>
          <p:cNvPr id="39" name="TextovéPole 38"/>
          <p:cNvSpPr txBox="1"/>
          <p:nvPr/>
        </p:nvSpPr>
        <p:spPr>
          <a:xfrm>
            <a:off x="5955142" y="5049768"/>
            <a:ext cx="2638378" cy="923330"/>
          </a:xfrm>
          <a:prstGeom prst="rect">
            <a:avLst/>
          </a:prstGeom>
          <a:noFill/>
        </p:spPr>
        <p:txBody>
          <a:bodyPr wrap="square" rtlCol="0">
            <a:spAutoFit/>
          </a:bodyPr>
          <a:lstStyle/>
          <a:p>
            <a:r>
              <a:rPr lang="cs-CZ" dirty="0" smtClean="0"/>
              <a:t>P … neexistuje</a:t>
            </a:r>
          </a:p>
          <a:p>
            <a:r>
              <a:rPr lang="cs-CZ" dirty="0" smtClean="0">
                <a:sym typeface="Symbol"/>
              </a:rPr>
              <a:t> = 0°</a:t>
            </a:r>
          </a:p>
          <a:p>
            <a:r>
              <a:rPr lang="cs-CZ" dirty="0" smtClean="0">
                <a:sym typeface="Symbol"/>
              </a:rPr>
              <a:t> = 90°</a:t>
            </a:r>
            <a:endParaRPr lang="cs-CZ" dirty="0"/>
          </a:p>
        </p:txBody>
      </p:sp>
      <p:sp>
        <p:nvSpPr>
          <p:cNvPr id="40" name="TextovéPole 39"/>
          <p:cNvSpPr txBox="1"/>
          <p:nvPr/>
        </p:nvSpPr>
        <p:spPr>
          <a:xfrm>
            <a:off x="6762221" y="3089131"/>
            <a:ext cx="512110" cy="369332"/>
          </a:xfrm>
          <a:prstGeom prst="rect">
            <a:avLst/>
          </a:prstGeom>
          <a:noFill/>
        </p:spPr>
        <p:txBody>
          <a:bodyPr wrap="square" rtlCol="0">
            <a:spAutoFit/>
          </a:bodyPr>
          <a:lstStyle/>
          <a:p>
            <a:r>
              <a:rPr lang="cs-CZ" dirty="0" smtClean="0"/>
              <a:t>a</a:t>
            </a:r>
            <a:r>
              <a:rPr lang="cs-CZ" baseline="-25000" dirty="0" smtClean="0"/>
              <a:t>2</a:t>
            </a:r>
            <a:endParaRPr lang="cs-CZ" baseline="-25000" dirty="0"/>
          </a:p>
        </p:txBody>
      </p:sp>
    </p:spTree>
    <p:extLst>
      <p:ext uri="{BB962C8B-B14F-4D97-AF65-F5344CB8AC3E}">
        <p14:creationId xmlns:p14="http://schemas.microsoft.com/office/powerpoint/2010/main" val="32273001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4"/>
                                        </p:tgtEl>
                                        <p:attrNameLst>
                                          <p:attrName>style.visibility</p:attrName>
                                        </p:attrNameLst>
                                      </p:cBhvr>
                                      <p:to>
                                        <p:strVal val="visible"/>
                                      </p:to>
                                    </p:set>
                                    <p:animEffect transition="in" filter="fade">
                                      <p:cBhvr>
                                        <p:cTn id="7" dur="500"/>
                                        <p:tgtEl>
                                          <p:spTgt spid="14"/>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15"/>
                                        </p:tgtEl>
                                        <p:attrNameLst>
                                          <p:attrName>style.visibility</p:attrName>
                                        </p:attrNameLst>
                                      </p:cBhvr>
                                      <p:to>
                                        <p:strVal val="visible"/>
                                      </p:to>
                                    </p:set>
                                    <p:animEffect transition="in" filter="fade">
                                      <p:cBhvr>
                                        <p:cTn id="10" dur="500"/>
                                        <p:tgtEl>
                                          <p:spTgt spid="15"/>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nodeType="clickEffect">
                                  <p:stCondLst>
                                    <p:cond delay="0"/>
                                  </p:stCondLst>
                                  <p:childTnLst>
                                    <p:set>
                                      <p:cBhvr>
                                        <p:cTn id="14" dur="1" fill="hold">
                                          <p:stCondLst>
                                            <p:cond delay="0"/>
                                          </p:stCondLst>
                                        </p:cTn>
                                        <p:tgtEl>
                                          <p:spTgt spid="32"/>
                                        </p:tgtEl>
                                        <p:attrNameLst>
                                          <p:attrName>style.visibility</p:attrName>
                                        </p:attrNameLst>
                                      </p:cBhvr>
                                      <p:to>
                                        <p:strVal val="visible"/>
                                      </p:to>
                                    </p:set>
                                    <p:animEffect transition="in" filter="fade">
                                      <p:cBhvr>
                                        <p:cTn id="15" dur="500"/>
                                        <p:tgtEl>
                                          <p:spTgt spid="32"/>
                                        </p:tgtEl>
                                      </p:cBhvr>
                                    </p:animEffect>
                                  </p:childTnLst>
                                </p:cTn>
                              </p:par>
                              <p:par>
                                <p:cTn id="16" presetID="10" presetClass="entr" presetSubtype="0" fill="hold" grpId="0" nodeType="withEffect">
                                  <p:stCondLst>
                                    <p:cond delay="0"/>
                                  </p:stCondLst>
                                  <p:childTnLst>
                                    <p:set>
                                      <p:cBhvr>
                                        <p:cTn id="17" dur="1" fill="hold">
                                          <p:stCondLst>
                                            <p:cond delay="0"/>
                                          </p:stCondLst>
                                        </p:cTn>
                                        <p:tgtEl>
                                          <p:spTgt spid="38"/>
                                        </p:tgtEl>
                                        <p:attrNameLst>
                                          <p:attrName>style.visibility</p:attrName>
                                        </p:attrNameLst>
                                      </p:cBhvr>
                                      <p:to>
                                        <p:strVal val="visible"/>
                                      </p:to>
                                    </p:set>
                                    <p:animEffect transition="in" filter="fade">
                                      <p:cBhvr>
                                        <p:cTn id="18" dur="500"/>
                                        <p:tgtEl>
                                          <p:spTgt spid="38"/>
                                        </p:tgtEl>
                                      </p:cBhvr>
                                    </p:animEffect>
                                  </p:childTnLst>
                                </p:cTn>
                              </p:par>
                            </p:childTnLst>
                          </p:cTn>
                        </p:par>
                      </p:childTnLst>
                    </p:cTn>
                  </p:par>
                  <p:par>
                    <p:cTn id="19" fill="hold">
                      <p:stCondLst>
                        <p:cond delay="indefinite"/>
                      </p:stCondLst>
                      <p:childTnLst>
                        <p:par>
                          <p:cTn id="20" fill="hold">
                            <p:stCondLst>
                              <p:cond delay="0"/>
                            </p:stCondLst>
                            <p:childTnLst>
                              <p:par>
                                <p:cTn id="21" presetID="10" presetClass="entr" presetSubtype="0" fill="hold" nodeType="clickEffect">
                                  <p:stCondLst>
                                    <p:cond delay="0"/>
                                  </p:stCondLst>
                                  <p:childTnLst>
                                    <p:set>
                                      <p:cBhvr>
                                        <p:cTn id="22" dur="1" fill="hold">
                                          <p:stCondLst>
                                            <p:cond delay="0"/>
                                          </p:stCondLst>
                                        </p:cTn>
                                        <p:tgtEl>
                                          <p:spTgt spid="34"/>
                                        </p:tgtEl>
                                        <p:attrNameLst>
                                          <p:attrName>style.visibility</p:attrName>
                                        </p:attrNameLst>
                                      </p:cBhvr>
                                      <p:to>
                                        <p:strVal val="visible"/>
                                      </p:to>
                                    </p:set>
                                    <p:animEffect transition="in" filter="fade">
                                      <p:cBhvr>
                                        <p:cTn id="23" dur="500"/>
                                        <p:tgtEl>
                                          <p:spTgt spid="34"/>
                                        </p:tgtEl>
                                      </p:cBhvr>
                                    </p:animEffect>
                                  </p:childTnLst>
                                </p:cTn>
                              </p:par>
                              <p:par>
                                <p:cTn id="24" presetID="10" presetClass="entr" presetSubtype="0" fill="hold" grpId="0" nodeType="withEffect">
                                  <p:stCondLst>
                                    <p:cond delay="0"/>
                                  </p:stCondLst>
                                  <p:childTnLst>
                                    <p:set>
                                      <p:cBhvr>
                                        <p:cTn id="25" dur="1" fill="hold">
                                          <p:stCondLst>
                                            <p:cond delay="0"/>
                                          </p:stCondLst>
                                        </p:cTn>
                                        <p:tgtEl>
                                          <p:spTgt spid="26"/>
                                        </p:tgtEl>
                                        <p:attrNameLst>
                                          <p:attrName>style.visibility</p:attrName>
                                        </p:attrNameLst>
                                      </p:cBhvr>
                                      <p:to>
                                        <p:strVal val="visible"/>
                                      </p:to>
                                    </p:set>
                                    <p:animEffect transition="in" filter="fade">
                                      <p:cBhvr>
                                        <p:cTn id="26" dur="500"/>
                                        <p:tgtEl>
                                          <p:spTgt spid="26"/>
                                        </p:tgtEl>
                                      </p:cBhvr>
                                    </p:animEffect>
                                  </p:childTnLst>
                                </p:cTn>
                              </p:par>
                              <p:par>
                                <p:cTn id="27" presetID="10" presetClass="entr" presetSubtype="0" fill="hold" grpId="0" nodeType="withEffect">
                                  <p:stCondLst>
                                    <p:cond delay="0"/>
                                  </p:stCondLst>
                                  <p:childTnLst>
                                    <p:set>
                                      <p:cBhvr>
                                        <p:cTn id="28" dur="1" fill="hold">
                                          <p:stCondLst>
                                            <p:cond delay="0"/>
                                          </p:stCondLst>
                                        </p:cTn>
                                        <p:tgtEl>
                                          <p:spTgt spid="40"/>
                                        </p:tgtEl>
                                        <p:attrNameLst>
                                          <p:attrName>style.visibility</p:attrName>
                                        </p:attrNameLst>
                                      </p:cBhvr>
                                      <p:to>
                                        <p:strVal val="visible"/>
                                      </p:to>
                                    </p:set>
                                    <p:animEffect transition="in" filter="fade">
                                      <p:cBhvr>
                                        <p:cTn id="29" dur="500"/>
                                        <p:tgtEl>
                                          <p:spTgt spid="40"/>
                                        </p:tgtEl>
                                      </p:cBhvr>
                                    </p:animEffect>
                                  </p:childTnLst>
                                </p:cTn>
                              </p:par>
                            </p:childTnLst>
                          </p:cTn>
                        </p:par>
                      </p:childTnLst>
                    </p:cTn>
                  </p:par>
                  <p:par>
                    <p:cTn id="30" fill="hold">
                      <p:stCondLst>
                        <p:cond delay="indefinite"/>
                      </p:stCondLst>
                      <p:childTnLst>
                        <p:par>
                          <p:cTn id="31" fill="hold">
                            <p:stCondLst>
                              <p:cond delay="0"/>
                            </p:stCondLst>
                            <p:childTnLst>
                              <p:par>
                                <p:cTn id="32" presetID="10" presetClass="entr" presetSubtype="0" fill="hold" grpId="0" nodeType="clickEffect">
                                  <p:stCondLst>
                                    <p:cond delay="0"/>
                                  </p:stCondLst>
                                  <p:childTnLst>
                                    <p:set>
                                      <p:cBhvr>
                                        <p:cTn id="33" dur="1" fill="hold">
                                          <p:stCondLst>
                                            <p:cond delay="0"/>
                                          </p:stCondLst>
                                        </p:cTn>
                                        <p:tgtEl>
                                          <p:spTgt spid="25"/>
                                        </p:tgtEl>
                                        <p:attrNameLst>
                                          <p:attrName>style.visibility</p:attrName>
                                        </p:attrNameLst>
                                      </p:cBhvr>
                                      <p:to>
                                        <p:strVal val="visible"/>
                                      </p:to>
                                    </p:set>
                                    <p:animEffect transition="in" filter="fade">
                                      <p:cBhvr>
                                        <p:cTn id="34" dur="500"/>
                                        <p:tgtEl>
                                          <p:spTgt spid="25"/>
                                        </p:tgtEl>
                                      </p:cBhvr>
                                    </p:animEffect>
                                  </p:childTnLst>
                                </p:cTn>
                              </p:par>
                              <p:par>
                                <p:cTn id="35" presetID="10" presetClass="entr" presetSubtype="0" fill="hold" grpId="0" nodeType="withEffect">
                                  <p:stCondLst>
                                    <p:cond delay="0"/>
                                  </p:stCondLst>
                                  <p:childTnLst>
                                    <p:set>
                                      <p:cBhvr>
                                        <p:cTn id="36" dur="1" fill="hold">
                                          <p:stCondLst>
                                            <p:cond delay="0"/>
                                          </p:stCondLst>
                                        </p:cTn>
                                        <p:tgtEl>
                                          <p:spTgt spid="37"/>
                                        </p:tgtEl>
                                        <p:attrNameLst>
                                          <p:attrName>style.visibility</p:attrName>
                                        </p:attrNameLst>
                                      </p:cBhvr>
                                      <p:to>
                                        <p:strVal val="visible"/>
                                      </p:to>
                                    </p:set>
                                    <p:animEffect transition="in" filter="fade">
                                      <p:cBhvr>
                                        <p:cTn id="37" dur="500"/>
                                        <p:tgtEl>
                                          <p:spTgt spid="37"/>
                                        </p:tgtEl>
                                      </p:cBhvr>
                                    </p:animEffect>
                                  </p:childTnLst>
                                </p:cTn>
                              </p:par>
                            </p:childTnLst>
                          </p:cTn>
                        </p:par>
                      </p:childTnLst>
                    </p:cTn>
                  </p:par>
                  <p:par>
                    <p:cTn id="38" fill="hold">
                      <p:stCondLst>
                        <p:cond delay="indefinite"/>
                      </p:stCondLst>
                      <p:childTnLst>
                        <p:par>
                          <p:cTn id="39" fill="hold">
                            <p:stCondLst>
                              <p:cond delay="0"/>
                            </p:stCondLst>
                            <p:childTnLst>
                              <p:par>
                                <p:cTn id="40" presetID="1" presetClass="exit" presetSubtype="0" fill="hold" grpId="1" nodeType="clickEffect">
                                  <p:stCondLst>
                                    <p:cond delay="0"/>
                                  </p:stCondLst>
                                  <p:childTnLst>
                                    <p:set>
                                      <p:cBhvr>
                                        <p:cTn id="41" dur="1" fill="hold">
                                          <p:stCondLst>
                                            <p:cond delay="0"/>
                                          </p:stCondLst>
                                        </p:cTn>
                                        <p:tgtEl>
                                          <p:spTgt spid="40"/>
                                        </p:tgtEl>
                                        <p:attrNameLst>
                                          <p:attrName>style.visibility</p:attrName>
                                        </p:attrNameLst>
                                      </p:cBhvr>
                                      <p:to>
                                        <p:strVal val="hidden"/>
                                      </p:to>
                                    </p:set>
                                  </p:childTnLst>
                                </p:cTn>
                              </p:par>
                              <p:par>
                                <p:cTn id="42" presetID="10" presetClass="entr" presetSubtype="0" fill="hold" grpId="0" nodeType="withEffect">
                                  <p:stCondLst>
                                    <p:cond delay="0"/>
                                  </p:stCondLst>
                                  <p:childTnLst>
                                    <p:set>
                                      <p:cBhvr>
                                        <p:cTn id="43" dur="1" fill="hold">
                                          <p:stCondLst>
                                            <p:cond delay="0"/>
                                          </p:stCondLst>
                                        </p:cTn>
                                        <p:tgtEl>
                                          <p:spTgt spid="36"/>
                                        </p:tgtEl>
                                        <p:attrNameLst>
                                          <p:attrName>style.visibility</p:attrName>
                                        </p:attrNameLst>
                                      </p:cBhvr>
                                      <p:to>
                                        <p:strVal val="visible"/>
                                      </p:to>
                                    </p:set>
                                    <p:animEffect transition="in" filter="fade">
                                      <p:cBhvr>
                                        <p:cTn id="44" dur="500"/>
                                        <p:tgtEl>
                                          <p:spTgt spid="36"/>
                                        </p:tgtEl>
                                      </p:cBhvr>
                                    </p:animEffect>
                                  </p:childTnLst>
                                </p:cTn>
                              </p:par>
                            </p:childTnLst>
                          </p:cTn>
                        </p:par>
                      </p:childTnLst>
                    </p:cTn>
                  </p:par>
                  <p:par>
                    <p:cTn id="45" fill="hold">
                      <p:stCondLst>
                        <p:cond delay="indefinite"/>
                      </p:stCondLst>
                      <p:childTnLst>
                        <p:par>
                          <p:cTn id="46" fill="hold">
                            <p:stCondLst>
                              <p:cond delay="0"/>
                            </p:stCondLst>
                            <p:childTnLst>
                              <p:par>
                                <p:cTn id="47" presetID="10" presetClass="entr" presetSubtype="0" fill="hold" grpId="0" nodeType="clickEffect">
                                  <p:stCondLst>
                                    <p:cond delay="0"/>
                                  </p:stCondLst>
                                  <p:childTnLst>
                                    <p:set>
                                      <p:cBhvr>
                                        <p:cTn id="48" dur="1" fill="hold">
                                          <p:stCondLst>
                                            <p:cond delay="0"/>
                                          </p:stCondLst>
                                        </p:cTn>
                                        <p:tgtEl>
                                          <p:spTgt spid="39"/>
                                        </p:tgtEl>
                                        <p:attrNameLst>
                                          <p:attrName>style.visibility</p:attrName>
                                        </p:attrNameLst>
                                      </p:cBhvr>
                                      <p:to>
                                        <p:strVal val="visible"/>
                                      </p:to>
                                    </p:set>
                                    <p:animEffect transition="in" filter="fade">
                                      <p:cBhvr>
                                        <p:cTn id="49" dur="500"/>
                                        <p:tgtEl>
                                          <p:spTgt spid="3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5" grpId="0"/>
      <p:bldP spid="25" grpId="0" animBg="1"/>
      <p:bldP spid="26" grpId="0" animBg="1"/>
      <p:bldP spid="36" grpId="0"/>
      <p:bldP spid="37" grpId="0"/>
      <p:bldP spid="38" grpId="0"/>
      <p:bldP spid="39" grpId="0"/>
      <p:bldP spid="40" grpId="0"/>
      <p:bldP spid="40" grpId="1"/>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normAutofit fontScale="90000"/>
          </a:bodyPr>
          <a:lstStyle/>
          <a:p>
            <a:r>
              <a:rPr lang="cs-CZ" dirty="0" smtClean="0"/>
              <a:t>Přímka ležící v půdorysně a zároveň kolmá k nárysně</a:t>
            </a:r>
            <a:endParaRPr lang="cs-CZ" dirty="0"/>
          </a:p>
        </p:txBody>
      </p:sp>
      <p:sp>
        <p:nvSpPr>
          <p:cNvPr id="3" name="Zástupný symbol pro obsah 2"/>
          <p:cNvSpPr>
            <a:spLocks noGrp="1"/>
          </p:cNvSpPr>
          <p:nvPr>
            <p:ph sz="half" idx="1"/>
          </p:nvPr>
        </p:nvSpPr>
        <p:spPr/>
        <p:txBody>
          <a:bodyPr/>
          <a:lstStyle/>
          <a:p>
            <a:endParaRPr lang="cs-CZ" dirty="0"/>
          </a:p>
        </p:txBody>
      </p:sp>
      <p:sp>
        <p:nvSpPr>
          <p:cNvPr id="4" name="Zástupný symbol pro obsah 3"/>
          <p:cNvSpPr>
            <a:spLocks noGrp="1"/>
          </p:cNvSpPr>
          <p:nvPr>
            <p:ph sz="half" idx="2"/>
          </p:nvPr>
        </p:nvSpPr>
        <p:spPr/>
        <p:txBody>
          <a:bodyPr/>
          <a:lstStyle/>
          <a:p>
            <a:endParaRPr lang="cs-CZ" dirty="0"/>
          </a:p>
        </p:txBody>
      </p:sp>
      <p:sp>
        <p:nvSpPr>
          <p:cNvPr id="6" name="Kosoúhelník 5"/>
          <p:cNvSpPr/>
          <p:nvPr/>
        </p:nvSpPr>
        <p:spPr>
          <a:xfrm>
            <a:off x="899592" y="4211370"/>
            <a:ext cx="2736304" cy="792088"/>
          </a:xfrm>
          <a:prstGeom prst="parallelogram">
            <a:avLst>
              <a:gd name="adj" fmla="val 98905"/>
            </a:avLst>
          </a:prstGeom>
          <a:solidFill>
            <a:schemeClr val="accent1">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7" name="Obdélník 6"/>
          <p:cNvSpPr/>
          <p:nvPr/>
        </p:nvSpPr>
        <p:spPr>
          <a:xfrm>
            <a:off x="1691680" y="2636912"/>
            <a:ext cx="1944216" cy="1574458"/>
          </a:xfrm>
          <a:prstGeom prst="rect">
            <a:avLst/>
          </a:prstGeom>
          <a:solidFill>
            <a:schemeClr val="accent1">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cxnSp>
        <p:nvCxnSpPr>
          <p:cNvPr id="9" name="Přímá spojnice 8"/>
          <p:cNvCxnSpPr/>
          <p:nvPr/>
        </p:nvCxnSpPr>
        <p:spPr>
          <a:xfrm>
            <a:off x="1115616" y="4211370"/>
            <a:ext cx="3024336"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10" name="TextovéPole 9"/>
          <p:cNvSpPr txBox="1"/>
          <p:nvPr/>
        </p:nvSpPr>
        <p:spPr>
          <a:xfrm>
            <a:off x="1684928" y="2556628"/>
            <a:ext cx="288032" cy="369332"/>
          </a:xfrm>
          <a:prstGeom prst="rect">
            <a:avLst/>
          </a:prstGeom>
          <a:noFill/>
        </p:spPr>
        <p:txBody>
          <a:bodyPr wrap="square" rtlCol="0">
            <a:spAutoFit/>
          </a:bodyPr>
          <a:lstStyle/>
          <a:p>
            <a:r>
              <a:rPr lang="cs-CZ" dirty="0" smtClean="0">
                <a:sym typeface="Symbol"/>
              </a:rPr>
              <a:t></a:t>
            </a:r>
            <a:endParaRPr lang="cs-CZ" dirty="0"/>
          </a:p>
        </p:txBody>
      </p:sp>
      <p:sp>
        <p:nvSpPr>
          <p:cNvPr id="11" name="TextovéPole 10"/>
          <p:cNvSpPr txBox="1"/>
          <p:nvPr/>
        </p:nvSpPr>
        <p:spPr>
          <a:xfrm>
            <a:off x="1024389" y="4653136"/>
            <a:ext cx="288032" cy="369332"/>
          </a:xfrm>
          <a:prstGeom prst="rect">
            <a:avLst/>
          </a:prstGeom>
          <a:noFill/>
        </p:spPr>
        <p:txBody>
          <a:bodyPr wrap="square" rtlCol="0">
            <a:spAutoFit/>
          </a:bodyPr>
          <a:lstStyle/>
          <a:p>
            <a:r>
              <a:rPr lang="cs-CZ" dirty="0" smtClean="0">
                <a:sym typeface="Symbol"/>
              </a:rPr>
              <a:t></a:t>
            </a:r>
            <a:endParaRPr lang="cs-CZ" dirty="0"/>
          </a:p>
        </p:txBody>
      </p:sp>
      <p:sp>
        <p:nvSpPr>
          <p:cNvPr id="12" name="TextovéPole 11"/>
          <p:cNvSpPr txBox="1"/>
          <p:nvPr/>
        </p:nvSpPr>
        <p:spPr>
          <a:xfrm>
            <a:off x="3866479" y="4108430"/>
            <a:ext cx="288032" cy="369332"/>
          </a:xfrm>
          <a:prstGeom prst="rect">
            <a:avLst/>
          </a:prstGeom>
          <a:noFill/>
        </p:spPr>
        <p:txBody>
          <a:bodyPr wrap="square" rtlCol="0">
            <a:spAutoFit/>
          </a:bodyPr>
          <a:lstStyle/>
          <a:p>
            <a:r>
              <a:rPr lang="cs-CZ" dirty="0" smtClean="0"/>
              <a:t>x</a:t>
            </a:r>
            <a:endParaRPr lang="cs-CZ" dirty="0"/>
          </a:p>
        </p:txBody>
      </p:sp>
      <p:cxnSp>
        <p:nvCxnSpPr>
          <p:cNvPr id="14" name="Přímá spojnice 13"/>
          <p:cNvCxnSpPr/>
          <p:nvPr/>
        </p:nvCxnSpPr>
        <p:spPr>
          <a:xfrm>
            <a:off x="5148064" y="3933056"/>
            <a:ext cx="3168352"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15" name="TextovéPole 14"/>
          <p:cNvSpPr txBox="1"/>
          <p:nvPr/>
        </p:nvSpPr>
        <p:spPr>
          <a:xfrm>
            <a:off x="8151712" y="3831431"/>
            <a:ext cx="718205" cy="646331"/>
          </a:xfrm>
          <a:prstGeom prst="rect">
            <a:avLst/>
          </a:prstGeom>
          <a:noFill/>
        </p:spPr>
        <p:txBody>
          <a:bodyPr wrap="square" rtlCol="0">
            <a:spAutoFit/>
          </a:bodyPr>
          <a:lstStyle/>
          <a:p>
            <a:r>
              <a:rPr lang="cs-CZ" dirty="0"/>
              <a:t>x</a:t>
            </a:r>
            <a:r>
              <a:rPr lang="cs-CZ" baseline="-25000" dirty="0"/>
              <a:t>1,2</a:t>
            </a:r>
          </a:p>
          <a:p>
            <a:endParaRPr lang="cs-CZ" dirty="0"/>
          </a:p>
        </p:txBody>
      </p:sp>
      <p:cxnSp>
        <p:nvCxnSpPr>
          <p:cNvPr id="18" name="Přímá spojnice 17"/>
          <p:cNvCxnSpPr/>
          <p:nvPr/>
        </p:nvCxnSpPr>
        <p:spPr>
          <a:xfrm flipH="1">
            <a:off x="1972960" y="4138614"/>
            <a:ext cx="759048" cy="766478"/>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0" name="Přímá spojnice 19"/>
          <p:cNvCxnSpPr/>
          <p:nvPr/>
        </p:nvCxnSpPr>
        <p:spPr>
          <a:xfrm flipV="1">
            <a:off x="2843808" y="3460795"/>
            <a:ext cx="540060" cy="554398"/>
          </a:xfrm>
          <a:prstGeom prst="line">
            <a:avLst/>
          </a:prstGeom>
          <a:ln w="19050">
            <a:solidFill>
              <a:schemeClr val="tx1"/>
            </a:solidFill>
            <a:prstDash val="dash"/>
          </a:ln>
        </p:spPr>
        <p:style>
          <a:lnRef idx="1">
            <a:schemeClr val="accent1"/>
          </a:lnRef>
          <a:fillRef idx="0">
            <a:schemeClr val="accent1"/>
          </a:fillRef>
          <a:effectRef idx="0">
            <a:schemeClr val="accent1"/>
          </a:effectRef>
          <a:fontRef idx="minor">
            <a:schemeClr val="tx1"/>
          </a:fontRef>
        </p:style>
      </p:cxnSp>
      <p:sp>
        <p:nvSpPr>
          <p:cNvPr id="24" name="Ovál 23"/>
          <p:cNvSpPr/>
          <p:nvPr/>
        </p:nvSpPr>
        <p:spPr>
          <a:xfrm>
            <a:off x="2635585" y="4188510"/>
            <a:ext cx="45719" cy="45719"/>
          </a:xfrm>
          <a:prstGeom prst="ellipse">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cs-CZ"/>
          </a:p>
        </p:txBody>
      </p:sp>
      <p:sp>
        <p:nvSpPr>
          <p:cNvPr id="25" name="Ovál 24"/>
          <p:cNvSpPr/>
          <p:nvPr/>
        </p:nvSpPr>
        <p:spPr>
          <a:xfrm>
            <a:off x="6739362" y="3908158"/>
            <a:ext cx="45719" cy="45719"/>
          </a:xfrm>
          <a:prstGeom prst="ellipse">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cs-CZ"/>
          </a:p>
        </p:txBody>
      </p:sp>
      <p:sp>
        <p:nvSpPr>
          <p:cNvPr id="27" name="TextovéPole 26"/>
          <p:cNvSpPr txBox="1"/>
          <p:nvPr/>
        </p:nvSpPr>
        <p:spPr>
          <a:xfrm>
            <a:off x="1626901" y="3820693"/>
            <a:ext cx="1326812" cy="369332"/>
          </a:xfrm>
          <a:prstGeom prst="rect">
            <a:avLst/>
          </a:prstGeom>
          <a:noFill/>
        </p:spPr>
        <p:txBody>
          <a:bodyPr wrap="square" rtlCol="0">
            <a:spAutoFit/>
          </a:bodyPr>
          <a:lstStyle/>
          <a:p>
            <a:r>
              <a:rPr lang="cs-CZ" dirty="0" smtClean="0"/>
              <a:t>a</a:t>
            </a:r>
            <a:r>
              <a:rPr lang="cs-CZ" baseline="-25000" dirty="0" smtClean="0"/>
              <a:t>2</a:t>
            </a:r>
            <a:r>
              <a:rPr lang="cs-CZ" dirty="0" smtClean="0"/>
              <a:t>=N=N</a:t>
            </a:r>
            <a:r>
              <a:rPr lang="cs-CZ" baseline="-25000" dirty="0" smtClean="0"/>
              <a:t>1</a:t>
            </a:r>
            <a:r>
              <a:rPr lang="cs-CZ" dirty="0" smtClean="0"/>
              <a:t>=N</a:t>
            </a:r>
            <a:r>
              <a:rPr lang="cs-CZ" baseline="-25000" dirty="0" smtClean="0"/>
              <a:t>2</a:t>
            </a:r>
            <a:endParaRPr lang="cs-CZ" baseline="-25000" dirty="0"/>
          </a:p>
        </p:txBody>
      </p:sp>
      <p:sp>
        <p:nvSpPr>
          <p:cNvPr id="29" name="TextovéPole 28"/>
          <p:cNvSpPr txBox="1"/>
          <p:nvPr/>
        </p:nvSpPr>
        <p:spPr>
          <a:xfrm>
            <a:off x="2069722" y="4597909"/>
            <a:ext cx="702078" cy="369332"/>
          </a:xfrm>
          <a:prstGeom prst="rect">
            <a:avLst/>
          </a:prstGeom>
          <a:noFill/>
        </p:spPr>
        <p:txBody>
          <a:bodyPr wrap="square" rtlCol="0">
            <a:spAutoFit/>
          </a:bodyPr>
          <a:lstStyle/>
          <a:p>
            <a:r>
              <a:rPr lang="cs-CZ" dirty="0" smtClean="0"/>
              <a:t>a=a</a:t>
            </a:r>
            <a:r>
              <a:rPr lang="cs-CZ" baseline="-25000" dirty="0" smtClean="0"/>
              <a:t>1</a:t>
            </a:r>
            <a:endParaRPr lang="cs-CZ" baseline="-25000" dirty="0"/>
          </a:p>
        </p:txBody>
      </p:sp>
      <p:cxnSp>
        <p:nvCxnSpPr>
          <p:cNvPr id="32" name="Přímá spojnice 31"/>
          <p:cNvCxnSpPr/>
          <p:nvPr/>
        </p:nvCxnSpPr>
        <p:spPr>
          <a:xfrm flipH="1">
            <a:off x="6762221" y="3913749"/>
            <a:ext cx="1" cy="987571"/>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36" name="TextovéPole 35"/>
          <p:cNvSpPr txBox="1"/>
          <p:nvPr/>
        </p:nvSpPr>
        <p:spPr>
          <a:xfrm>
            <a:off x="6551823" y="3538826"/>
            <a:ext cx="1188925" cy="369332"/>
          </a:xfrm>
          <a:prstGeom prst="rect">
            <a:avLst/>
          </a:prstGeom>
          <a:noFill/>
        </p:spPr>
        <p:txBody>
          <a:bodyPr wrap="square" rtlCol="0">
            <a:spAutoFit/>
          </a:bodyPr>
          <a:lstStyle/>
          <a:p>
            <a:r>
              <a:rPr lang="cs-CZ" dirty="0" smtClean="0"/>
              <a:t>a</a:t>
            </a:r>
            <a:r>
              <a:rPr lang="cs-CZ" baseline="-25000" dirty="0" smtClean="0"/>
              <a:t>2</a:t>
            </a:r>
            <a:r>
              <a:rPr lang="cs-CZ" dirty="0" smtClean="0"/>
              <a:t>=N</a:t>
            </a:r>
            <a:r>
              <a:rPr lang="cs-CZ" baseline="-25000" dirty="0" smtClean="0"/>
              <a:t>1</a:t>
            </a:r>
            <a:r>
              <a:rPr lang="cs-CZ" dirty="0" smtClean="0"/>
              <a:t>=N</a:t>
            </a:r>
            <a:r>
              <a:rPr lang="cs-CZ" baseline="-25000" dirty="0" smtClean="0"/>
              <a:t>2</a:t>
            </a:r>
            <a:endParaRPr lang="cs-CZ" baseline="-25000" dirty="0"/>
          </a:p>
        </p:txBody>
      </p:sp>
      <p:sp>
        <p:nvSpPr>
          <p:cNvPr id="38" name="TextovéPole 37"/>
          <p:cNvSpPr txBox="1"/>
          <p:nvPr/>
        </p:nvSpPr>
        <p:spPr>
          <a:xfrm>
            <a:off x="6732240" y="4675802"/>
            <a:ext cx="414046" cy="369332"/>
          </a:xfrm>
          <a:prstGeom prst="rect">
            <a:avLst/>
          </a:prstGeom>
          <a:noFill/>
        </p:spPr>
        <p:txBody>
          <a:bodyPr wrap="square" rtlCol="0">
            <a:spAutoFit/>
          </a:bodyPr>
          <a:lstStyle/>
          <a:p>
            <a:r>
              <a:rPr lang="cs-CZ" dirty="0" smtClean="0"/>
              <a:t>a</a:t>
            </a:r>
            <a:r>
              <a:rPr lang="cs-CZ" baseline="-25000" dirty="0" smtClean="0"/>
              <a:t>1</a:t>
            </a:r>
            <a:endParaRPr lang="cs-CZ" baseline="-25000" dirty="0"/>
          </a:p>
        </p:txBody>
      </p:sp>
      <p:sp>
        <p:nvSpPr>
          <p:cNvPr id="39" name="TextovéPole 38"/>
          <p:cNvSpPr txBox="1"/>
          <p:nvPr/>
        </p:nvSpPr>
        <p:spPr>
          <a:xfrm>
            <a:off x="5557882" y="5045134"/>
            <a:ext cx="2638378" cy="923330"/>
          </a:xfrm>
          <a:prstGeom prst="rect">
            <a:avLst/>
          </a:prstGeom>
          <a:noFill/>
        </p:spPr>
        <p:txBody>
          <a:bodyPr wrap="square" rtlCol="0">
            <a:spAutoFit/>
          </a:bodyPr>
          <a:lstStyle/>
          <a:p>
            <a:r>
              <a:rPr lang="cs-CZ" dirty="0" smtClean="0"/>
              <a:t>P … nekonečně mnoho</a:t>
            </a:r>
          </a:p>
          <a:p>
            <a:r>
              <a:rPr lang="cs-CZ" dirty="0" smtClean="0">
                <a:sym typeface="Symbol"/>
              </a:rPr>
              <a:t> = 0°</a:t>
            </a:r>
          </a:p>
          <a:p>
            <a:r>
              <a:rPr lang="cs-CZ" dirty="0" smtClean="0">
                <a:sym typeface="Symbol"/>
              </a:rPr>
              <a:t> = 90°</a:t>
            </a:r>
            <a:endParaRPr lang="cs-CZ" dirty="0"/>
          </a:p>
        </p:txBody>
      </p:sp>
      <p:sp>
        <p:nvSpPr>
          <p:cNvPr id="33" name="TextovéPole 32"/>
          <p:cNvSpPr txBox="1"/>
          <p:nvPr/>
        </p:nvSpPr>
        <p:spPr>
          <a:xfrm>
            <a:off x="6551822" y="3544417"/>
            <a:ext cx="1188925" cy="369332"/>
          </a:xfrm>
          <a:prstGeom prst="rect">
            <a:avLst/>
          </a:prstGeom>
          <a:noFill/>
        </p:spPr>
        <p:txBody>
          <a:bodyPr wrap="square" rtlCol="0">
            <a:spAutoFit/>
          </a:bodyPr>
          <a:lstStyle/>
          <a:p>
            <a:r>
              <a:rPr lang="cs-CZ" dirty="0" smtClean="0"/>
              <a:t>a</a:t>
            </a:r>
            <a:r>
              <a:rPr lang="cs-CZ" baseline="-25000" dirty="0" smtClean="0"/>
              <a:t>2</a:t>
            </a:r>
            <a:endParaRPr lang="cs-CZ" baseline="-25000" dirty="0"/>
          </a:p>
        </p:txBody>
      </p:sp>
    </p:spTree>
    <p:extLst>
      <p:ext uri="{BB962C8B-B14F-4D97-AF65-F5344CB8AC3E}">
        <p14:creationId xmlns:p14="http://schemas.microsoft.com/office/powerpoint/2010/main" val="28926281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4"/>
                                        </p:tgtEl>
                                        <p:attrNameLst>
                                          <p:attrName>style.visibility</p:attrName>
                                        </p:attrNameLst>
                                      </p:cBhvr>
                                      <p:to>
                                        <p:strVal val="visible"/>
                                      </p:to>
                                    </p:set>
                                    <p:animEffect transition="in" filter="fade">
                                      <p:cBhvr>
                                        <p:cTn id="7" dur="500"/>
                                        <p:tgtEl>
                                          <p:spTgt spid="14"/>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15"/>
                                        </p:tgtEl>
                                        <p:attrNameLst>
                                          <p:attrName>style.visibility</p:attrName>
                                        </p:attrNameLst>
                                      </p:cBhvr>
                                      <p:to>
                                        <p:strVal val="visible"/>
                                      </p:to>
                                    </p:set>
                                    <p:animEffect transition="in" filter="fade">
                                      <p:cBhvr>
                                        <p:cTn id="10" dur="500"/>
                                        <p:tgtEl>
                                          <p:spTgt spid="15"/>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nodeType="clickEffect">
                                  <p:stCondLst>
                                    <p:cond delay="0"/>
                                  </p:stCondLst>
                                  <p:childTnLst>
                                    <p:set>
                                      <p:cBhvr>
                                        <p:cTn id="14" dur="1" fill="hold">
                                          <p:stCondLst>
                                            <p:cond delay="0"/>
                                          </p:stCondLst>
                                        </p:cTn>
                                        <p:tgtEl>
                                          <p:spTgt spid="32"/>
                                        </p:tgtEl>
                                        <p:attrNameLst>
                                          <p:attrName>style.visibility</p:attrName>
                                        </p:attrNameLst>
                                      </p:cBhvr>
                                      <p:to>
                                        <p:strVal val="visible"/>
                                      </p:to>
                                    </p:set>
                                    <p:animEffect transition="in" filter="fade">
                                      <p:cBhvr>
                                        <p:cTn id="15" dur="500"/>
                                        <p:tgtEl>
                                          <p:spTgt spid="32"/>
                                        </p:tgtEl>
                                      </p:cBhvr>
                                    </p:animEffect>
                                  </p:childTnLst>
                                </p:cTn>
                              </p:par>
                              <p:par>
                                <p:cTn id="16" presetID="10" presetClass="entr" presetSubtype="0" fill="hold" grpId="0" nodeType="withEffect">
                                  <p:stCondLst>
                                    <p:cond delay="0"/>
                                  </p:stCondLst>
                                  <p:childTnLst>
                                    <p:set>
                                      <p:cBhvr>
                                        <p:cTn id="17" dur="1" fill="hold">
                                          <p:stCondLst>
                                            <p:cond delay="0"/>
                                          </p:stCondLst>
                                        </p:cTn>
                                        <p:tgtEl>
                                          <p:spTgt spid="38"/>
                                        </p:tgtEl>
                                        <p:attrNameLst>
                                          <p:attrName>style.visibility</p:attrName>
                                        </p:attrNameLst>
                                      </p:cBhvr>
                                      <p:to>
                                        <p:strVal val="visible"/>
                                      </p:to>
                                    </p:set>
                                    <p:animEffect transition="in" filter="fade">
                                      <p:cBhvr>
                                        <p:cTn id="18" dur="500"/>
                                        <p:tgtEl>
                                          <p:spTgt spid="38"/>
                                        </p:tgtEl>
                                      </p:cBhvr>
                                    </p:animEffect>
                                  </p:childTnLst>
                                </p:cTn>
                              </p:par>
                            </p:childTnLst>
                          </p:cTn>
                        </p:par>
                      </p:childTnLst>
                    </p:cTn>
                  </p:par>
                  <p:par>
                    <p:cTn id="19" fill="hold">
                      <p:stCondLst>
                        <p:cond delay="indefinite"/>
                      </p:stCondLst>
                      <p:childTnLst>
                        <p:par>
                          <p:cTn id="20" fill="hold">
                            <p:stCondLst>
                              <p:cond delay="0"/>
                            </p:stCondLst>
                            <p:childTnLst>
                              <p:par>
                                <p:cTn id="21" presetID="10" presetClass="entr" presetSubtype="0" fill="hold" grpId="0" nodeType="clickEffect">
                                  <p:stCondLst>
                                    <p:cond delay="0"/>
                                  </p:stCondLst>
                                  <p:childTnLst>
                                    <p:set>
                                      <p:cBhvr>
                                        <p:cTn id="22" dur="1" fill="hold">
                                          <p:stCondLst>
                                            <p:cond delay="0"/>
                                          </p:stCondLst>
                                        </p:cTn>
                                        <p:tgtEl>
                                          <p:spTgt spid="25"/>
                                        </p:tgtEl>
                                        <p:attrNameLst>
                                          <p:attrName>style.visibility</p:attrName>
                                        </p:attrNameLst>
                                      </p:cBhvr>
                                      <p:to>
                                        <p:strVal val="visible"/>
                                      </p:to>
                                    </p:set>
                                    <p:animEffect transition="in" filter="fade">
                                      <p:cBhvr>
                                        <p:cTn id="23" dur="500"/>
                                        <p:tgtEl>
                                          <p:spTgt spid="25"/>
                                        </p:tgtEl>
                                      </p:cBhvr>
                                    </p:animEffect>
                                  </p:childTnLst>
                                </p:cTn>
                              </p:par>
                              <p:par>
                                <p:cTn id="24" presetID="10" presetClass="entr" presetSubtype="0" fill="hold" grpId="0" nodeType="withEffect">
                                  <p:stCondLst>
                                    <p:cond delay="0"/>
                                  </p:stCondLst>
                                  <p:childTnLst>
                                    <p:set>
                                      <p:cBhvr>
                                        <p:cTn id="25" dur="1" fill="hold">
                                          <p:stCondLst>
                                            <p:cond delay="0"/>
                                          </p:stCondLst>
                                        </p:cTn>
                                        <p:tgtEl>
                                          <p:spTgt spid="33"/>
                                        </p:tgtEl>
                                        <p:attrNameLst>
                                          <p:attrName>style.visibility</p:attrName>
                                        </p:attrNameLst>
                                      </p:cBhvr>
                                      <p:to>
                                        <p:strVal val="visible"/>
                                      </p:to>
                                    </p:set>
                                    <p:animEffect transition="in" filter="fade">
                                      <p:cBhvr>
                                        <p:cTn id="26" dur="500"/>
                                        <p:tgtEl>
                                          <p:spTgt spid="33"/>
                                        </p:tgtEl>
                                      </p:cBhvr>
                                    </p:animEffect>
                                  </p:childTnLst>
                                </p:cTn>
                              </p:par>
                            </p:childTnLst>
                          </p:cTn>
                        </p:par>
                      </p:childTnLst>
                    </p:cTn>
                  </p:par>
                  <p:par>
                    <p:cTn id="27" fill="hold">
                      <p:stCondLst>
                        <p:cond delay="indefinite"/>
                      </p:stCondLst>
                      <p:childTnLst>
                        <p:par>
                          <p:cTn id="28" fill="hold">
                            <p:stCondLst>
                              <p:cond delay="0"/>
                            </p:stCondLst>
                            <p:childTnLst>
                              <p:par>
                                <p:cTn id="29" presetID="1" presetClass="exit" presetSubtype="0" fill="hold" grpId="1" nodeType="clickEffect">
                                  <p:stCondLst>
                                    <p:cond delay="0"/>
                                  </p:stCondLst>
                                  <p:childTnLst>
                                    <p:set>
                                      <p:cBhvr>
                                        <p:cTn id="30" dur="1" fill="hold">
                                          <p:stCondLst>
                                            <p:cond delay="0"/>
                                          </p:stCondLst>
                                        </p:cTn>
                                        <p:tgtEl>
                                          <p:spTgt spid="33"/>
                                        </p:tgtEl>
                                        <p:attrNameLst>
                                          <p:attrName>style.visibility</p:attrName>
                                        </p:attrNameLst>
                                      </p:cBhvr>
                                      <p:to>
                                        <p:strVal val="hidden"/>
                                      </p:to>
                                    </p:set>
                                  </p:childTnLst>
                                </p:cTn>
                              </p:par>
                              <p:par>
                                <p:cTn id="31" presetID="10" presetClass="entr" presetSubtype="0" fill="hold" grpId="0" nodeType="withEffect">
                                  <p:stCondLst>
                                    <p:cond delay="0"/>
                                  </p:stCondLst>
                                  <p:childTnLst>
                                    <p:set>
                                      <p:cBhvr>
                                        <p:cTn id="32" dur="1" fill="hold">
                                          <p:stCondLst>
                                            <p:cond delay="0"/>
                                          </p:stCondLst>
                                        </p:cTn>
                                        <p:tgtEl>
                                          <p:spTgt spid="36"/>
                                        </p:tgtEl>
                                        <p:attrNameLst>
                                          <p:attrName>style.visibility</p:attrName>
                                        </p:attrNameLst>
                                      </p:cBhvr>
                                      <p:to>
                                        <p:strVal val="visible"/>
                                      </p:to>
                                    </p:set>
                                    <p:animEffect transition="in" filter="fade">
                                      <p:cBhvr>
                                        <p:cTn id="33" dur="500"/>
                                        <p:tgtEl>
                                          <p:spTgt spid="36"/>
                                        </p:tgtEl>
                                      </p:cBhvr>
                                    </p:animEffect>
                                  </p:childTnLst>
                                </p:cTn>
                              </p:par>
                            </p:childTnLst>
                          </p:cTn>
                        </p:par>
                      </p:childTnLst>
                    </p:cTn>
                  </p:par>
                  <p:par>
                    <p:cTn id="34" fill="hold">
                      <p:stCondLst>
                        <p:cond delay="indefinite"/>
                      </p:stCondLst>
                      <p:childTnLst>
                        <p:par>
                          <p:cTn id="35" fill="hold">
                            <p:stCondLst>
                              <p:cond delay="0"/>
                            </p:stCondLst>
                            <p:childTnLst>
                              <p:par>
                                <p:cTn id="36" presetID="10" presetClass="entr" presetSubtype="0" fill="hold" grpId="0" nodeType="clickEffect">
                                  <p:stCondLst>
                                    <p:cond delay="0"/>
                                  </p:stCondLst>
                                  <p:childTnLst>
                                    <p:set>
                                      <p:cBhvr>
                                        <p:cTn id="37" dur="1" fill="hold">
                                          <p:stCondLst>
                                            <p:cond delay="0"/>
                                          </p:stCondLst>
                                        </p:cTn>
                                        <p:tgtEl>
                                          <p:spTgt spid="39"/>
                                        </p:tgtEl>
                                        <p:attrNameLst>
                                          <p:attrName>style.visibility</p:attrName>
                                        </p:attrNameLst>
                                      </p:cBhvr>
                                      <p:to>
                                        <p:strVal val="visible"/>
                                      </p:to>
                                    </p:set>
                                    <p:animEffect transition="in" filter="fade">
                                      <p:cBhvr>
                                        <p:cTn id="38" dur="500"/>
                                        <p:tgtEl>
                                          <p:spTgt spid="3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5" grpId="0"/>
      <p:bldP spid="25" grpId="0" animBg="1"/>
      <p:bldP spid="36" grpId="0"/>
      <p:bldP spid="38" grpId="0"/>
      <p:bldP spid="39" grpId="0"/>
      <p:bldP spid="33" grpId="0"/>
      <p:bldP spid="33" grpId="1"/>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Příklad</a:t>
            </a:r>
            <a:endParaRPr lang="cs-CZ" dirty="0"/>
          </a:p>
        </p:txBody>
      </p:sp>
      <p:sp>
        <p:nvSpPr>
          <p:cNvPr id="3" name="Zástupný symbol pro obsah 2"/>
          <p:cNvSpPr>
            <a:spLocks noGrp="1"/>
          </p:cNvSpPr>
          <p:nvPr>
            <p:ph idx="1"/>
          </p:nvPr>
        </p:nvSpPr>
        <p:spPr>
          <a:xfrm>
            <a:off x="323528" y="1200916"/>
            <a:ext cx="8496943" cy="5184576"/>
          </a:xfrm>
        </p:spPr>
        <p:txBody>
          <a:bodyPr>
            <a:normAutofit/>
          </a:bodyPr>
          <a:lstStyle/>
          <a:p>
            <a:pPr marL="0" indent="0">
              <a:buNone/>
            </a:pPr>
            <a:r>
              <a:rPr lang="cs-CZ" sz="2400" dirty="0" smtClean="0"/>
              <a:t>Určete, v jaké poloze vzhledem k průmětnám je zadaná přímka.</a:t>
            </a:r>
            <a:endParaRPr lang="cs-CZ" sz="2400" dirty="0"/>
          </a:p>
        </p:txBody>
      </p:sp>
      <p:cxnSp>
        <p:nvCxnSpPr>
          <p:cNvPr id="7" name="Přímá spojnice se šipkou 6"/>
          <p:cNvCxnSpPr/>
          <p:nvPr/>
        </p:nvCxnSpPr>
        <p:spPr>
          <a:xfrm>
            <a:off x="1471261" y="4058527"/>
            <a:ext cx="5976664" cy="0"/>
          </a:xfrm>
          <a:prstGeom prst="straightConnector1">
            <a:avLst/>
          </a:prstGeom>
          <a:ln w="12700">
            <a:prstDash val="solid"/>
            <a:headEnd type="none" w="med" len="med"/>
            <a:tailEnd type="none" w="med" len="med"/>
          </a:ln>
        </p:spPr>
        <p:style>
          <a:lnRef idx="1">
            <a:schemeClr val="dk1"/>
          </a:lnRef>
          <a:fillRef idx="0">
            <a:schemeClr val="dk1"/>
          </a:fillRef>
          <a:effectRef idx="0">
            <a:schemeClr val="dk1"/>
          </a:effectRef>
          <a:fontRef idx="minor">
            <a:schemeClr val="tx1"/>
          </a:fontRef>
        </p:style>
      </p:cxnSp>
      <p:sp>
        <p:nvSpPr>
          <p:cNvPr id="4" name="TextovéPole 3"/>
          <p:cNvSpPr txBox="1"/>
          <p:nvPr/>
        </p:nvSpPr>
        <p:spPr>
          <a:xfrm>
            <a:off x="7413604" y="3990103"/>
            <a:ext cx="542772" cy="369332"/>
          </a:xfrm>
          <a:prstGeom prst="rect">
            <a:avLst/>
          </a:prstGeom>
          <a:noFill/>
        </p:spPr>
        <p:txBody>
          <a:bodyPr wrap="square" rtlCol="0">
            <a:spAutoFit/>
          </a:bodyPr>
          <a:lstStyle/>
          <a:p>
            <a:r>
              <a:rPr lang="cs-CZ" dirty="0" smtClean="0"/>
              <a:t>x</a:t>
            </a:r>
            <a:r>
              <a:rPr lang="cs-CZ" baseline="-25000" dirty="0" smtClean="0"/>
              <a:t>1,2</a:t>
            </a:r>
            <a:endParaRPr lang="cs-CZ" baseline="-25000" dirty="0"/>
          </a:p>
        </p:txBody>
      </p:sp>
      <p:cxnSp>
        <p:nvCxnSpPr>
          <p:cNvPr id="8" name="Přímá spojnice 7"/>
          <p:cNvCxnSpPr/>
          <p:nvPr/>
        </p:nvCxnSpPr>
        <p:spPr>
          <a:xfrm>
            <a:off x="2699792" y="2420888"/>
            <a:ext cx="3024336" cy="1637639"/>
          </a:xfrm>
          <a:prstGeom prst="line">
            <a:avLst/>
          </a:prstGeom>
          <a:ln w="19050"/>
        </p:spPr>
        <p:style>
          <a:lnRef idx="1">
            <a:schemeClr val="dk1"/>
          </a:lnRef>
          <a:fillRef idx="0">
            <a:schemeClr val="dk1"/>
          </a:fillRef>
          <a:effectRef idx="0">
            <a:schemeClr val="dk1"/>
          </a:effectRef>
          <a:fontRef idx="minor">
            <a:schemeClr val="tx1"/>
          </a:fontRef>
        </p:style>
      </p:cxnSp>
      <p:cxnSp>
        <p:nvCxnSpPr>
          <p:cNvPr id="12" name="Přímá spojnice 11"/>
          <p:cNvCxnSpPr/>
          <p:nvPr/>
        </p:nvCxnSpPr>
        <p:spPr>
          <a:xfrm>
            <a:off x="2483768" y="4941168"/>
            <a:ext cx="3752800" cy="0"/>
          </a:xfrm>
          <a:prstGeom prst="line">
            <a:avLst/>
          </a:prstGeom>
          <a:ln w="19050"/>
        </p:spPr>
        <p:style>
          <a:lnRef idx="1">
            <a:schemeClr val="dk1"/>
          </a:lnRef>
          <a:fillRef idx="0">
            <a:schemeClr val="dk1"/>
          </a:fillRef>
          <a:effectRef idx="0">
            <a:schemeClr val="dk1"/>
          </a:effectRef>
          <a:fontRef idx="minor">
            <a:schemeClr val="tx1"/>
          </a:fontRef>
        </p:style>
      </p:cxnSp>
      <p:sp>
        <p:nvSpPr>
          <p:cNvPr id="14" name="TextovéPole 13"/>
          <p:cNvSpPr txBox="1"/>
          <p:nvPr/>
        </p:nvSpPr>
        <p:spPr>
          <a:xfrm>
            <a:off x="2729609" y="2173867"/>
            <a:ext cx="404536" cy="369332"/>
          </a:xfrm>
          <a:prstGeom prst="rect">
            <a:avLst/>
          </a:prstGeom>
          <a:noFill/>
        </p:spPr>
        <p:txBody>
          <a:bodyPr wrap="square" rtlCol="0">
            <a:spAutoFit/>
          </a:bodyPr>
          <a:lstStyle/>
          <a:p>
            <a:r>
              <a:rPr lang="cs-CZ" dirty="0" smtClean="0"/>
              <a:t>a</a:t>
            </a:r>
            <a:r>
              <a:rPr lang="cs-CZ" baseline="-25000" dirty="0" smtClean="0"/>
              <a:t>2</a:t>
            </a:r>
            <a:endParaRPr lang="cs-CZ" baseline="-25000" dirty="0"/>
          </a:p>
        </p:txBody>
      </p:sp>
      <p:sp>
        <p:nvSpPr>
          <p:cNvPr id="15" name="TextovéPole 14"/>
          <p:cNvSpPr txBox="1"/>
          <p:nvPr/>
        </p:nvSpPr>
        <p:spPr>
          <a:xfrm>
            <a:off x="6174205" y="4797152"/>
            <a:ext cx="404536" cy="369332"/>
          </a:xfrm>
          <a:prstGeom prst="rect">
            <a:avLst/>
          </a:prstGeom>
          <a:noFill/>
        </p:spPr>
        <p:txBody>
          <a:bodyPr wrap="square" rtlCol="0">
            <a:spAutoFit/>
          </a:bodyPr>
          <a:lstStyle/>
          <a:p>
            <a:r>
              <a:rPr lang="cs-CZ" dirty="0" smtClean="0"/>
              <a:t>a</a:t>
            </a:r>
            <a:r>
              <a:rPr lang="cs-CZ" baseline="-25000" dirty="0" smtClean="0"/>
              <a:t>1</a:t>
            </a:r>
            <a:endParaRPr lang="cs-CZ" baseline="-25000" dirty="0"/>
          </a:p>
        </p:txBody>
      </p:sp>
    </p:spTree>
    <p:extLst>
      <p:ext uri="{BB962C8B-B14F-4D97-AF65-F5344CB8AC3E}">
        <p14:creationId xmlns:p14="http://schemas.microsoft.com/office/powerpoint/2010/main" val="1396407481"/>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Příklad</a:t>
            </a:r>
            <a:endParaRPr lang="cs-CZ" dirty="0"/>
          </a:p>
        </p:txBody>
      </p:sp>
      <p:sp>
        <p:nvSpPr>
          <p:cNvPr id="3" name="Zástupný symbol pro obsah 2"/>
          <p:cNvSpPr>
            <a:spLocks noGrp="1"/>
          </p:cNvSpPr>
          <p:nvPr>
            <p:ph idx="1"/>
          </p:nvPr>
        </p:nvSpPr>
        <p:spPr>
          <a:xfrm>
            <a:off x="323528" y="1200916"/>
            <a:ext cx="8496943" cy="5184576"/>
          </a:xfrm>
        </p:spPr>
        <p:txBody>
          <a:bodyPr>
            <a:normAutofit/>
          </a:bodyPr>
          <a:lstStyle/>
          <a:p>
            <a:pPr marL="0" indent="0">
              <a:buNone/>
            </a:pPr>
            <a:r>
              <a:rPr lang="cs-CZ" sz="2400" dirty="0" smtClean="0"/>
              <a:t>Určete, v jaké poloze vzhledem k průmětnám je zadaná přímka.</a:t>
            </a:r>
            <a:endParaRPr lang="cs-CZ" sz="2400" dirty="0"/>
          </a:p>
        </p:txBody>
      </p:sp>
      <p:sp>
        <p:nvSpPr>
          <p:cNvPr id="4" name="TextovéPole 3"/>
          <p:cNvSpPr txBox="1"/>
          <p:nvPr/>
        </p:nvSpPr>
        <p:spPr>
          <a:xfrm>
            <a:off x="7413604" y="3990103"/>
            <a:ext cx="902812" cy="553998"/>
          </a:xfrm>
          <a:prstGeom prst="rect">
            <a:avLst/>
          </a:prstGeom>
          <a:noFill/>
        </p:spPr>
        <p:txBody>
          <a:bodyPr wrap="square" rtlCol="0">
            <a:spAutoFit/>
          </a:bodyPr>
          <a:lstStyle/>
          <a:p>
            <a:r>
              <a:rPr lang="cs-CZ" dirty="0" smtClean="0"/>
              <a:t>x</a:t>
            </a:r>
            <a:r>
              <a:rPr lang="cs-CZ" baseline="-25000" dirty="0" smtClean="0"/>
              <a:t>1,2</a:t>
            </a:r>
            <a:r>
              <a:rPr lang="cs-CZ" dirty="0" smtClean="0"/>
              <a:t>=a</a:t>
            </a:r>
            <a:r>
              <a:rPr lang="cs-CZ" baseline="-25000" dirty="0" smtClean="0"/>
              <a:t>2</a:t>
            </a:r>
            <a:endParaRPr lang="cs-CZ" baseline="-25000" dirty="0"/>
          </a:p>
          <a:p>
            <a:endParaRPr lang="cs-CZ" baseline="-25000" dirty="0"/>
          </a:p>
        </p:txBody>
      </p:sp>
      <p:cxnSp>
        <p:nvCxnSpPr>
          <p:cNvPr id="8" name="Přímá spojnice 7"/>
          <p:cNvCxnSpPr/>
          <p:nvPr/>
        </p:nvCxnSpPr>
        <p:spPr>
          <a:xfrm>
            <a:off x="2741982" y="4058527"/>
            <a:ext cx="3024336" cy="1637639"/>
          </a:xfrm>
          <a:prstGeom prst="line">
            <a:avLst/>
          </a:prstGeom>
          <a:ln w="19050"/>
        </p:spPr>
        <p:style>
          <a:lnRef idx="1">
            <a:schemeClr val="dk1"/>
          </a:lnRef>
          <a:fillRef idx="0">
            <a:schemeClr val="dk1"/>
          </a:fillRef>
          <a:effectRef idx="0">
            <a:schemeClr val="dk1"/>
          </a:effectRef>
          <a:fontRef idx="minor">
            <a:schemeClr val="tx1"/>
          </a:fontRef>
        </p:style>
      </p:cxnSp>
      <p:cxnSp>
        <p:nvCxnSpPr>
          <p:cNvPr id="12" name="Přímá spojnice 11"/>
          <p:cNvCxnSpPr/>
          <p:nvPr/>
        </p:nvCxnSpPr>
        <p:spPr>
          <a:xfrm>
            <a:off x="1187624" y="4056093"/>
            <a:ext cx="6408712" cy="2434"/>
          </a:xfrm>
          <a:prstGeom prst="line">
            <a:avLst/>
          </a:prstGeom>
          <a:ln w="19050"/>
        </p:spPr>
        <p:style>
          <a:lnRef idx="1">
            <a:schemeClr val="dk1"/>
          </a:lnRef>
          <a:fillRef idx="0">
            <a:schemeClr val="dk1"/>
          </a:fillRef>
          <a:effectRef idx="0">
            <a:schemeClr val="dk1"/>
          </a:effectRef>
          <a:fontRef idx="minor">
            <a:schemeClr val="tx1"/>
          </a:fontRef>
        </p:style>
      </p:cxnSp>
      <p:sp>
        <p:nvSpPr>
          <p:cNvPr id="15" name="TextovéPole 14"/>
          <p:cNvSpPr txBox="1"/>
          <p:nvPr/>
        </p:nvSpPr>
        <p:spPr>
          <a:xfrm>
            <a:off x="5752931" y="5511500"/>
            <a:ext cx="404536" cy="369332"/>
          </a:xfrm>
          <a:prstGeom prst="rect">
            <a:avLst/>
          </a:prstGeom>
          <a:noFill/>
        </p:spPr>
        <p:txBody>
          <a:bodyPr wrap="square" rtlCol="0">
            <a:spAutoFit/>
          </a:bodyPr>
          <a:lstStyle/>
          <a:p>
            <a:r>
              <a:rPr lang="cs-CZ" dirty="0" smtClean="0"/>
              <a:t>a</a:t>
            </a:r>
            <a:r>
              <a:rPr lang="cs-CZ" baseline="-25000" dirty="0" smtClean="0"/>
              <a:t>1</a:t>
            </a:r>
            <a:endParaRPr lang="cs-CZ" baseline="-25000" dirty="0"/>
          </a:p>
        </p:txBody>
      </p:sp>
    </p:spTree>
    <p:extLst>
      <p:ext uri="{BB962C8B-B14F-4D97-AF65-F5344CB8AC3E}">
        <p14:creationId xmlns:p14="http://schemas.microsoft.com/office/powerpoint/2010/main" val="801294543"/>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Příklad</a:t>
            </a:r>
            <a:endParaRPr lang="cs-CZ" dirty="0"/>
          </a:p>
        </p:txBody>
      </p:sp>
      <p:sp>
        <p:nvSpPr>
          <p:cNvPr id="3" name="Zástupný symbol pro obsah 2"/>
          <p:cNvSpPr>
            <a:spLocks noGrp="1"/>
          </p:cNvSpPr>
          <p:nvPr>
            <p:ph idx="1"/>
          </p:nvPr>
        </p:nvSpPr>
        <p:spPr>
          <a:xfrm>
            <a:off x="323528" y="1200916"/>
            <a:ext cx="8496943" cy="5184576"/>
          </a:xfrm>
        </p:spPr>
        <p:txBody>
          <a:bodyPr>
            <a:normAutofit/>
          </a:bodyPr>
          <a:lstStyle/>
          <a:p>
            <a:pPr marL="0" indent="0">
              <a:buNone/>
            </a:pPr>
            <a:r>
              <a:rPr lang="cs-CZ" sz="2400" dirty="0" smtClean="0"/>
              <a:t>Určete, v jaké poloze vzhledem k průmětnám je zadaná přímka.</a:t>
            </a:r>
            <a:endParaRPr lang="cs-CZ" sz="2400" dirty="0"/>
          </a:p>
        </p:txBody>
      </p:sp>
      <p:cxnSp>
        <p:nvCxnSpPr>
          <p:cNvPr id="7" name="Přímá spojnice se šipkou 6"/>
          <p:cNvCxnSpPr/>
          <p:nvPr/>
        </p:nvCxnSpPr>
        <p:spPr>
          <a:xfrm>
            <a:off x="1471261" y="4058527"/>
            <a:ext cx="5976664" cy="0"/>
          </a:xfrm>
          <a:prstGeom prst="straightConnector1">
            <a:avLst/>
          </a:prstGeom>
          <a:ln w="12700">
            <a:prstDash val="solid"/>
            <a:headEnd type="none" w="med" len="med"/>
            <a:tailEnd type="none" w="med" len="med"/>
          </a:ln>
        </p:spPr>
        <p:style>
          <a:lnRef idx="1">
            <a:schemeClr val="dk1"/>
          </a:lnRef>
          <a:fillRef idx="0">
            <a:schemeClr val="dk1"/>
          </a:fillRef>
          <a:effectRef idx="0">
            <a:schemeClr val="dk1"/>
          </a:effectRef>
          <a:fontRef idx="minor">
            <a:schemeClr val="tx1"/>
          </a:fontRef>
        </p:style>
      </p:cxnSp>
      <p:sp>
        <p:nvSpPr>
          <p:cNvPr id="4" name="TextovéPole 3"/>
          <p:cNvSpPr txBox="1"/>
          <p:nvPr/>
        </p:nvSpPr>
        <p:spPr>
          <a:xfrm>
            <a:off x="7413604" y="3990103"/>
            <a:ext cx="542772" cy="369332"/>
          </a:xfrm>
          <a:prstGeom prst="rect">
            <a:avLst/>
          </a:prstGeom>
          <a:noFill/>
        </p:spPr>
        <p:txBody>
          <a:bodyPr wrap="square" rtlCol="0">
            <a:spAutoFit/>
          </a:bodyPr>
          <a:lstStyle/>
          <a:p>
            <a:r>
              <a:rPr lang="cs-CZ" dirty="0" smtClean="0"/>
              <a:t>x</a:t>
            </a:r>
            <a:r>
              <a:rPr lang="cs-CZ" baseline="-25000" dirty="0" smtClean="0"/>
              <a:t>1,2</a:t>
            </a:r>
            <a:endParaRPr lang="cs-CZ" baseline="-25000" dirty="0"/>
          </a:p>
        </p:txBody>
      </p:sp>
      <p:cxnSp>
        <p:nvCxnSpPr>
          <p:cNvPr id="12" name="Přímá spojnice 11"/>
          <p:cNvCxnSpPr/>
          <p:nvPr/>
        </p:nvCxnSpPr>
        <p:spPr>
          <a:xfrm flipV="1">
            <a:off x="4357058" y="1805458"/>
            <a:ext cx="0" cy="2253069"/>
          </a:xfrm>
          <a:prstGeom prst="line">
            <a:avLst/>
          </a:prstGeom>
          <a:ln w="19050"/>
        </p:spPr>
        <p:style>
          <a:lnRef idx="1">
            <a:schemeClr val="dk1"/>
          </a:lnRef>
          <a:fillRef idx="0">
            <a:schemeClr val="dk1"/>
          </a:fillRef>
          <a:effectRef idx="0">
            <a:schemeClr val="dk1"/>
          </a:effectRef>
          <a:fontRef idx="minor">
            <a:schemeClr val="tx1"/>
          </a:fontRef>
        </p:style>
      </p:cxnSp>
      <p:sp>
        <p:nvSpPr>
          <p:cNvPr id="14" name="TextovéPole 13"/>
          <p:cNvSpPr txBox="1"/>
          <p:nvPr/>
        </p:nvSpPr>
        <p:spPr>
          <a:xfrm>
            <a:off x="4005195" y="1700808"/>
            <a:ext cx="404536" cy="369332"/>
          </a:xfrm>
          <a:prstGeom prst="rect">
            <a:avLst/>
          </a:prstGeom>
          <a:noFill/>
        </p:spPr>
        <p:txBody>
          <a:bodyPr wrap="square" rtlCol="0">
            <a:spAutoFit/>
          </a:bodyPr>
          <a:lstStyle/>
          <a:p>
            <a:r>
              <a:rPr lang="cs-CZ" dirty="0" smtClean="0"/>
              <a:t>a</a:t>
            </a:r>
            <a:r>
              <a:rPr lang="cs-CZ" baseline="-25000" dirty="0" smtClean="0"/>
              <a:t>2</a:t>
            </a:r>
            <a:endParaRPr lang="cs-CZ" baseline="-25000" dirty="0"/>
          </a:p>
        </p:txBody>
      </p:sp>
      <p:sp>
        <p:nvSpPr>
          <p:cNvPr id="15" name="TextovéPole 14"/>
          <p:cNvSpPr txBox="1"/>
          <p:nvPr/>
        </p:nvSpPr>
        <p:spPr>
          <a:xfrm>
            <a:off x="4425756" y="5008187"/>
            <a:ext cx="404536" cy="369332"/>
          </a:xfrm>
          <a:prstGeom prst="rect">
            <a:avLst/>
          </a:prstGeom>
          <a:noFill/>
        </p:spPr>
        <p:txBody>
          <a:bodyPr wrap="square" rtlCol="0">
            <a:spAutoFit/>
          </a:bodyPr>
          <a:lstStyle/>
          <a:p>
            <a:r>
              <a:rPr lang="cs-CZ" dirty="0" smtClean="0"/>
              <a:t>a</a:t>
            </a:r>
            <a:r>
              <a:rPr lang="cs-CZ" baseline="-25000" dirty="0" smtClean="0"/>
              <a:t>1</a:t>
            </a:r>
            <a:endParaRPr lang="cs-CZ" baseline="-25000" dirty="0"/>
          </a:p>
        </p:txBody>
      </p:sp>
      <p:cxnSp>
        <p:nvCxnSpPr>
          <p:cNvPr id="11" name="Přímá spojnice 10"/>
          <p:cNvCxnSpPr/>
          <p:nvPr/>
        </p:nvCxnSpPr>
        <p:spPr>
          <a:xfrm flipV="1">
            <a:off x="4357058" y="4039948"/>
            <a:ext cx="0" cy="1126536"/>
          </a:xfrm>
          <a:prstGeom prst="line">
            <a:avLst/>
          </a:prstGeom>
          <a:ln w="9525">
            <a:prstDash val="dash"/>
          </a:ln>
        </p:spPr>
        <p:style>
          <a:lnRef idx="1">
            <a:schemeClr val="dk1"/>
          </a:lnRef>
          <a:fillRef idx="0">
            <a:schemeClr val="dk1"/>
          </a:fillRef>
          <a:effectRef idx="0">
            <a:schemeClr val="dk1"/>
          </a:effectRef>
          <a:fontRef idx="minor">
            <a:schemeClr val="tx1"/>
          </a:fontRef>
        </p:style>
      </p:cxnSp>
      <p:sp>
        <p:nvSpPr>
          <p:cNvPr id="9" name="Ovál 8"/>
          <p:cNvSpPr/>
          <p:nvPr/>
        </p:nvSpPr>
        <p:spPr>
          <a:xfrm>
            <a:off x="4331216" y="5143624"/>
            <a:ext cx="45720" cy="45720"/>
          </a:xfrm>
          <a:prstGeom prst="ellipse">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cs-CZ"/>
          </a:p>
        </p:txBody>
      </p:sp>
    </p:spTree>
    <p:extLst>
      <p:ext uri="{BB962C8B-B14F-4D97-AF65-F5344CB8AC3E}">
        <p14:creationId xmlns:p14="http://schemas.microsoft.com/office/powerpoint/2010/main" val="3874216059"/>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Obdélník 2"/>
          <p:cNvSpPr/>
          <p:nvPr/>
        </p:nvSpPr>
        <p:spPr>
          <a:xfrm>
            <a:off x="611560" y="1010882"/>
            <a:ext cx="7920880" cy="461665"/>
          </a:xfrm>
          <a:prstGeom prst="rect">
            <a:avLst/>
          </a:prstGeom>
        </p:spPr>
        <p:txBody>
          <a:bodyPr wrap="square">
            <a:spAutoFit/>
          </a:bodyPr>
          <a:lstStyle/>
          <a:p>
            <a:pPr algn="ctr"/>
            <a:r>
              <a:rPr lang="cs-CZ" sz="2400" dirty="0" smtClean="0">
                <a:latin typeface="Calibri" pitchFamily="34" charset="0"/>
              </a:rPr>
              <a:t>Zdroj: archiv autora</a:t>
            </a:r>
            <a:endParaRPr lang="cs-CZ" sz="2400" dirty="0">
              <a:latin typeface="Calibri" pitchFamily="34" charset="0"/>
            </a:endParaRPr>
          </a:p>
        </p:txBody>
      </p:sp>
      <p:sp>
        <p:nvSpPr>
          <p:cNvPr id="4" name="TextovéPole 3"/>
          <p:cNvSpPr txBox="1"/>
          <p:nvPr/>
        </p:nvSpPr>
        <p:spPr>
          <a:xfrm>
            <a:off x="596451" y="5094476"/>
            <a:ext cx="7992888" cy="461665"/>
          </a:xfrm>
          <a:prstGeom prst="rect">
            <a:avLst/>
          </a:prstGeom>
          <a:noFill/>
        </p:spPr>
        <p:txBody>
          <a:bodyPr wrap="square" rtlCol="0">
            <a:spAutoFit/>
          </a:bodyPr>
          <a:lstStyle/>
          <a:p>
            <a:pPr algn="ctr"/>
            <a:r>
              <a:rPr lang="cs-CZ" sz="2400" dirty="0" smtClean="0"/>
              <a:t>Materiál je určen k interaktivní výuce.</a:t>
            </a:r>
            <a:endParaRPr lang="cs-CZ" sz="2400" dirty="0"/>
          </a:p>
        </p:txBody>
      </p:sp>
    </p:spTree>
    <p:extLst>
      <p:ext uri="{BB962C8B-B14F-4D97-AF65-F5344CB8AC3E}">
        <p14:creationId xmlns:p14="http://schemas.microsoft.com/office/powerpoint/2010/main" val="3049664346"/>
      </p:ext>
    </p:extLst>
  </p:cSld>
  <p:clrMapOvr>
    <a:masterClrMapping/>
  </p:clrMapOvr>
  <p:timing>
    <p:tnLst>
      <p:par>
        <p:cTn id="1" dur="indefinite" restart="never" nodeType="tmRoot"/>
      </p:par>
    </p:tnLst>
  </p:timing>
</p:sld>
</file>

<file path=ppt/theme/theme1.xml><?xml version="1.0" encoding="utf-8"?>
<a:theme xmlns:a="http://schemas.openxmlformats.org/drawingml/2006/main" name="Motiv systému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Motiv systému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728</TotalTime>
  <Words>457</Words>
  <Application>Microsoft Office PowerPoint</Application>
  <PresentationFormat>Předvádění na obrazovce (4:3)</PresentationFormat>
  <Paragraphs>161</Paragraphs>
  <Slides>15</Slides>
  <Notes>3</Notes>
  <HiddenSlides>0</HiddenSlides>
  <MMClips>0</MMClips>
  <ScaleCrop>false</ScaleCrop>
  <HeadingPairs>
    <vt:vector size="6" baseType="variant">
      <vt:variant>
        <vt:lpstr>Použitá písma</vt:lpstr>
      </vt:variant>
      <vt:variant>
        <vt:i4>3</vt:i4>
      </vt:variant>
      <vt:variant>
        <vt:lpstr>Motiv</vt:lpstr>
      </vt:variant>
      <vt:variant>
        <vt:i4>1</vt:i4>
      </vt:variant>
      <vt:variant>
        <vt:lpstr>Nadpisy snímků</vt:lpstr>
      </vt:variant>
      <vt:variant>
        <vt:i4>15</vt:i4>
      </vt:variant>
    </vt:vector>
  </HeadingPairs>
  <TitlesOfParts>
    <vt:vector size="19" baseType="lpstr">
      <vt:lpstr>Arial</vt:lpstr>
      <vt:lpstr>Calibri</vt:lpstr>
      <vt:lpstr>Symbol</vt:lpstr>
      <vt:lpstr>Motiv systému Office</vt:lpstr>
      <vt:lpstr>Prezentace aplikace PowerPoint</vt:lpstr>
      <vt:lpstr>ANOTACE</vt:lpstr>
      <vt:lpstr>Mongeovo promítání</vt:lpstr>
      <vt:lpstr>Přímka rovnoběžná s půdorysnou</vt:lpstr>
      <vt:lpstr>Přímka ležící v půdorysně</vt:lpstr>
      <vt:lpstr>Přímka rovnoběžná s nárysnou</vt:lpstr>
      <vt:lpstr>Přímka ležící v nárysně</vt:lpstr>
      <vt:lpstr>Přímka kolmá k půdorysně</vt:lpstr>
      <vt:lpstr>Přímka ležící v nárysně a zároveň kolmá k půdorysně</vt:lpstr>
      <vt:lpstr>Přímka kolmá k nárysně</vt:lpstr>
      <vt:lpstr>Přímka ležící v půdorysně a zároveň kolmá k nárysně</vt:lpstr>
      <vt:lpstr>Příklad</vt:lpstr>
      <vt:lpstr>Příklad</vt:lpstr>
      <vt:lpstr>Příklad</vt:lpstr>
      <vt:lpstr>Prezentace aplikace PowerPoint</vt:lpstr>
    </vt:vector>
  </TitlesOfParts>
  <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Kótované promítání</dc:title>
  <dc:creator>burim</dc:creator>
  <cp:lastModifiedBy>Michaela Sedláčková</cp:lastModifiedBy>
  <cp:revision>108</cp:revision>
  <dcterms:created xsi:type="dcterms:W3CDTF">2012-07-31T10:12:03Z</dcterms:created>
  <dcterms:modified xsi:type="dcterms:W3CDTF">2013-09-04T06:39:42Z</dcterms:modified>
</cp:coreProperties>
</file>