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76" r:id="rId2"/>
    <p:sldId id="277" r:id="rId3"/>
    <p:sldId id="256" r:id="rId4"/>
    <p:sldId id="268" r:id="rId5"/>
    <p:sldId id="273" r:id="rId6"/>
    <p:sldId id="274" r:id="rId7"/>
    <p:sldId id="269" r:id="rId8"/>
    <p:sldId id="278" r:id="rId9"/>
    <p:sldId id="280" r:id="rId10"/>
    <p:sldId id="279" r:id="rId11"/>
    <p:sldId id="275"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4F293E-2E61-44A1-AF4D-B543E7180EEA}" type="datetimeFigureOut">
              <a:rPr lang="cs-CZ" smtClean="0"/>
              <a:t>4.9.2013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D715B8-8FE5-4339-A150-54E1681708CC}" type="slidenum">
              <a:rPr lang="cs-CZ" smtClean="0"/>
              <a:t>‹#›</a:t>
            </a:fld>
            <a:endParaRPr lang="cs-CZ"/>
          </a:p>
        </p:txBody>
      </p:sp>
    </p:spTree>
    <p:extLst>
      <p:ext uri="{BB962C8B-B14F-4D97-AF65-F5344CB8AC3E}">
        <p14:creationId xmlns:p14="http://schemas.microsoft.com/office/powerpoint/2010/main" val="2540718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a:t>
            </a:fld>
            <a:endParaRPr lang="cs-CZ"/>
          </a:p>
        </p:txBody>
      </p:sp>
    </p:spTree>
    <p:extLst>
      <p:ext uri="{BB962C8B-B14F-4D97-AF65-F5344CB8AC3E}">
        <p14:creationId xmlns:p14="http://schemas.microsoft.com/office/powerpoint/2010/main" val="3131906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2</a:t>
            </a:fld>
            <a:endParaRPr lang="cs-CZ"/>
          </a:p>
        </p:txBody>
      </p:sp>
    </p:spTree>
    <p:extLst>
      <p:ext uri="{BB962C8B-B14F-4D97-AF65-F5344CB8AC3E}">
        <p14:creationId xmlns:p14="http://schemas.microsoft.com/office/powerpoint/2010/main" val="3479421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11</a:t>
            </a:fld>
            <a:endParaRPr lang="cs-CZ"/>
          </a:p>
        </p:txBody>
      </p:sp>
    </p:spTree>
    <p:extLst>
      <p:ext uri="{BB962C8B-B14F-4D97-AF65-F5344CB8AC3E}">
        <p14:creationId xmlns:p14="http://schemas.microsoft.com/office/powerpoint/2010/main" val="3086941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210722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699952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3247437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338832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9B73479-9596-4AC2-9E55-9DE0B3595760}" type="datetimeFigureOut">
              <a:rPr lang="cs-CZ" smtClean="0"/>
              <a:t>4.9.2013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792732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9B73479-9596-4AC2-9E55-9DE0B3595760}" type="datetimeFigureOut">
              <a:rPr lang="cs-CZ" smtClean="0"/>
              <a:t>4.9.2013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782363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9B73479-9596-4AC2-9E55-9DE0B3595760}" type="datetimeFigureOut">
              <a:rPr lang="cs-CZ" smtClean="0"/>
              <a:t>4.9.2013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500863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688194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3839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246997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378428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73479-9596-4AC2-9E55-9DE0B3595760}" type="datetimeFigureOut">
              <a:rPr lang="cs-CZ" smtClean="0"/>
              <a:t>4.9.2013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1E8C3A-EE6F-461E-8C55-27A27ED877F0}" type="slidenum">
              <a:rPr lang="cs-CZ" smtClean="0"/>
              <a:t>‹#›</a:t>
            </a:fld>
            <a:endParaRPr lang="cs-CZ"/>
          </a:p>
        </p:txBody>
      </p:sp>
    </p:spTree>
    <p:extLst>
      <p:ext uri="{BB962C8B-B14F-4D97-AF65-F5344CB8AC3E}">
        <p14:creationId xmlns:p14="http://schemas.microsoft.com/office/powerpoint/2010/main" val="3698490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1950305271"/>
              </p:ext>
            </p:extLst>
          </p:nvPr>
        </p:nvGraphicFramePr>
        <p:xfrm>
          <a:off x="614836" y="2816085"/>
          <a:ext cx="8136904" cy="2967216"/>
        </p:xfrm>
        <a:graphic>
          <a:graphicData uri="http://schemas.openxmlformats.org/drawingml/2006/table">
            <a:tbl>
              <a:tblPr firstRow="1" bandRow="1">
                <a:tableStyleId>{5C22544A-7EE6-4342-B048-85BDC9FD1C3A}</a:tableStyleId>
              </a:tblPr>
              <a:tblGrid>
                <a:gridCol w="1940940"/>
                <a:gridCol w="6195964"/>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ŠKOLA:</a:t>
                      </a:r>
                      <a:endParaRPr lang="cs-CZ"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Gymnázium, Chomutov, Mostecká 3000, příspěvková organizace</a:t>
                      </a:r>
                      <a:endParaRPr lang="cs-CZ" sz="1800" dirty="0"/>
                    </a:p>
                  </a:txBody>
                  <a:tcPr anchor="ctr"/>
                </a:tc>
              </a:tr>
              <a:tr h="164456">
                <a:tc>
                  <a:txBody>
                    <a:bodyPr/>
                    <a:lstStyle/>
                    <a:p>
                      <a:r>
                        <a:rPr lang="cs-CZ" sz="1800" b="1" kern="1200" dirty="0" smtClean="0">
                          <a:solidFill>
                            <a:srgbClr val="2C3036"/>
                          </a:solidFill>
                          <a:latin typeface="Calibri" pitchFamily="34" charset="0"/>
                          <a:ea typeface="+mn-ea"/>
                          <a:cs typeface="+mn-cs"/>
                        </a:rPr>
                        <a:t>AUTOR:</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Mgr. Michaela Sedláčková</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NÁZEV:</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VY_32_INOVACE_08A_10_Mongeovo</a:t>
                      </a:r>
                      <a:r>
                        <a:rPr lang="cs-CZ" sz="1800" b="1" kern="1200" baseline="0" dirty="0" smtClean="0">
                          <a:solidFill>
                            <a:srgbClr val="2C3036"/>
                          </a:solidFill>
                          <a:latin typeface="Calibri" pitchFamily="34" charset="0"/>
                          <a:ea typeface="+mn-ea"/>
                          <a:cs typeface="+mn-cs"/>
                        </a:rPr>
                        <a:t> promítání – Speciální polohy přímky vzhledem </a:t>
                      </a:r>
                      <a:r>
                        <a:rPr lang="cs-CZ" sz="1800" b="1" kern="1200" baseline="0" smtClean="0">
                          <a:solidFill>
                            <a:srgbClr val="2C3036"/>
                          </a:solidFill>
                          <a:latin typeface="Calibri" pitchFamily="34" charset="0"/>
                          <a:ea typeface="+mn-ea"/>
                          <a:cs typeface="+mn-cs"/>
                        </a:rPr>
                        <a:t>k základnici</a:t>
                      </a:r>
                      <a:endParaRPr lang="cs-CZ" sz="1800" b="1" kern="1200" dirty="0" smtClean="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TEMA:</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Deskriptivní geometrie</a:t>
                      </a:r>
                    </a:p>
                  </a:txBody>
                  <a:tcPr anchor="ctr"/>
                </a:tc>
              </a:tr>
              <a:tr h="287798">
                <a:tc>
                  <a:txBody>
                    <a:bodyPr/>
                    <a:lstStyle/>
                    <a:p>
                      <a:r>
                        <a:rPr lang="cs-CZ" sz="1800" b="1" kern="1200" dirty="0" smtClean="0">
                          <a:solidFill>
                            <a:srgbClr val="2C3036"/>
                          </a:solidFill>
                          <a:latin typeface="Calibri" pitchFamily="34" charset="0"/>
                          <a:ea typeface="+mn-ea"/>
                          <a:cs typeface="+mn-cs"/>
                        </a:rPr>
                        <a:t>ČÍSLO PROJEKTU:</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CZ.1.07/1.5.00/34.0816</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DATUM TVORBY:</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smtClean="0">
                          <a:solidFill>
                            <a:srgbClr val="2C3036"/>
                          </a:solidFill>
                          <a:latin typeface="Calibri" pitchFamily="34" charset="0"/>
                          <a:ea typeface="+mn-ea"/>
                          <a:cs typeface="+mn-cs"/>
                        </a:rPr>
                        <a:t>22.4.2013</a:t>
                      </a:r>
                      <a:endParaRPr lang="cs-CZ" sz="1800" b="1" kern="1200" dirty="0">
                        <a:solidFill>
                          <a:srgbClr val="2C3036"/>
                        </a:solidFill>
                        <a:latin typeface="Calibri" pitchFamily="34" charset="0"/>
                        <a:ea typeface="+mn-ea"/>
                        <a:cs typeface="+mn-cs"/>
                      </a:endParaRPr>
                    </a:p>
                  </a:txBody>
                  <a:tcPr anchor="ctr"/>
                </a:tc>
              </a:tr>
            </a:tbl>
          </a:graphicData>
        </a:graphic>
      </p:graphicFrame>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712" y="908720"/>
            <a:ext cx="5407152" cy="1045464"/>
          </a:xfrm>
          <a:prstGeom prst="rect">
            <a:avLst/>
          </a:prstGeom>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2926638"/>
            <a:ext cx="648072" cy="64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6099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052736"/>
          </a:xfrm>
        </p:spPr>
        <p:txBody>
          <a:bodyPr/>
          <a:lstStyle/>
          <a:p>
            <a:r>
              <a:rPr lang="cs-CZ" sz="3600" b="1" dirty="0" smtClean="0">
                <a:solidFill>
                  <a:schemeClr val="tx1"/>
                </a:solidFill>
                <a:latin typeface="Calibri" pitchFamily="34" charset="0"/>
              </a:rPr>
              <a:t>ANOTACE</a:t>
            </a:r>
            <a:endParaRPr lang="cs-CZ" sz="3600" b="1" dirty="0">
              <a:solidFill>
                <a:schemeClr val="tx1"/>
              </a:solidFill>
              <a:latin typeface="Calibri" pitchFamily="34" charset="0"/>
            </a:endParaRPr>
          </a:p>
        </p:txBody>
      </p:sp>
      <p:sp>
        <p:nvSpPr>
          <p:cNvPr id="3" name="Zástupný symbol pro obsah 2"/>
          <p:cNvSpPr>
            <a:spLocks noGrp="1"/>
          </p:cNvSpPr>
          <p:nvPr>
            <p:ph idx="1"/>
          </p:nvPr>
        </p:nvSpPr>
        <p:spPr>
          <a:xfrm>
            <a:off x="457200" y="1196752"/>
            <a:ext cx="8229600" cy="4929411"/>
          </a:xfrm>
        </p:spPr>
        <p:txBody>
          <a:bodyPr>
            <a:normAutofit/>
          </a:bodyPr>
          <a:lstStyle/>
          <a:p>
            <a:pPr marL="0" indent="0" algn="just">
              <a:buNone/>
            </a:pPr>
            <a:r>
              <a:rPr lang="cs-CZ" sz="2000" dirty="0" smtClean="0">
                <a:latin typeface="Calibri" pitchFamily="34" charset="0"/>
              </a:rPr>
              <a:t>Tento materiál slouží k </a:t>
            </a:r>
            <a:r>
              <a:rPr lang="cs-CZ" sz="2000" smtClean="0">
                <a:latin typeface="Calibri" pitchFamily="34" charset="0"/>
              </a:rPr>
              <a:t>vysvětlení </a:t>
            </a:r>
            <a:r>
              <a:rPr lang="cs-CZ" sz="2000">
                <a:latin typeface="Calibri" pitchFamily="34" charset="0"/>
              </a:rPr>
              <a:t>a procvičení zobrazení </a:t>
            </a:r>
            <a:r>
              <a:rPr lang="cs-CZ" sz="2000" dirty="0" smtClean="0">
                <a:latin typeface="Calibri" pitchFamily="34" charset="0"/>
              </a:rPr>
              <a:t>přímek ve speciálních polohách vzhledem k základnici v Mongeově promítání a je připraven pro hodiny deskriptivní </a:t>
            </a:r>
            <a:r>
              <a:rPr lang="cs-CZ" sz="2000" dirty="0">
                <a:latin typeface="Calibri" pitchFamily="34" charset="0"/>
              </a:rPr>
              <a:t>geometrie v 5. ročníku šestiletého gymnázia a pro seminář deskriptivní geometrie ve 3. ročníku čtyřletého gymnázia.</a:t>
            </a:r>
            <a:endParaRPr lang="cs-CZ" sz="2000" dirty="0" smtClean="0">
              <a:latin typeface="Calibri" pitchFamily="34" charset="0"/>
            </a:endParaRPr>
          </a:p>
          <a:p>
            <a:pPr marL="0" indent="0" algn="just">
              <a:buNone/>
            </a:pPr>
            <a:r>
              <a:rPr lang="cs-CZ" sz="2000" dirty="0" smtClean="0">
                <a:latin typeface="Calibri" pitchFamily="34" charset="0"/>
              </a:rPr>
              <a:t>První část této prezentace se věnuje teorii tohoto problému a je doplňována výkladem učitele. Jsou zde také uvedeny konkrétní příklady. Je vhodné, aby učitel celou situaci také modeloval v promítacím koutě. Studenti sledují výklad učitele a mohou mu klást dotazy.</a:t>
            </a:r>
          </a:p>
          <a:p>
            <a:pPr marL="0" indent="0" algn="just">
              <a:buNone/>
            </a:pPr>
            <a:r>
              <a:rPr lang="cs-CZ" sz="2000" dirty="0" smtClean="0">
                <a:latin typeface="Calibri" pitchFamily="34" charset="0"/>
              </a:rPr>
              <a:t>V druhé části prezentace jsou uvedeny neřešené příklady. Studenti navrhují jejich řešení. Jeden ze studentů nebo učitel řešení rýsuje do promítaného zadání pomocí světelného pera na interaktivní tabuli, nástrojem „pero“ (nástroj programu PowerPoint) nebo fixem na tabuli.</a:t>
            </a:r>
            <a:endParaRPr lang="cs-CZ" sz="2000" dirty="0" smtClean="0">
              <a:solidFill>
                <a:schemeClr val="tx1"/>
              </a:solidFill>
              <a:latin typeface="Calibri" pitchFamily="34" charset="0"/>
            </a:endParaRPr>
          </a:p>
          <a:p>
            <a:pPr marL="0" indent="0">
              <a:buNone/>
            </a:pPr>
            <a:endParaRPr lang="cs-CZ" sz="1400" dirty="0" smtClean="0">
              <a:solidFill>
                <a:schemeClr val="tx1"/>
              </a:solidFill>
              <a:latin typeface="Calibri" pitchFamily="34" charset="0"/>
            </a:endParaRPr>
          </a:p>
        </p:txBody>
      </p:sp>
    </p:spTree>
    <p:extLst>
      <p:ext uri="{BB962C8B-B14F-4D97-AF65-F5344CB8AC3E}">
        <p14:creationId xmlns:p14="http://schemas.microsoft.com/office/powerpoint/2010/main" val="27074548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Mongeovo promítání</a:t>
            </a:r>
            <a:endParaRPr lang="cs-CZ" dirty="0"/>
          </a:p>
        </p:txBody>
      </p:sp>
      <p:sp>
        <p:nvSpPr>
          <p:cNvPr id="3" name="Podnadpis 2"/>
          <p:cNvSpPr>
            <a:spLocks noGrp="1"/>
          </p:cNvSpPr>
          <p:nvPr>
            <p:ph type="subTitle" idx="1"/>
          </p:nvPr>
        </p:nvSpPr>
        <p:spPr/>
        <p:txBody>
          <a:bodyPr/>
          <a:lstStyle/>
          <a:p>
            <a:r>
              <a:rPr lang="cs-CZ" dirty="0" smtClean="0">
                <a:solidFill>
                  <a:schemeClr val="tx1"/>
                </a:solidFill>
              </a:rPr>
              <a:t>SPECIÁLNÍ POLOHY PŘÍMKY VZHLEDEM K ZÁKLADNICI</a:t>
            </a:r>
            <a:endParaRPr lang="cs-CZ" dirty="0">
              <a:solidFill>
                <a:schemeClr val="tx1"/>
              </a:solidFill>
            </a:endParaRPr>
          </a:p>
        </p:txBody>
      </p:sp>
    </p:spTree>
    <p:extLst>
      <p:ext uri="{BB962C8B-B14F-4D97-AF65-F5344CB8AC3E}">
        <p14:creationId xmlns:p14="http://schemas.microsoft.com/office/powerpoint/2010/main" val="511152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Přímka rovnoběžná se základnicí</a:t>
            </a:r>
            <a:endParaRPr lang="cs-CZ" dirty="0"/>
          </a:p>
        </p:txBody>
      </p:sp>
      <p:sp>
        <p:nvSpPr>
          <p:cNvPr id="3" name="Zástupný symbol pro obsah 2"/>
          <p:cNvSpPr>
            <a:spLocks noGrp="1"/>
          </p:cNvSpPr>
          <p:nvPr>
            <p:ph sz="half" idx="1"/>
          </p:nvPr>
        </p:nvSpPr>
        <p:spPr/>
        <p:txBody>
          <a:bodyPr/>
          <a:lstStyle/>
          <a:p>
            <a:endParaRPr lang="cs-CZ"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2" y="4211370"/>
            <a:ext cx="2736304"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1691680" y="2636912"/>
            <a:ext cx="194421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9" name="Přímá spojnice 8"/>
          <p:cNvCxnSpPr/>
          <p:nvPr/>
        </p:nvCxnSpPr>
        <p:spPr>
          <a:xfrm>
            <a:off x="1115616" y="4211370"/>
            <a:ext cx="302433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sp>
        <p:nvSpPr>
          <p:cNvPr id="12" name="TextovéPole 11"/>
          <p:cNvSpPr txBox="1"/>
          <p:nvPr/>
        </p:nvSpPr>
        <p:spPr>
          <a:xfrm>
            <a:off x="3866479" y="4108430"/>
            <a:ext cx="288032" cy="369332"/>
          </a:xfrm>
          <a:prstGeom prst="rect">
            <a:avLst/>
          </a:prstGeom>
          <a:noFill/>
        </p:spPr>
        <p:txBody>
          <a:bodyPr wrap="square" rtlCol="0">
            <a:spAutoFit/>
          </a:bodyPr>
          <a:lstStyle/>
          <a:p>
            <a:r>
              <a:rPr lang="cs-CZ" dirty="0" smtClean="0"/>
              <a:t>x</a:t>
            </a:r>
            <a:endParaRPr lang="cs-CZ" dirty="0"/>
          </a:p>
        </p:txBody>
      </p:sp>
      <p:cxnSp>
        <p:nvCxnSpPr>
          <p:cNvPr id="14" name="Přímá spojnice 13"/>
          <p:cNvCxnSpPr/>
          <p:nvPr/>
        </p:nvCxnSpPr>
        <p:spPr>
          <a:xfrm>
            <a:off x="5148064" y="3933056"/>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8151712" y="3831431"/>
            <a:ext cx="718205" cy="646331"/>
          </a:xfrm>
          <a:prstGeom prst="rect">
            <a:avLst/>
          </a:prstGeom>
          <a:noFill/>
        </p:spPr>
        <p:txBody>
          <a:bodyPr wrap="square" rtlCol="0">
            <a:spAutoFit/>
          </a:bodyPr>
          <a:lstStyle/>
          <a:p>
            <a:r>
              <a:rPr lang="cs-CZ" dirty="0"/>
              <a:t>x</a:t>
            </a:r>
            <a:r>
              <a:rPr lang="cs-CZ" baseline="-25000" dirty="0"/>
              <a:t>1,2</a:t>
            </a:r>
          </a:p>
          <a:p>
            <a:endParaRPr lang="cs-CZ" dirty="0"/>
          </a:p>
        </p:txBody>
      </p:sp>
      <p:cxnSp>
        <p:nvCxnSpPr>
          <p:cNvPr id="8" name="Přímá spojnice 7"/>
          <p:cNvCxnSpPr/>
          <p:nvPr/>
        </p:nvCxnSpPr>
        <p:spPr>
          <a:xfrm>
            <a:off x="1312421" y="3645024"/>
            <a:ext cx="269807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a:off x="1828944" y="3212976"/>
            <a:ext cx="16629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a:off x="1486208" y="4653136"/>
            <a:ext cx="16629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Přímá spojnice 18"/>
          <p:cNvCxnSpPr/>
          <p:nvPr/>
        </p:nvCxnSpPr>
        <p:spPr>
          <a:xfrm>
            <a:off x="2317676" y="3645024"/>
            <a:ext cx="0" cy="100811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1" name="Přímá spojnice 20"/>
          <p:cNvCxnSpPr/>
          <p:nvPr/>
        </p:nvCxnSpPr>
        <p:spPr>
          <a:xfrm flipV="1">
            <a:off x="2317676" y="4210655"/>
            <a:ext cx="432048" cy="44248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Přímá spojnice 32"/>
          <p:cNvCxnSpPr/>
          <p:nvPr/>
        </p:nvCxnSpPr>
        <p:spPr>
          <a:xfrm>
            <a:off x="2746656" y="3202543"/>
            <a:ext cx="0" cy="100811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Přímá spojnice 33"/>
          <p:cNvCxnSpPr/>
          <p:nvPr/>
        </p:nvCxnSpPr>
        <p:spPr>
          <a:xfrm flipV="1">
            <a:off x="2317676" y="3202900"/>
            <a:ext cx="432048" cy="44248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5" name="TextovéPole 34"/>
          <p:cNvSpPr txBox="1"/>
          <p:nvPr/>
        </p:nvSpPr>
        <p:spPr>
          <a:xfrm>
            <a:off x="3248504" y="2847110"/>
            <a:ext cx="486752"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36" name="TextovéPole 35"/>
          <p:cNvSpPr txBox="1"/>
          <p:nvPr/>
        </p:nvSpPr>
        <p:spPr>
          <a:xfrm>
            <a:off x="4010495" y="3424140"/>
            <a:ext cx="273473" cy="369332"/>
          </a:xfrm>
          <a:prstGeom prst="rect">
            <a:avLst/>
          </a:prstGeom>
          <a:noFill/>
        </p:spPr>
        <p:txBody>
          <a:bodyPr wrap="square" rtlCol="0">
            <a:spAutoFit/>
          </a:bodyPr>
          <a:lstStyle/>
          <a:p>
            <a:r>
              <a:rPr lang="cs-CZ" dirty="0" smtClean="0"/>
              <a:t>a</a:t>
            </a:r>
            <a:endParaRPr lang="cs-CZ" dirty="0"/>
          </a:p>
        </p:txBody>
      </p:sp>
      <p:sp>
        <p:nvSpPr>
          <p:cNvPr id="37" name="TextovéPole 36"/>
          <p:cNvSpPr txBox="1"/>
          <p:nvPr/>
        </p:nvSpPr>
        <p:spPr>
          <a:xfrm>
            <a:off x="2904778" y="4316306"/>
            <a:ext cx="488732"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38" name="TextovéPole 37"/>
          <p:cNvSpPr txBox="1"/>
          <p:nvPr/>
        </p:nvSpPr>
        <p:spPr>
          <a:xfrm>
            <a:off x="2120352" y="3277729"/>
            <a:ext cx="294784" cy="369332"/>
          </a:xfrm>
          <a:prstGeom prst="rect">
            <a:avLst/>
          </a:prstGeom>
          <a:noFill/>
        </p:spPr>
        <p:txBody>
          <a:bodyPr wrap="square" rtlCol="0">
            <a:spAutoFit/>
          </a:bodyPr>
          <a:lstStyle/>
          <a:p>
            <a:r>
              <a:rPr lang="cs-CZ" dirty="0" smtClean="0"/>
              <a:t>A</a:t>
            </a:r>
            <a:endParaRPr lang="cs-CZ" dirty="0"/>
          </a:p>
        </p:txBody>
      </p:sp>
      <p:sp>
        <p:nvSpPr>
          <p:cNvPr id="39" name="TextovéPole 38"/>
          <p:cNvSpPr txBox="1"/>
          <p:nvPr/>
        </p:nvSpPr>
        <p:spPr>
          <a:xfrm>
            <a:off x="2627784" y="2847110"/>
            <a:ext cx="432048"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40" name="TextovéPole 39"/>
          <p:cNvSpPr txBox="1"/>
          <p:nvPr/>
        </p:nvSpPr>
        <p:spPr>
          <a:xfrm>
            <a:off x="2126005" y="4605409"/>
            <a:ext cx="432048"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41" name="Ovál 40"/>
          <p:cNvSpPr/>
          <p:nvPr/>
        </p:nvSpPr>
        <p:spPr>
          <a:xfrm>
            <a:off x="2299429" y="362252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2" name="Ovál 41"/>
          <p:cNvSpPr/>
          <p:nvPr/>
        </p:nvSpPr>
        <p:spPr>
          <a:xfrm>
            <a:off x="2720627" y="319011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3" name="Ovál 42"/>
          <p:cNvSpPr/>
          <p:nvPr/>
        </p:nvSpPr>
        <p:spPr>
          <a:xfrm>
            <a:off x="2294816" y="4625194"/>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45" name="Přímá spojnice 44"/>
          <p:cNvCxnSpPr/>
          <p:nvPr/>
        </p:nvCxnSpPr>
        <p:spPr>
          <a:xfrm>
            <a:off x="5436096" y="2847110"/>
            <a:ext cx="259228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Přímá spojnice 45"/>
          <p:cNvCxnSpPr/>
          <p:nvPr/>
        </p:nvCxnSpPr>
        <p:spPr>
          <a:xfrm>
            <a:off x="5436096" y="4477762"/>
            <a:ext cx="259228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ovéPole 47"/>
          <p:cNvSpPr txBox="1"/>
          <p:nvPr/>
        </p:nvSpPr>
        <p:spPr>
          <a:xfrm>
            <a:off x="7783495" y="2741294"/>
            <a:ext cx="486752"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49" name="TextovéPole 48"/>
          <p:cNvSpPr txBox="1"/>
          <p:nvPr/>
        </p:nvSpPr>
        <p:spPr>
          <a:xfrm>
            <a:off x="7827684" y="4403174"/>
            <a:ext cx="488732"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50" name="TextovéPole 49"/>
          <p:cNvSpPr txBox="1"/>
          <p:nvPr/>
        </p:nvSpPr>
        <p:spPr>
          <a:xfrm>
            <a:off x="5872436" y="4843326"/>
            <a:ext cx="2638378" cy="1200329"/>
          </a:xfrm>
          <a:prstGeom prst="rect">
            <a:avLst/>
          </a:prstGeom>
          <a:noFill/>
        </p:spPr>
        <p:txBody>
          <a:bodyPr wrap="square" rtlCol="0">
            <a:spAutoFit/>
          </a:bodyPr>
          <a:lstStyle/>
          <a:p>
            <a:r>
              <a:rPr lang="cs-CZ" dirty="0" smtClean="0"/>
              <a:t>P … neexistuje</a:t>
            </a:r>
          </a:p>
          <a:p>
            <a:r>
              <a:rPr lang="cs-CZ" dirty="0" smtClean="0">
                <a:sym typeface="Symbol"/>
              </a:rPr>
              <a:t>N … neexistuje</a:t>
            </a:r>
          </a:p>
          <a:p>
            <a:r>
              <a:rPr lang="cs-CZ" dirty="0" smtClean="0">
                <a:sym typeface="Symbol"/>
              </a:rPr>
              <a:t> = 0°</a:t>
            </a:r>
          </a:p>
          <a:p>
            <a:r>
              <a:rPr lang="cs-CZ" dirty="0" smtClean="0">
                <a:sym typeface="Symbol"/>
              </a:rPr>
              <a:t> = 0°</a:t>
            </a:r>
            <a:endParaRPr lang="cs-CZ" dirty="0"/>
          </a:p>
        </p:txBody>
      </p:sp>
    </p:spTree>
    <p:extLst>
      <p:ext uri="{BB962C8B-B14F-4D97-AF65-F5344CB8AC3E}">
        <p14:creationId xmlns:p14="http://schemas.microsoft.com/office/powerpoint/2010/main" val="322730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500"/>
                                        <p:tgtEl>
                                          <p:spTgt spid="4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fade">
                                      <p:cBhvr>
                                        <p:cTn id="3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8" grpId="0"/>
      <p:bldP spid="49" grpId="0"/>
      <p:bldP spid="5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Přímka ležící v půdorysně a zároveň rovnoběžná se základnicí</a:t>
            </a:r>
            <a:endParaRPr lang="cs-CZ" dirty="0"/>
          </a:p>
        </p:txBody>
      </p:sp>
      <p:sp>
        <p:nvSpPr>
          <p:cNvPr id="3" name="Zástupný symbol pro obsah 2"/>
          <p:cNvSpPr>
            <a:spLocks noGrp="1"/>
          </p:cNvSpPr>
          <p:nvPr>
            <p:ph sz="half" idx="1"/>
          </p:nvPr>
        </p:nvSpPr>
        <p:spPr/>
        <p:txBody>
          <a:bodyPr/>
          <a:lstStyle/>
          <a:p>
            <a:endParaRPr lang="cs-CZ"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2" y="4211370"/>
            <a:ext cx="2736304"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1691680" y="2636912"/>
            <a:ext cx="194421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9" name="Přímá spojnice 8"/>
          <p:cNvCxnSpPr/>
          <p:nvPr/>
        </p:nvCxnSpPr>
        <p:spPr>
          <a:xfrm>
            <a:off x="1115616" y="4211370"/>
            <a:ext cx="30243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sp>
        <p:nvSpPr>
          <p:cNvPr id="12" name="TextovéPole 11"/>
          <p:cNvSpPr txBox="1"/>
          <p:nvPr/>
        </p:nvSpPr>
        <p:spPr>
          <a:xfrm>
            <a:off x="3830474" y="4154596"/>
            <a:ext cx="633514" cy="369332"/>
          </a:xfrm>
          <a:prstGeom prst="rect">
            <a:avLst/>
          </a:prstGeom>
          <a:noFill/>
        </p:spPr>
        <p:txBody>
          <a:bodyPr wrap="square" rtlCol="0">
            <a:spAutoFit/>
          </a:bodyPr>
          <a:lstStyle/>
          <a:p>
            <a:r>
              <a:rPr lang="cs-CZ" dirty="0" smtClean="0"/>
              <a:t>x=a</a:t>
            </a:r>
            <a:r>
              <a:rPr lang="cs-CZ" baseline="-25000" dirty="0" smtClean="0"/>
              <a:t>2</a:t>
            </a:r>
            <a:endParaRPr lang="cs-CZ" baseline="-25000" dirty="0"/>
          </a:p>
        </p:txBody>
      </p:sp>
      <p:cxnSp>
        <p:nvCxnSpPr>
          <p:cNvPr id="14" name="Přímá spojnice 13"/>
          <p:cNvCxnSpPr/>
          <p:nvPr/>
        </p:nvCxnSpPr>
        <p:spPr>
          <a:xfrm>
            <a:off x="5148064" y="3933056"/>
            <a:ext cx="316835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7895649" y="3831431"/>
            <a:ext cx="841533" cy="646331"/>
          </a:xfrm>
          <a:prstGeom prst="rect">
            <a:avLst/>
          </a:prstGeom>
          <a:noFill/>
        </p:spPr>
        <p:txBody>
          <a:bodyPr wrap="square" rtlCol="0">
            <a:spAutoFit/>
          </a:bodyPr>
          <a:lstStyle/>
          <a:p>
            <a:r>
              <a:rPr lang="cs-CZ" dirty="0" smtClean="0"/>
              <a:t>x</a:t>
            </a:r>
            <a:r>
              <a:rPr lang="cs-CZ" baseline="-25000" dirty="0" smtClean="0"/>
              <a:t>1,2</a:t>
            </a:r>
            <a:r>
              <a:rPr lang="cs-CZ" dirty="0" smtClean="0"/>
              <a:t>=a</a:t>
            </a:r>
            <a:r>
              <a:rPr lang="cs-CZ" baseline="-25000" dirty="0" smtClean="0"/>
              <a:t>2</a:t>
            </a:r>
            <a:endParaRPr lang="cs-CZ" baseline="-25000" dirty="0"/>
          </a:p>
          <a:p>
            <a:endParaRPr lang="cs-CZ" dirty="0"/>
          </a:p>
        </p:txBody>
      </p:sp>
      <p:cxnSp>
        <p:nvCxnSpPr>
          <p:cNvPr id="17" name="Přímá spojnice 16"/>
          <p:cNvCxnSpPr/>
          <p:nvPr/>
        </p:nvCxnSpPr>
        <p:spPr>
          <a:xfrm>
            <a:off x="1024389" y="4653136"/>
            <a:ext cx="24377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ovéPole 36"/>
          <p:cNvSpPr txBox="1"/>
          <p:nvPr/>
        </p:nvSpPr>
        <p:spPr>
          <a:xfrm>
            <a:off x="3270337" y="4579796"/>
            <a:ext cx="731118" cy="369332"/>
          </a:xfrm>
          <a:prstGeom prst="rect">
            <a:avLst/>
          </a:prstGeom>
          <a:noFill/>
        </p:spPr>
        <p:txBody>
          <a:bodyPr wrap="square" rtlCol="0">
            <a:spAutoFit/>
          </a:bodyPr>
          <a:lstStyle/>
          <a:p>
            <a:r>
              <a:rPr lang="cs-CZ" dirty="0" smtClean="0"/>
              <a:t>a=a</a:t>
            </a:r>
            <a:r>
              <a:rPr lang="cs-CZ" baseline="-25000" dirty="0" smtClean="0"/>
              <a:t>1</a:t>
            </a:r>
            <a:endParaRPr lang="cs-CZ" baseline="-25000" dirty="0"/>
          </a:p>
        </p:txBody>
      </p:sp>
      <p:cxnSp>
        <p:nvCxnSpPr>
          <p:cNvPr id="46" name="Přímá spojnice 45"/>
          <p:cNvCxnSpPr/>
          <p:nvPr/>
        </p:nvCxnSpPr>
        <p:spPr>
          <a:xfrm>
            <a:off x="5436096" y="4477762"/>
            <a:ext cx="259228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ovéPole 48"/>
          <p:cNvSpPr txBox="1"/>
          <p:nvPr/>
        </p:nvSpPr>
        <p:spPr>
          <a:xfrm>
            <a:off x="7827684" y="4403174"/>
            <a:ext cx="488732"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50" name="TextovéPole 49"/>
          <p:cNvSpPr txBox="1"/>
          <p:nvPr/>
        </p:nvSpPr>
        <p:spPr>
          <a:xfrm>
            <a:off x="5433672" y="4949609"/>
            <a:ext cx="2638378" cy="1200329"/>
          </a:xfrm>
          <a:prstGeom prst="rect">
            <a:avLst/>
          </a:prstGeom>
          <a:noFill/>
        </p:spPr>
        <p:txBody>
          <a:bodyPr wrap="square" rtlCol="0">
            <a:spAutoFit/>
          </a:bodyPr>
          <a:lstStyle/>
          <a:p>
            <a:r>
              <a:rPr lang="cs-CZ" dirty="0" smtClean="0"/>
              <a:t>P … nekonečně mnoho</a:t>
            </a:r>
          </a:p>
          <a:p>
            <a:r>
              <a:rPr lang="cs-CZ" dirty="0" smtClean="0">
                <a:sym typeface="Symbol"/>
              </a:rPr>
              <a:t>N … neexistuje</a:t>
            </a:r>
          </a:p>
          <a:p>
            <a:r>
              <a:rPr lang="cs-CZ" dirty="0" smtClean="0">
                <a:sym typeface="Symbol"/>
              </a:rPr>
              <a:t> = 0°</a:t>
            </a:r>
          </a:p>
          <a:p>
            <a:r>
              <a:rPr lang="cs-CZ" dirty="0" smtClean="0">
                <a:sym typeface="Symbol"/>
              </a:rPr>
              <a:t> = 0°</a:t>
            </a:r>
            <a:endParaRPr lang="cs-CZ" dirty="0"/>
          </a:p>
        </p:txBody>
      </p:sp>
      <p:cxnSp>
        <p:nvCxnSpPr>
          <p:cNvPr id="44" name="Přímá spojnice 43"/>
          <p:cNvCxnSpPr/>
          <p:nvPr/>
        </p:nvCxnSpPr>
        <p:spPr>
          <a:xfrm>
            <a:off x="5148063" y="3933056"/>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ovéPole 46"/>
          <p:cNvSpPr txBox="1"/>
          <p:nvPr/>
        </p:nvSpPr>
        <p:spPr>
          <a:xfrm>
            <a:off x="7895648" y="3831430"/>
            <a:ext cx="841533" cy="646331"/>
          </a:xfrm>
          <a:prstGeom prst="rect">
            <a:avLst/>
          </a:prstGeom>
          <a:noFill/>
        </p:spPr>
        <p:txBody>
          <a:bodyPr wrap="square" rtlCol="0">
            <a:spAutoFit/>
          </a:bodyPr>
          <a:lstStyle/>
          <a:p>
            <a:r>
              <a:rPr lang="cs-CZ" dirty="0" smtClean="0"/>
              <a:t>x</a:t>
            </a:r>
            <a:r>
              <a:rPr lang="cs-CZ" baseline="-25000" dirty="0" smtClean="0"/>
              <a:t>1,2</a:t>
            </a:r>
            <a:endParaRPr lang="cs-CZ" baseline="-25000" dirty="0"/>
          </a:p>
          <a:p>
            <a:endParaRPr lang="cs-CZ" dirty="0"/>
          </a:p>
        </p:txBody>
      </p:sp>
    </p:spTree>
    <p:extLst>
      <p:ext uri="{BB962C8B-B14F-4D97-AF65-F5344CB8AC3E}">
        <p14:creationId xmlns:p14="http://schemas.microsoft.com/office/powerpoint/2010/main" val="1122184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fade">
                                      <p:cBhvr>
                                        <p:cTn id="10" dur="500"/>
                                        <p:tgtEl>
                                          <p:spTgt spid="4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44"/>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47"/>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fade">
                                      <p:cBhvr>
                                        <p:cTn id="3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9" grpId="0"/>
      <p:bldP spid="50" grpId="0"/>
      <p:bldP spid="47" grpId="0"/>
      <p:bldP spid="47"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Přímka </a:t>
            </a:r>
            <a:r>
              <a:rPr lang="cs-CZ" dirty="0"/>
              <a:t>ležící v </a:t>
            </a:r>
            <a:r>
              <a:rPr lang="cs-CZ" dirty="0" smtClean="0"/>
              <a:t>nárysně </a:t>
            </a:r>
            <a:r>
              <a:rPr lang="cs-CZ" dirty="0"/>
              <a:t>a zároveň rovnoběžná </a:t>
            </a:r>
            <a:r>
              <a:rPr lang="cs-CZ" dirty="0" smtClean="0"/>
              <a:t>se základnicí</a:t>
            </a:r>
            <a:endParaRPr lang="cs-CZ" dirty="0"/>
          </a:p>
        </p:txBody>
      </p:sp>
      <p:sp>
        <p:nvSpPr>
          <p:cNvPr id="3" name="Zástupný symbol pro obsah 2"/>
          <p:cNvSpPr>
            <a:spLocks noGrp="1"/>
          </p:cNvSpPr>
          <p:nvPr>
            <p:ph sz="half" idx="1"/>
          </p:nvPr>
        </p:nvSpPr>
        <p:spPr/>
        <p:txBody>
          <a:bodyPr/>
          <a:lstStyle/>
          <a:p>
            <a:endParaRPr lang="cs-CZ"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2" y="4211370"/>
            <a:ext cx="2736304"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1691680" y="2636912"/>
            <a:ext cx="194421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9" name="Přímá spojnice 8"/>
          <p:cNvCxnSpPr/>
          <p:nvPr/>
        </p:nvCxnSpPr>
        <p:spPr>
          <a:xfrm>
            <a:off x="1115616" y="4211370"/>
            <a:ext cx="30243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sp>
        <p:nvSpPr>
          <p:cNvPr id="12" name="TextovéPole 11"/>
          <p:cNvSpPr txBox="1"/>
          <p:nvPr/>
        </p:nvSpPr>
        <p:spPr>
          <a:xfrm>
            <a:off x="3815916" y="4119651"/>
            <a:ext cx="648072" cy="369332"/>
          </a:xfrm>
          <a:prstGeom prst="rect">
            <a:avLst/>
          </a:prstGeom>
          <a:noFill/>
        </p:spPr>
        <p:txBody>
          <a:bodyPr wrap="square" rtlCol="0">
            <a:spAutoFit/>
          </a:bodyPr>
          <a:lstStyle/>
          <a:p>
            <a:r>
              <a:rPr lang="cs-CZ" dirty="0" smtClean="0"/>
              <a:t>x=a</a:t>
            </a:r>
            <a:r>
              <a:rPr lang="cs-CZ" baseline="-25000" dirty="0" smtClean="0"/>
              <a:t>1</a:t>
            </a:r>
            <a:endParaRPr lang="cs-CZ" baseline="-25000" dirty="0"/>
          </a:p>
        </p:txBody>
      </p:sp>
      <p:cxnSp>
        <p:nvCxnSpPr>
          <p:cNvPr id="14" name="Přímá spojnice 13"/>
          <p:cNvCxnSpPr/>
          <p:nvPr/>
        </p:nvCxnSpPr>
        <p:spPr>
          <a:xfrm>
            <a:off x="5148064" y="3933056"/>
            <a:ext cx="316835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7783495" y="3842652"/>
            <a:ext cx="843046" cy="646331"/>
          </a:xfrm>
          <a:prstGeom prst="rect">
            <a:avLst/>
          </a:prstGeom>
          <a:noFill/>
        </p:spPr>
        <p:txBody>
          <a:bodyPr wrap="square" rtlCol="0">
            <a:spAutoFit/>
          </a:bodyPr>
          <a:lstStyle/>
          <a:p>
            <a:r>
              <a:rPr lang="cs-CZ" dirty="0" smtClean="0"/>
              <a:t>x</a:t>
            </a:r>
            <a:r>
              <a:rPr lang="cs-CZ" baseline="-25000" dirty="0" smtClean="0"/>
              <a:t>1,2</a:t>
            </a:r>
            <a:r>
              <a:rPr lang="cs-CZ" dirty="0" smtClean="0"/>
              <a:t>=a</a:t>
            </a:r>
            <a:r>
              <a:rPr lang="cs-CZ" baseline="-25000" dirty="0" smtClean="0"/>
              <a:t>1</a:t>
            </a:r>
            <a:endParaRPr lang="cs-CZ" baseline="-25000" dirty="0"/>
          </a:p>
          <a:p>
            <a:endParaRPr lang="cs-CZ" dirty="0"/>
          </a:p>
        </p:txBody>
      </p:sp>
      <p:cxnSp>
        <p:nvCxnSpPr>
          <p:cNvPr id="16" name="Přímá spojnice 15"/>
          <p:cNvCxnSpPr/>
          <p:nvPr/>
        </p:nvCxnSpPr>
        <p:spPr>
          <a:xfrm>
            <a:off x="1508284" y="3212976"/>
            <a:ext cx="231100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TextovéPole 34"/>
          <p:cNvSpPr txBox="1"/>
          <p:nvPr/>
        </p:nvSpPr>
        <p:spPr>
          <a:xfrm>
            <a:off x="3725277" y="2874820"/>
            <a:ext cx="630768" cy="369332"/>
          </a:xfrm>
          <a:prstGeom prst="rect">
            <a:avLst/>
          </a:prstGeom>
          <a:noFill/>
        </p:spPr>
        <p:txBody>
          <a:bodyPr wrap="square" rtlCol="0">
            <a:spAutoFit/>
          </a:bodyPr>
          <a:lstStyle/>
          <a:p>
            <a:r>
              <a:rPr lang="cs-CZ" dirty="0" smtClean="0"/>
              <a:t>a=a</a:t>
            </a:r>
            <a:r>
              <a:rPr lang="cs-CZ" baseline="-25000" dirty="0" smtClean="0"/>
              <a:t>2</a:t>
            </a:r>
            <a:endParaRPr lang="cs-CZ" baseline="-25000" dirty="0"/>
          </a:p>
        </p:txBody>
      </p:sp>
      <p:cxnSp>
        <p:nvCxnSpPr>
          <p:cNvPr id="45" name="Přímá spojnice 44"/>
          <p:cNvCxnSpPr/>
          <p:nvPr/>
        </p:nvCxnSpPr>
        <p:spPr>
          <a:xfrm>
            <a:off x="5436096" y="2847110"/>
            <a:ext cx="259228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ovéPole 47"/>
          <p:cNvSpPr txBox="1"/>
          <p:nvPr/>
        </p:nvSpPr>
        <p:spPr>
          <a:xfrm>
            <a:off x="7783495" y="2741294"/>
            <a:ext cx="486752"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50" name="TextovéPole 49"/>
          <p:cNvSpPr txBox="1"/>
          <p:nvPr/>
        </p:nvSpPr>
        <p:spPr>
          <a:xfrm>
            <a:off x="5566640" y="4621875"/>
            <a:ext cx="2638378" cy="1200329"/>
          </a:xfrm>
          <a:prstGeom prst="rect">
            <a:avLst/>
          </a:prstGeom>
          <a:noFill/>
        </p:spPr>
        <p:txBody>
          <a:bodyPr wrap="square" rtlCol="0">
            <a:spAutoFit/>
          </a:bodyPr>
          <a:lstStyle/>
          <a:p>
            <a:r>
              <a:rPr lang="cs-CZ" dirty="0" smtClean="0"/>
              <a:t>P … neexistuje</a:t>
            </a:r>
          </a:p>
          <a:p>
            <a:r>
              <a:rPr lang="cs-CZ" dirty="0" smtClean="0">
                <a:sym typeface="Symbol"/>
              </a:rPr>
              <a:t>N … nekonečně mnoho</a:t>
            </a:r>
          </a:p>
          <a:p>
            <a:r>
              <a:rPr lang="cs-CZ" dirty="0" smtClean="0">
                <a:sym typeface="Symbol"/>
              </a:rPr>
              <a:t> = 0°</a:t>
            </a:r>
          </a:p>
          <a:p>
            <a:r>
              <a:rPr lang="cs-CZ" dirty="0" smtClean="0">
                <a:sym typeface="Symbol"/>
              </a:rPr>
              <a:t> = 0°</a:t>
            </a:r>
            <a:endParaRPr lang="cs-CZ" dirty="0"/>
          </a:p>
        </p:txBody>
      </p:sp>
      <p:cxnSp>
        <p:nvCxnSpPr>
          <p:cNvPr id="44" name="Přímá spojnice 43"/>
          <p:cNvCxnSpPr/>
          <p:nvPr/>
        </p:nvCxnSpPr>
        <p:spPr>
          <a:xfrm>
            <a:off x="5148064" y="3933056"/>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ovéPole 46"/>
          <p:cNvSpPr txBox="1"/>
          <p:nvPr/>
        </p:nvSpPr>
        <p:spPr>
          <a:xfrm>
            <a:off x="7783495" y="3839155"/>
            <a:ext cx="843046" cy="646331"/>
          </a:xfrm>
          <a:prstGeom prst="rect">
            <a:avLst/>
          </a:prstGeom>
          <a:noFill/>
        </p:spPr>
        <p:txBody>
          <a:bodyPr wrap="square" rtlCol="0">
            <a:spAutoFit/>
          </a:bodyPr>
          <a:lstStyle/>
          <a:p>
            <a:r>
              <a:rPr lang="cs-CZ" dirty="0" smtClean="0"/>
              <a:t>x</a:t>
            </a:r>
            <a:r>
              <a:rPr lang="cs-CZ" baseline="-25000" dirty="0" smtClean="0"/>
              <a:t>1,2</a:t>
            </a:r>
            <a:endParaRPr lang="cs-CZ" baseline="-25000" dirty="0"/>
          </a:p>
          <a:p>
            <a:endParaRPr lang="cs-CZ" dirty="0"/>
          </a:p>
        </p:txBody>
      </p:sp>
    </p:spTree>
    <p:extLst>
      <p:ext uri="{BB962C8B-B14F-4D97-AF65-F5344CB8AC3E}">
        <p14:creationId xmlns:p14="http://schemas.microsoft.com/office/powerpoint/2010/main" val="1122184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fade">
                                      <p:cBhvr>
                                        <p:cTn id="10" dur="500"/>
                                        <p:tgtEl>
                                          <p:spTgt spid="4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fade">
                                      <p:cBhvr>
                                        <p:cTn id="15" dur="500"/>
                                        <p:tgtEl>
                                          <p:spTgt spid="4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500"/>
                                        <p:tgtEl>
                                          <p:spTgt spid="48"/>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44"/>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47"/>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fade">
                                      <p:cBhvr>
                                        <p:cTn id="3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8" grpId="0"/>
      <p:bldP spid="50" grpId="0"/>
      <p:bldP spid="47" grpId="0"/>
      <p:bldP spid="4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Přímka kolmá k základnici</a:t>
            </a:r>
            <a:endParaRPr lang="cs-CZ" dirty="0"/>
          </a:p>
        </p:txBody>
      </p:sp>
      <p:sp>
        <p:nvSpPr>
          <p:cNvPr id="3" name="Zástupný symbol pro obsah 2"/>
          <p:cNvSpPr>
            <a:spLocks noGrp="1"/>
          </p:cNvSpPr>
          <p:nvPr>
            <p:ph sz="half" idx="1"/>
          </p:nvPr>
        </p:nvSpPr>
        <p:spPr/>
        <p:txBody>
          <a:bodyPr/>
          <a:lstStyle/>
          <a:p>
            <a:endParaRPr lang="cs-CZ" dirty="0"/>
          </a:p>
        </p:txBody>
      </p:sp>
      <p:sp>
        <p:nvSpPr>
          <p:cNvPr id="4" name="Zástupný symbol pro obsah 3"/>
          <p:cNvSpPr>
            <a:spLocks noGrp="1"/>
          </p:cNvSpPr>
          <p:nvPr>
            <p:ph sz="half" idx="2"/>
          </p:nvPr>
        </p:nvSpPr>
        <p:spPr/>
        <p:txBody>
          <a:bodyPr/>
          <a:lstStyle/>
          <a:p>
            <a:endParaRPr lang="cs-CZ" dirty="0"/>
          </a:p>
        </p:txBody>
      </p:sp>
      <p:sp>
        <p:nvSpPr>
          <p:cNvPr id="6" name="Kosoúhelník 5"/>
          <p:cNvSpPr/>
          <p:nvPr/>
        </p:nvSpPr>
        <p:spPr>
          <a:xfrm>
            <a:off x="899592" y="4211370"/>
            <a:ext cx="2736304" cy="792088"/>
          </a:xfrm>
          <a:prstGeom prst="parallelogram">
            <a:avLst>
              <a:gd name="adj" fmla="val 9890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7" name="Obdélník 6"/>
          <p:cNvSpPr/>
          <p:nvPr/>
        </p:nvSpPr>
        <p:spPr>
          <a:xfrm>
            <a:off x="1691680" y="2636912"/>
            <a:ext cx="1944216" cy="157445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9" name="Přímá spojnice 8"/>
          <p:cNvCxnSpPr/>
          <p:nvPr/>
        </p:nvCxnSpPr>
        <p:spPr>
          <a:xfrm>
            <a:off x="1115616" y="4211370"/>
            <a:ext cx="302433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1684928" y="2556628"/>
            <a:ext cx="288032" cy="369332"/>
          </a:xfrm>
          <a:prstGeom prst="rect">
            <a:avLst/>
          </a:prstGeom>
          <a:noFill/>
        </p:spPr>
        <p:txBody>
          <a:bodyPr wrap="square" rtlCol="0">
            <a:spAutoFit/>
          </a:bodyPr>
          <a:lstStyle/>
          <a:p>
            <a:r>
              <a:rPr lang="cs-CZ" dirty="0" smtClean="0">
                <a:sym typeface="Symbol"/>
              </a:rPr>
              <a:t></a:t>
            </a:r>
            <a:endParaRPr lang="cs-CZ" dirty="0"/>
          </a:p>
        </p:txBody>
      </p:sp>
      <p:sp>
        <p:nvSpPr>
          <p:cNvPr id="11" name="TextovéPole 10"/>
          <p:cNvSpPr txBox="1"/>
          <p:nvPr/>
        </p:nvSpPr>
        <p:spPr>
          <a:xfrm>
            <a:off x="1024389" y="4653136"/>
            <a:ext cx="288032" cy="369332"/>
          </a:xfrm>
          <a:prstGeom prst="rect">
            <a:avLst/>
          </a:prstGeom>
          <a:noFill/>
        </p:spPr>
        <p:txBody>
          <a:bodyPr wrap="square" rtlCol="0">
            <a:spAutoFit/>
          </a:bodyPr>
          <a:lstStyle/>
          <a:p>
            <a:r>
              <a:rPr lang="cs-CZ" dirty="0" smtClean="0">
                <a:sym typeface="Symbol"/>
              </a:rPr>
              <a:t></a:t>
            </a:r>
            <a:endParaRPr lang="cs-CZ" dirty="0"/>
          </a:p>
        </p:txBody>
      </p:sp>
      <p:sp>
        <p:nvSpPr>
          <p:cNvPr id="12" name="TextovéPole 11"/>
          <p:cNvSpPr txBox="1"/>
          <p:nvPr/>
        </p:nvSpPr>
        <p:spPr>
          <a:xfrm>
            <a:off x="3866479" y="4108430"/>
            <a:ext cx="288032" cy="369332"/>
          </a:xfrm>
          <a:prstGeom prst="rect">
            <a:avLst/>
          </a:prstGeom>
          <a:noFill/>
        </p:spPr>
        <p:txBody>
          <a:bodyPr wrap="square" rtlCol="0">
            <a:spAutoFit/>
          </a:bodyPr>
          <a:lstStyle/>
          <a:p>
            <a:r>
              <a:rPr lang="cs-CZ" dirty="0" smtClean="0"/>
              <a:t>x</a:t>
            </a:r>
            <a:endParaRPr lang="cs-CZ" dirty="0"/>
          </a:p>
        </p:txBody>
      </p:sp>
      <p:cxnSp>
        <p:nvCxnSpPr>
          <p:cNvPr id="14" name="Přímá spojnice 13"/>
          <p:cNvCxnSpPr/>
          <p:nvPr/>
        </p:nvCxnSpPr>
        <p:spPr>
          <a:xfrm>
            <a:off x="5148064" y="3933056"/>
            <a:ext cx="316835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8151712" y="3831431"/>
            <a:ext cx="718205" cy="646331"/>
          </a:xfrm>
          <a:prstGeom prst="rect">
            <a:avLst/>
          </a:prstGeom>
          <a:noFill/>
        </p:spPr>
        <p:txBody>
          <a:bodyPr wrap="square" rtlCol="0">
            <a:spAutoFit/>
          </a:bodyPr>
          <a:lstStyle/>
          <a:p>
            <a:r>
              <a:rPr lang="cs-CZ" dirty="0"/>
              <a:t>x</a:t>
            </a:r>
            <a:r>
              <a:rPr lang="cs-CZ" baseline="-25000" dirty="0"/>
              <a:t>1,2</a:t>
            </a:r>
          </a:p>
          <a:p>
            <a:endParaRPr lang="cs-CZ" dirty="0"/>
          </a:p>
        </p:txBody>
      </p:sp>
      <p:cxnSp>
        <p:nvCxnSpPr>
          <p:cNvPr id="8" name="Přímá spojnice 7"/>
          <p:cNvCxnSpPr/>
          <p:nvPr/>
        </p:nvCxnSpPr>
        <p:spPr>
          <a:xfrm flipV="1">
            <a:off x="2771800" y="2741294"/>
            <a:ext cx="0" cy="147007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flipH="1">
            <a:off x="2123728" y="4211370"/>
            <a:ext cx="648072" cy="72979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Přímá spojnice 17"/>
          <p:cNvCxnSpPr/>
          <p:nvPr/>
        </p:nvCxnSpPr>
        <p:spPr>
          <a:xfrm flipH="1">
            <a:off x="2195736" y="3140968"/>
            <a:ext cx="576064" cy="169683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Přímá spojnice 22"/>
          <p:cNvCxnSpPr/>
          <p:nvPr/>
        </p:nvCxnSpPr>
        <p:spPr>
          <a:xfrm flipV="1">
            <a:off x="2771800" y="2556628"/>
            <a:ext cx="216024" cy="58434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Přímá spojnice 25"/>
          <p:cNvCxnSpPr/>
          <p:nvPr/>
        </p:nvCxnSpPr>
        <p:spPr>
          <a:xfrm flipH="1">
            <a:off x="2123728" y="4842071"/>
            <a:ext cx="72008" cy="180397"/>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0" name="Přímá spojnice 29"/>
          <p:cNvCxnSpPr/>
          <p:nvPr/>
        </p:nvCxnSpPr>
        <p:spPr>
          <a:xfrm flipH="1">
            <a:off x="1992636" y="5048172"/>
            <a:ext cx="131092" cy="39481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ovéPole 32"/>
          <p:cNvSpPr txBox="1"/>
          <p:nvPr/>
        </p:nvSpPr>
        <p:spPr>
          <a:xfrm>
            <a:off x="1944676" y="5301208"/>
            <a:ext cx="389582" cy="369332"/>
          </a:xfrm>
          <a:prstGeom prst="rect">
            <a:avLst/>
          </a:prstGeom>
          <a:noFill/>
        </p:spPr>
        <p:txBody>
          <a:bodyPr wrap="square" rtlCol="0">
            <a:spAutoFit/>
          </a:bodyPr>
          <a:lstStyle/>
          <a:p>
            <a:r>
              <a:rPr lang="cs-CZ" dirty="0" smtClean="0"/>
              <a:t>a</a:t>
            </a:r>
            <a:endParaRPr lang="cs-CZ" dirty="0"/>
          </a:p>
        </p:txBody>
      </p:sp>
      <p:sp>
        <p:nvSpPr>
          <p:cNvPr id="34" name="TextovéPole 33"/>
          <p:cNvSpPr txBox="1"/>
          <p:nvPr/>
        </p:nvSpPr>
        <p:spPr>
          <a:xfrm>
            <a:off x="2285746" y="4576269"/>
            <a:ext cx="396044"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35" name="TextovéPole 34"/>
          <p:cNvSpPr txBox="1"/>
          <p:nvPr/>
        </p:nvSpPr>
        <p:spPr>
          <a:xfrm>
            <a:off x="2447764" y="2653094"/>
            <a:ext cx="437542"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36" name="TextovéPole 35"/>
          <p:cNvSpPr txBox="1"/>
          <p:nvPr/>
        </p:nvSpPr>
        <p:spPr>
          <a:xfrm>
            <a:off x="2771056" y="2959854"/>
            <a:ext cx="756084" cy="369332"/>
          </a:xfrm>
          <a:prstGeom prst="rect">
            <a:avLst/>
          </a:prstGeom>
          <a:noFill/>
        </p:spPr>
        <p:txBody>
          <a:bodyPr wrap="square" rtlCol="0">
            <a:spAutoFit/>
          </a:bodyPr>
          <a:lstStyle/>
          <a:p>
            <a:r>
              <a:rPr lang="cs-CZ" dirty="0" smtClean="0"/>
              <a:t>N=N</a:t>
            </a:r>
            <a:r>
              <a:rPr lang="cs-CZ" baseline="-25000" dirty="0" smtClean="0"/>
              <a:t>2</a:t>
            </a:r>
            <a:endParaRPr lang="cs-CZ" baseline="-25000" dirty="0"/>
          </a:p>
        </p:txBody>
      </p:sp>
      <p:sp>
        <p:nvSpPr>
          <p:cNvPr id="37" name="TextovéPole 36"/>
          <p:cNvSpPr txBox="1"/>
          <p:nvPr/>
        </p:nvSpPr>
        <p:spPr>
          <a:xfrm>
            <a:off x="1623356" y="4571836"/>
            <a:ext cx="720080" cy="369332"/>
          </a:xfrm>
          <a:prstGeom prst="rect">
            <a:avLst/>
          </a:prstGeom>
          <a:noFill/>
        </p:spPr>
        <p:txBody>
          <a:bodyPr wrap="square" rtlCol="0">
            <a:spAutoFit/>
          </a:bodyPr>
          <a:lstStyle/>
          <a:p>
            <a:r>
              <a:rPr lang="cs-CZ" dirty="0" smtClean="0"/>
              <a:t>P=P</a:t>
            </a:r>
            <a:r>
              <a:rPr lang="cs-CZ" baseline="-25000" dirty="0" smtClean="0"/>
              <a:t>1</a:t>
            </a:r>
            <a:endParaRPr lang="cs-CZ" baseline="-25000" dirty="0"/>
          </a:p>
        </p:txBody>
      </p:sp>
      <p:sp>
        <p:nvSpPr>
          <p:cNvPr id="38" name="TextovéPole 37"/>
          <p:cNvSpPr txBox="1"/>
          <p:nvPr/>
        </p:nvSpPr>
        <p:spPr>
          <a:xfrm>
            <a:off x="2736894" y="3879602"/>
            <a:ext cx="756084" cy="369332"/>
          </a:xfrm>
          <a:prstGeom prst="rect">
            <a:avLst/>
          </a:prstGeom>
          <a:noFill/>
        </p:spPr>
        <p:txBody>
          <a:bodyPr wrap="square" rtlCol="0">
            <a:spAutoFit/>
          </a:bodyPr>
          <a:lstStyle/>
          <a:p>
            <a:r>
              <a:rPr lang="cs-CZ" dirty="0" smtClean="0"/>
              <a:t>P</a:t>
            </a:r>
            <a:r>
              <a:rPr lang="cs-CZ" baseline="-25000" dirty="0" smtClean="0"/>
              <a:t>2</a:t>
            </a:r>
            <a:r>
              <a:rPr lang="cs-CZ" dirty="0" smtClean="0"/>
              <a:t>=N</a:t>
            </a:r>
            <a:r>
              <a:rPr lang="cs-CZ" baseline="-25000" dirty="0" smtClean="0"/>
              <a:t>1</a:t>
            </a:r>
            <a:endParaRPr lang="cs-CZ" baseline="-25000" dirty="0"/>
          </a:p>
        </p:txBody>
      </p:sp>
      <p:sp>
        <p:nvSpPr>
          <p:cNvPr id="39" name="Oblouk 38"/>
          <p:cNvSpPr/>
          <p:nvPr/>
        </p:nvSpPr>
        <p:spPr>
          <a:xfrm rot="3632210" flipV="1">
            <a:off x="2522865" y="3486682"/>
            <a:ext cx="360040" cy="306586"/>
          </a:xfrm>
          <a:prstGeom prst="arc">
            <a:avLst>
              <a:gd name="adj1" fmla="val 16200000"/>
              <a:gd name="adj2" fmla="val 21114221"/>
            </a:avLst>
          </a:prstGeom>
          <a:ln/>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40" name="Oblouk 39"/>
          <p:cNvSpPr/>
          <p:nvPr/>
        </p:nvSpPr>
        <p:spPr>
          <a:xfrm rot="14917723" flipV="1">
            <a:off x="2272908" y="4326863"/>
            <a:ext cx="378046" cy="269115"/>
          </a:xfrm>
          <a:prstGeom prst="arc">
            <a:avLst>
              <a:gd name="adj1" fmla="val 16200000"/>
              <a:gd name="adj2" fmla="val 218015"/>
            </a:avLst>
          </a:prstGeom>
          <a:ln/>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41" name="TextovéPole 40"/>
          <p:cNvSpPr txBox="1"/>
          <p:nvPr/>
        </p:nvSpPr>
        <p:spPr>
          <a:xfrm>
            <a:off x="2281443" y="4202504"/>
            <a:ext cx="396044" cy="369332"/>
          </a:xfrm>
          <a:prstGeom prst="rect">
            <a:avLst/>
          </a:prstGeom>
          <a:noFill/>
        </p:spPr>
        <p:txBody>
          <a:bodyPr wrap="square" rtlCol="0">
            <a:spAutoFit/>
          </a:bodyPr>
          <a:lstStyle/>
          <a:p>
            <a:r>
              <a:rPr lang="cs-CZ" dirty="0" smtClean="0">
                <a:sym typeface="Symbol"/>
              </a:rPr>
              <a:t></a:t>
            </a:r>
            <a:endParaRPr lang="cs-CZ" dirty="0"/>
          </a:p>
        </p:txBody>
      </p:sp>
      <p:sp>
        <p:nvSpPr>
          <p:cNvPr id="42" name="TextovéPole 41"/>
          <p:cNvSpPr txBox="1"/>
          <p:nvPr/>
        </p:nvSpPr>
        <p:spPr>
          <a:xfrm>
            <a:off x="2521476" y="3462099"/>
            <a:ext cx="269286" cy="369332"/>
          </a:xfrm>
          <a:prstGeom prst="rect">
            <a:avLst/>
          </a:prstGeom>
          <a:noFill/>
        </p:spPr>
        <p:txBody>
          <a:bodyPr wrap="square" rtlCol="0">
            <a:spAutoFit/>
          </a:bodyPr>
          <a:lstStyle/>
          <a:p>
            <a:r>
              <a:rPr lang="cs-CZ" dirty="0" smtClean="0">
                <a:sym typeface="Symbol"/>
              </a:rPr>
              <a:t></a:t>
            </a:r>
            <a:endParaRPr lang="cs-CZ" dirty="0"/>
          </a:p>
        </p:txBody>
      </p:sp>
      <p:cxnSp>
        <p:nvCxnSpPr>
          <p:cNvPr id="44" name="Přímá spojnice 43"/>
          <p:cNvCxnSpPr/>
          <p:nvPr/>
        </p:nvCxnSpPr>
        <p:spPr>
          <a:xfrm>
            <a:off x="7020272" y="2348880"/>
            <a:ext cx="3581" cy="302433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TextovéPole 44"/>
          <p:cNvSpPr txBox="1"/>
          <p:nvPr/>
        </p:nvSpPr>
        <p:spPr>
          <a:xfrm>
            <a:off x="7020272" y="2216501"/>
            <a:ext cx="864096" cy="369332"/>
          </a:xfrm>
          <a:prstGeom prst="rect">
            <a:avLst/>
          </a:prstGeom>
          <a:noFill/>
        </p:spPr>
        <p:txBody>
          <a:bodyPr wrap="square" rtlCol="0">
            <a:spAutoFit/>
          </a:bodyPr>
          <a:lstStyle/>
          <a:p>
            <a:r>
              <a:rPr lang="cs-CZ" dirty="0" smtClean="0"/>
              <a:t>a</a:t>
            </a:r>
            <a:r>
              <a:rPr lang="cs-CZ" baseline="-25000" dirty="0" smtClean="0"/>
              <a:t>1</a:t>
            </a:r>
            <a:r>
              <a:rPr lang="cs-CZ" dirty="0" smtClean="0"/>
              <a:t>=a</a:t>
            </a:r>
            <a:r>
              <a:rPr lang="cs-CZ" baseline="-25000" dirty="0" smtClean="0"/>
              <a:t>2</a:t>
            </a:r>
            <a:endParaRPr lang="cs-CZ" baseline="-25000" dirty="0"/>
          </a:p>
        </p:txBody>
      </p:sp>
      <p:sp>
        <p:nvSpPr>
          <p:cNvPr id="47" name="TextovéPole 46"/>
          <p:cNvSpPr txBox="1"/>
          <p:nvPr/>
        </p:nvSpPr>
        <p:spPr>
          <a:xfrm>
            <a:off x="4871357" y="5397896"/>
            <a:ext cx="3650782" cy="923330"/>
          </a:xfrm>
          <a:prstGeom prst="rect">
            <a:avLst/>
          </a:prstGeom>
          <a:noFill/>
        </p:spPr>
        <p:txBody>
          <a:bodyPr wrap="square" rtlCol="0">
            <a:spAutoFit/>
          </a:bodyPr>
          <a:lstStyle/>
          <a:p>
            <a:r>
              <a:rPr lang="cs-CZ" dirty="0" smtClean="0"/>
              <a:t>Stopníky a odchylky se určují pomocí sklápění. K tomu musí být na přímce zadané dva body.</a:t>
            </a:r>
            <a:endParaRPr lang="cs-CZ" dirty="0"/>
          </a:p>
        </p:txBody>
      </p:sp>
      <p:sp>
        <p:nvSpPr>
          <p:cNvPr id="49" name="Ovál 48"/>
          <p:cNvSpPr/>
          <p:nvPr/>
        </p:nvSpPr>
        <p:spPr>
          <a:xfrm>
            <a:off x="2171677" y="485760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0" name="Ovál 49"/>
          <p:cNvSpPr/>
          <p:nvPr/>
        </p:nvSpPr>
        <p:spPr>
          <a:xfrm>
            <a:off x="2748940" y="314096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1" name="Ovál 50"/>
          <p:cNvSpPr/>
          <p:nvPr/>
        </p:nvSpPr>
        <p:spPr>
          <a:xfrm>
            <a:off x="6997412" y="4221749"/>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2" name="Ovál 51"/>
          <p:cNvSpPr/>
          <p:nvPr/>
        </p:nvSpPr>
        <p:spPr>
          <a:xfrm>
            <a:off x="2756629" y="4179644"/>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3" name="Ovál 52"/>
          <p:cNvSpPr/>
          <p:nvPr/>
        </p:nvSpPr>
        <p:spPr>
          <a:xfrm>
            <a:off x="6997412" y="463027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4" name="Ovál 53"/>
          <p:cNvSpPr/>
          <p:nvPr/>
        </p:nvSpPr>
        <p:spPr>
          <a:xfrm>
            <a:off x="7000053" y="3476332"/>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5" name="Ovál 54"/>
          <p:cNvSpPr/>
          <p:nvPr/>
        </p:nvSpPr>
        <p:spPr>
          <a:xfrm>
            <a:off x="7000053" y="3163827"/>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6" name="Ovál 55"/>
          <p:cNvSpPr/>
          <p:nvPr/>
        </p:nvSpPr>
        <p:spPr>
          <a:xfrm>
            <a:off x="6279972" y="346807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7" name="Ovál 56"/>
          <p:cNvSpPr/>
          <p:nvPr/>
        </p:nvSpPr>
        <p:spPr>
          <a:xfrm>
            <a:off x="6696748" y="316936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8" name="Ovál 57"/>
          <p:cNvSpPr/>
          <p:nvPr/>
        </p:nvSpPr>
        <p:spPr>
          <a:xfrm>
            <a:off x="7000994" y="293155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59" name="Ovál 58"/>
          <p:cNvSpPr/>
          <p:nvPr/>
        </p:nvSpPr>
        <p:spPr>
          <a:xfrm>
            <a:off x="5661226" y="3910474"/>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60" name="TextovéPole 59"/>
          <p:cNvSpPr txBox="1"/>
          <p:nvPr/>
        </p:nvSpPr>
        <p:spPr>
          <a:xfrm>
            <a:off x="7000994" y="2954412"/>
            <a:ext cx="432048"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61" name="TextovéPole 60"/>
          <p:cNvSpPr txBox="1"/>
          <p:nvPr/>
        </p:nvSpPr>
        <p:spPr>
          <a:xfrm>
            <a:off x="6993606" y="3270925"/>
            <a:ext cx="406547" cy="369332"/>
          </a:xfrm>
          <a:prstGeom prst="rect">
            <a:avLst/>
          </a:prstGeom>
          <a:noFill/>
        </p:spPr>
        <p:txBody>
          <a:bodyPr wrap="square" rtlCol="0">
            <a:spAutoFit/>
          </a:bodyPr>
          <a:lstStyle/>
          <a:p>
            <a:r>
              <a:rPr lang="cs-CZ" dirty="0" smtClean="0"/>
              <a:t>B</a:t>
            </a:r>
            <a:r>
              <a:rPr lang="cs-CZ" baseline="-25000" dirty="0" smtClean="0"/>
              <a:t>2</a:t>
            </a:r>
            <a:endParaRPr lang="cs-CZ" baseline="-25000" dirty="0"/>
          </a:p>
        </p:txBody>
      </p:sp>
      <p:sp>
        <p:nvSpPr>
          <p:cNvPr id="62" name="TextovéPole 61"/>
          <p:cNvSpPr txBox="1"/>
          <p:nvPr/>
        </p:nvSpPr>
        <p:spPr>
          <a:xfrm>
            <a:off x="6993605" y="4452134"/>
            <a:ext cx="406547" cy="369332"/>
          </a:xfrm>
          <a:prstGeom prst="rect">
            <a:avLst/>
          </a:prstGeom>
          <a:noFill/>
        </p:spPr>
        <p:txBody>
          <a:bodyPr wrap="square" rtlCol="0">
            <a:spAutoFit/>
          </a:bodyPr>
          <a:lstStyle/>
          <a:p>
            <a:r>
              <a:rPr lang="cs-CZ" dirty="0" smtClean="0"/>
              <a:t>B</a:t>
            </a:r>
            <a:r>
              <a:rPr lang="cs-CZ" baseline="-25000" dirty="0" smtClean="0"/>
              <a:t>1</a:t>
            </a:r>
            <a:endParaRPr lang="cs-CZ" baseline="-25000" dirty="0"/>
          </a:p>
        </p:txBody>
      </p:sp>
      <p:sp>
        <p:nvSpPr>
          <p:cNvPr id="63" name="TextovéPole 62"/>
          <p:cNvSpPr txBox="1"/>
          <p:nvPr/>
        </p:nvSpPr>
        <p:spPr>
          <a:xfrm>
            <a:off x="6993606" y="4040697"/>
            <a:ext cx="432048"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cxnSp>
        <p:nvCxnSpPr>
          <p:cNvPr id="67" name="Přímá spojnice 66"/>
          <p:cNvCxnSpPr/>
          <p:nvPr/>
        </p:nvCxnSpPr>
        <p:spPr>
          <a:xfrm rot="5400000">
            <a:off x="6871260" y="3040569"/>
            <a:ext cx="0" cy="30330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9" name="Přímá spojnice 68"/>
          <p:cNvCxnSpPr/>
          <p:nvPr/>
        </p:nvCxnSpPr>
        <p:spPr>
          <a:xfrm rot="16200000">
            <a:off x="6662872" y="3139151"/>
            <a:ext cx="0" cy="72008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1" name="Přímá spojnice 70"/>
          <p:cNvCxnSpPr/>
          <p:nvPr/>
        </p:nvCxnSpPr>
        <p:spPr>
          <a:xfrm flipH="1">
            <a:off x="5353583" y="2762483"/>
            <a:ext cx="1944215" cy="1411174"/>
          </a:xfrm>
          <a:prstGeom prst="line">
            <a:avLst/>
          </a:prstGeom>
          <a:ln>
            <a:solidFill>
              <a:schemeClr val="tx1"/>
            </a:solidFill>
            <a:prstDash val="lgDashDot"/>
          </a:ln>
        </p:spPr>
        <p:style>
          <a:lnRef idx="1">
            <a:schemeClr val="accent1"/>
          </a:lnRef>
          <a:fillRef idx="0">
            <a:schemeClr val="accent1"/>
          </a:fillRef>
          <a:effectRef idx="0">
            <a:schemeClr val="accent1"/>
          </a:effectRef>
          <a:fontRef idx="minor">
            <a:schemeClr val="tx1"/>
          </a:fontRef>
        </p:style>
      </p:cxnSp>
      <p:sp>
        <p:nvSpPr>
          <p:cNvPr id="75" name="Ovál 74"/>
          <p:cNvSpPr/>
          <p:nvPr/>
        </p:nvSpPr>
        <p:spPr>
          <a:xfrm>
            <a:off x="6997411" y="390836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76" name="Ovál 75"/>
          <p:cNvSpPr/>
          <p:nvPr/>
        </p:nvSpPr>
        <p:spPr>
          <a:xfrm>
            <a:off x="7000052" y="5255422"/>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80" name="TextovéPole 79"/>
          <p:cNvSpPr txBox="1"/>
          <p:nvPr/>
        </p:nvSpPr>
        <p:spPr>
          <a:xfrm>
            <a:off x="6279972" y="2912624"/>
            <a:ext cx="504056" cy="369332"/>
          </a:xfrm>
          <a:prstGeom prst="rect">
            <a:avLst/>
          </a:prstGeom>
          <a:noFill/>
        </p:spPr>
        <p:txBody>
          <a:bodyPr wrap="square" rtlCol="0">
            <a:spAutoFit/>
          </a:bodyPr>
          <a:lstStyle/>
          <a:p>
            <a:r>
              <a:rPr lang="cs-CZ" dirty="0" smtClean="0"/>
              <a:t>(A)</a:t>
            </a:r>
            <a:endParaRPr lang="cs-CZ" dirty="0"/>
          </a:p>
        </p:txBody>
      </p:sp>
      <p:sp>
        <p:nvSpPr>
          <p:cNvPr id="81" name="TextovéPole 80"/>
          <p:cNvSpPr txBox="1"/>
          <p:nvPr/>
        </p:nvSpPr>
        <p:spPr>
          <a:xfrm>
            <a:off x="5877447" y="3217529"/>
            <a:ext cx="504056" cy="369332"/>
          </a:xfrm>
          <a:prstGeom prst="rect">
            <a:avLst/>
          </a:prstGeom>
          <a:noFill/>
        </p:spPr>
        <p:txBody>
          <a:bodyPr wrap="square" rtlCol="0">
            <a:spAutoFit/>
          </a:bodyPr>
          <a:lstStyle/>
          <a:p>
            <a:r>
              <a:rPr lang="cs-CZ" dirty="0" smtClean="0"/>
              <a:t>(B)</a:t>
            </a:r>
            <a:endParaRPr lang="cs-CZ" dirty="0"/>
          </a:p>
        </p:txBody>
      </p:sp>
      <p:sp>
        <p:nvSpPr>
          <p:cNvPr id="82" name="TextovéPole 81"/>
          <p:cNvSpPr txBox="1"/>
          <p:nvPr/>
        </p:nvSpPr>
        <p:spPr>
          <a:xfrm>
            <a:off x="5004048" y="4082802"/>
            <a:ext cx="504056" cy="369332"/>
          </a:xfrm>
          <a:prstGeom prst="rect">
            <a:avLst/>
          </a:prstGeom>
          <a:noFill/>
        </p:spPr>
        <p:txBody>
          <a:bodyPr wrap="square" rtlCol="0">
            <a:spAutoFit/>
          </a:bodyPr>
          <a:lstStyle/>
          <a:p>
            <a:r>
              <a:rPr lang="cs-CZ" dirty="0" smtClean="0"/>
              <a:t>(a)</a:t>
            </a:r>
            <a:endParaRPr lang="cs-CZ" dirty="0"/>
          </a:p>
        </p:txBody>
      </p:sp>
      <p:sp>
        <p:nvSpPr>
          <p:cNvPr id="83" name="TextovéPole 82"/>
          <p:cNvSpPr txBox="1"/>
          <p:nvPr/>
        </p:nvSpPr>
        <p:spPr>
          <a:xfrm>
            <a:off x="6249311" y="2636912"/>
            <a:ext cx="904103" cy="369332"/>
          </a:xfrm>
          <a:prstGeom prst="rect">
            <a:avLst/>
          </a:prstGeom>
          <a:noFill/>
        </p:spPr>
        <p:txBody>
          <a:bodyPr wrap="square" rtlCol="0">
            <a:spAutoFit/>
          </a:bodyPr>
          <a:lstStyle/>
          <a:p>
            <a:r>
              <a:rPr lang="cs-CZ" dirty="0" smtClean="0"/>
              <a:t>(N)=N</a:t>
            </a:r>
            <a:r>
              <a:rPr lang="cs-CZ" baseline="-25000" dirty="0" smtClean="0"/>
              <a:t>2</a:t>
            </a:r>
            <a:endParaRPr lang="cs-CZ" baseline="-25000" dirty="0"/>
          </a:p>
        </p:txBody>
      </p:sp>
      <p:sp>
        <p:nvSpPr>
          <p:cNvPr id="84" name="TextovéPole 83"/>
          <p:cNvSpPr txBox="1"/>
          <p:nvPr/>
        </p:nvSpPr>
        <p:spPr>
          <a:xfrm>
            <a:off x="5353583" y="3566105"/>
            <a:ext cx="504056" cy="369332"/>
          </a:xfrm>
          <a:prstGeom prst="rect">
            <a:avLst/>
          </a:prstGeom>
          <a:noFill/>
        </p:spPr>
        <p:txBody>
          <a:bodyPr wrap="square" rtlCol="0">
            <a:spAutoFit/>
          </a:bodyPr>
          <a:lstStyle/>
          <a:p>
            <a:r>
              <a:rPr lang="cs-CZ" dirty="0" smtClean="0"/>
              <a:t>(P)</a:t>
            </a:r>
            <a:endParaRPr lang="cs-CZ" dirty="0"/>
          </a:p>
        </p:txBody>
      </p:sp>
      <p:sp>
        <p:nvSpPr>
          <p:cNvPr id="85" name="TextovéPole 84"/>
          <p:cNvSpPr txBox="1"/>
          <p:nvPr/>
        </p:nvSpPr>
        <p:spPr>
          <a:xfrm>
            <a:off x="7000994" y="5073654"/>
            <a:ext cx="467659" cy="369332"/>
          </a:xfrm>
          <a:prstGeom prst="rect">
            <a:avLst/>
          </a:prstGeom>
          <a:noFill/>
        </p:spPr>
        <p:txBody>
          <a:bodyPr wrap="square" rtlCol="0">
            <a:spAutoFit/>
          </a:bodyPr>
          <a:lstStyle/>
          <a:p>
            <a:r>
              <a:rPr lang="cs-CZ" dirty="0" smtClean="0"/>
              <a:t>P</a:t>
            </a:r>
            <a:r>
              <a:rPr lang="cs-CZ" baseline="-25000" dirty="0" smtClean="0"/>
              <a:t>1</a:t>
            </a:r>
            <a:endParaRPr lang="cs-CZ" baseline="-25000" dirty="0"/>
          </a:p>
        </p:txBody>
      </p:sp>
      <p:sp>
        <p:nvSpPr>
          <p:cNvPr id="86" name="Oblouk 85"/>
          <p:cNvSpPr/>
          <p:nvPr/>
        </p:nvSpPr>
        <p:spPr>
          <a:xfrm>
            <a:off x="5605611" y="3580277"/>
            <a:ext cx="623907" cy="687191"/>
          </a:xfrm>
          <a:prstGeom prst="arc">
            <a:avLst>
              <a:gd name="adj1" fmla="val 18063631"/>
              <a:gd name="adj2" fmla="val 105300"/>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87" name="Oblouk 86"/>
          <p:cNvSpPr/>
          <p:nvPr/>
        </p:nvSpPr>
        <p:spPr>
          <a:xfrm rot="10800000">
            <a:off x="6579798" y="2912624"/>
            <a:ext cx="933829" cy="712819"/>
          </a:xfrm>
          <a:prstGeom prst="arc">
            <a:avLst>
              <a:gd name="adj1" fmla="val 16357624"/>
              <a:gd name="adj2" fmla="val 21466292"/>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88" name="TextovéPole 87"/>
          <p:cNvSpPr txBox="1"/>
          <p:nvPr/>
        </p:nvSpPr>
        <p:spPr>
          <a:xfrm>
            <a:off x="5857639" y="3621687"/>
            <a:ext cx="398564" cy="369332"/>
          </a:xfrm>
          <a:prstGeom prst="rect">
            <a:avLst/>
          </a:prstGeom>
          <a:noFill/>
        </p:spPr>
        <p:txBody>
          <a:bodyPr wrap="square" rtlCol="0">
            <a:spAutoFit/>
          </a:bodyPr>
          <a:lstStyle/>
          <a:p>
            <a:r>
              <a:rPr lang="cs-CZ" dirty="0" smtClean="0">
                <a:sym typeface="Symbol"/>
              </a:rPr>
              <a:t></a:t>
            </a:r>
            <a:endParaRPr lang="cs-CZ" dirty="0"/>
          </a:p>
        </p:txBody>
      </p:sp>
      <p:sp>
        <p:nvSpPr>
          <p:cNvPr id="89" name="TextovéPole 88"/>
          <p:cNvSpPr txBox="1"/>
          <p:nvPr/>
        </p:nvSpPr>
        <p:spPr>
          <a:xfrm>
            <a:off x="6688155" y="3152719"/>
            <a:ext cx="305450" cy="369332"/>
          </a:xfrm>
          <a:prstGeom prst="rect">
            <a:avLst/>
          </a:prstGeom>
          <a:noFill/>
        </p:spPr>
        <p:txBody>
          <a:bodyPr wrap="square" rtlCol="0">
            <a:spAutoFit/>
          </a:bodyPr>
          <a:lstStyle/>
          <a:p>
            <a:r>
              <a:rPr lang="cs-CZ" dirty="0">
                <a:sym typeface="Symbol"/>
              </a:rPr>
              <a:t></a:t>
            </a:r>
            <a:endParaRPr lang="cs-CZ" dirty="0"/>
          </a:p>
        </p:txBody>
      </p:sp>
      <p:sp>
        <p:nvSpPr>
          <p:cNvPr id="90" name="Oblouk 89"/>
          <p:cNvSpPr/>
          <p:nvPr/>
        </p:nvSpPr>
        <p:spPr>
          <a:xfrm rot="16200000" flipH="1">
            <a:off x="5684084" y="2587360"/>
            <a:ext cx="2690989" cy="2690989"/>
          </a:xfrm>
          <a:prstGeom prst="arc">
            <a:avLst/>
          </a:prstGeom>
          <a:ln>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91" name="TextovéPole 90"/>
          <p:cNvSpPr txBox="1"/>
          <p:nvPr/>
        </p:nvSpPr>
        <p:spPr>
          <a:xfrm>
            <a:off x="6984784" y="3586861"/>
            <a:ext cx="724878" cy="369332"/>
          </a:xfrm>
          <a:prstGeom prst="rect">
            <a:avLst/>
          </a:prstGeom>
          <a:noFill/>
        </p:spPr>
        <p:txBody>
          <a:bodyPr wrap="none" rtlCol="0">
            <a:spAutoFit/>
          </a:bodyPr>
          <a:lstStyle/>
          <a:p>
            <a:r>
              <a:rPr lang="cs-CZ" dirty="0" smtClean="0"/>
              <a:t>P</a:t>
            </a:r>
            <a:r>
              <a:rPr lang="cs-CZ" baseline="-25000" dirty="0" smtClean="0"/>
              <a:t>2</a:t>
            </a:r>
            <a:r>
              <a:rPr lang="cs-CZ" dirty="0" smtClean="0"/>
              <a:t>=N</a:t>
            </a:r>
            <a:r>
              <a:rPr lang="cs-CZ" baseline="-25000" dirty="0" smtClean="0"/>
              <a:t>1</a:t>
            </a:r>
            <a:endParaRPr lang="cs-CZ" baseline="-25000" dirty="0"/>
          </a:p>
        </p:txBody>
      </p:sp>
    </p:spTree>
    <p:extLst>
      <p:ext uri="{BB962C8B-B14F-4D97-AF65-F5344CB8AC3E}">
        <p14:creationId xmlns:p14="http://schemas.microsoft.com/office/powerpoint/2010/main" val="322730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500"/>
                                        <p:tgtEl>
                                          <p:spTgt spid="5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500"/>
                                        <p:tgtEl>
                                          <p:spTgt spid="5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fade">
                                      <p:cBhvr>
                                        <p:cTn id="43" dur="500"/>
                                        <p:tgtEl>
                                          <p:spTgt spid="6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500"/>
                                        <p:tgtEl>
                                          <p:spTgt spid="5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fade">
                                      <p:cBhvr>
                                        <p:cTn id="49" dur="500"/>
                                        <p:tgtEl>
                                          <p:spTgt spid="62"/>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2" fill="hold" nodeType="clickEffect">
                                  <p:stCondLst>
                                    <p:cond delay="0"/>
                                  </p:stCondLst>
                                  <p:childTnLst>
                                    <p:set>
                                      <p:cBhvr>
                                        <p:cTn id="53" dur="1" fill="hold">
                                          <p:stCondLst>
                                            <p:cond delay="0"/>
                                          </p:stCondLst>
                                        </p:cTn>
                                        <p:tgtEl>
                                          <p:spTgt spid="67"/>
                                        </p:tgtEl>
                                        <p:attrNameLst>
                                          <p:attrName>style.visibility</p:attrName>
                                        </p:attrNameLst>
                                      </p:cBhvr>
                                      <p:to>
                                        <p:strVal val="visible"/>
                                      </p:to>
                                    </p:set>
                                    <p:animEffect transition="in" filter="wipe(right)">
                                      <p:cBhvr>
                                        <p:cTn id="54" dur="500"/>
                                        <p:tgtEl>
                                          <p:spTgt spid="67"/>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fade">
                                      <p:cBhvr>
                                        <p:cTn id="59" dur="500"/>
                                        <p:tgtEl>
                                          <p:spTgt spid="57"/>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80"/>
                                        </p:tgtEl>
                                        <p:attrNameLst>
                                          <p:attrName>style.visibility</p:attrName>
                                        </p:attrNameLst>
                                      </p:cBhvr>
                                      <p:to>
                                        <p:strVal val="visible"/>
                                      </p:to>
                                    </p:set>
                                    <p:animEffect transition="in" filter="fade">
                                      <p:cBhvr>
                                        <p:cTn id="63" dur="500"/>
                                        <p:tgtEl>
                                          <p:spTgt spid="8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2" fill="hold" nodeType="clickEffect">
                                  <p:stCondLst>
                                    <p:cond delay="0"/>
                                  </p:stCondLst>
                                  <p:childTnLst>
                                    <p:set>
                                      <p:cBhvr>
                                        <p:cTn id="67" dur="1" fill="hold">
                                          <p:stCondLst>
                                            <p:cond delay="0"/>
                                          </p:stCondLst>
                                        </p:cTn>
                                        <p:tgtEl>
                                          <p:spTgt spid="69"/>
                                        </p:tgtEl>
                                        <p:attrNameLst>
                                          <p:attrName>style.visibility</p:attrName>
                                        </p:attrNameLst>
                                      </p:cBhvr>
                                      <p:to>
                                        <p:strVal val="visible"/>
                                      </p:to>
                                    </p:set>
                                    <p:animEffect transition="in" filter="wipe(right)">
                                      <p:cBhvr>
                                        <p:cTn id="68" dur="500"/>
                                        <p:tgtEl>
                                          <p:spTgt spid="69"/>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56"/>
                                        </p:tgtEl>
                                        <p:attrNameLst>
                                          <p:attrName>style.visibility</p:attrName>
                                        </p:attrNameLst>
                                      </p:cBhvr>
                                      <p:to>
                                        <p:strVal val="visible"/>
                                      </p:to>
                                    </p:set>
                                    <p:animEffect transition="in" filter="fade">
                                      <p:cBhvr>
                                        <p:cTn id="73" dur="500"/>
                                        <p:tgtEl>
                                          <p:spTgt spid="56"/>
                                        </p:tgtEl>
                                      </p:cBhvr>
                                    </p:animEffect>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fade">
                                      <p:cBhvr>
                                        <p:cTn id="77" dur="500"/>
                                        <p:tgtEl>
                                          <p:spTgt spid="81"/>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2" fill="hold" nodeType="clickEffect">
                                  <p:stCondLst>
                                    <p:cond delay="0"/>
                                  </p:stCondLst>
                                  <p:childTnLst>
                                    <p:set>
                                      <p:cBhvr>
                                        <p:cTn id="81" dur="1" fill="hold">
                                          <p:stCondLst>
                                            <p:cond delay="0"/>
                                          </p:stCondLst>
                                        </p:cTn>
                                        <p:tgtEl>
                                          <p:spTgt spid="71"/>
                                        </p:tgtEl>
                                        <p:attrNameLst>
                                          <p:attrName>style.visibility</p:attrName>
                                        </p:attrNameLst>
                                      </p:cBhvr>
                                      <p:to>
                                        <p:strVal val="visible"/>
                                      </p:to>
                                    </p:set>
                                    <p:animEffect transition="in" filter="wipe(right)">
                                      <p:cBhvr>
                                        <p:cTn id="82" dur="500"/>
                                        <p:tgtEl>
                                          <p:spTgt spid="71"/>
                                        </p:tgtEl>
                                      </p:cBhvr>
                                    </p:animEffect>
                                  </p:childTnLst>
                                </p:cTn>
                              </p:par>
                            </p:childTnLst>
                          </p:cTn>
                        </p:par>
                        <p:par>
                          <p:cTn id="83" fill="hold">
                            <p:stCondLst>
                              <p:cond delay="500"/>
                            </p:stCondLst>
                            <p:childTnLst>
                              <p:par>
                                <p:cTn id="84" presetID="10" presetClass="entr" presetSubtype="0" fill="hold" grpId="0" nodeType="afterEffect">
                                  <p:stCondLst>
                                    <p:cond delay="0"/>
                                  </p:stCondLst>
                                  <p:childTnLst>
                                    <p:set>
                                      <p:cBhvr>
                                        <p:cTn id="85" dur="1" fill="hold">
                                          <p:stCondLst>
                                            <p:cond delay="0"/>
                                          </p:stCondLst>
                                        </p:cTn>
                                        <p:tgtEl>
                                          <p:spTgt spid="82"/>
                                        </p:tgtEl>
                                        <p:attrNameLst>
                                          <p:attrName>style.visibility</p:attrName>
                                        </p:attrNameLst>
                                      </p:cBhvr>
                                      <p:to>
                                        <p:strVal val="visible"/>
                                      </p:to>
                                    </p:set>
                                    <p:animEffect transition="in" filter="fade">
                                      <p:cBhvr>
                                        <p:cTn id="86" dur="500"/>
                                        <p:tgtEl>
                                          <p:spTgt spid="82"/>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83"/>
                                        </p:tgtEl>
                                        <p:attrNameLst>
                                          <p:attrName>style.visibility</p:attrName>
                                        </p:attrNameLst>
                                      </p:cBhvr>
                                      <p:to>
                                        <p:strVal val="visible"/>
                                      </p:to>
                                    </p:set>
                                    <p:animEffect transition="in" filter="fade">
                                      <p:cBhvr>
                                        <p:cTn id="95" dur="500"/>
                                        <p:tgtEl>
                                          <p:spTgt spid="83"/>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500"/>
                                        <p:tgtEl>
                                          <p:spTgt spid="59"/>
                                        </p:tgtEl>
                                      </p:cBhvr>
                                    </p:animEffect>
                                  </p:childTnLst>
                                </p:cTn>
                              </p:par>
                            </p:childTnLst>
                          </p:cTn>
                        </p:par>
                        <p:par>
                          <p:cTn id="101" fill="hold">
                            <p:stCondLst>
                              <p:cond delay="500"/>
                            </p:stCondLst>
                            <p:childTnLst>
                              <p:par>
                                <p:cTn id="102" presetID="10" presetClass="entr" presetSubtype="0" fill="hold" grpId="0" nodeType="afterEffect">
                                  <p:stCondLst>
                                    <p:cond delay="0"/>
                                  </p:stCondLst>
                                  <p:childTnLst>
                                    <p:set>
                                      <p:cBhvr>
                                        <p:cTn id="103" dur="1" fill="hold">
                                          <p:stCondLst>
                                            <p:cond delay="0"/>
                                          </p:stCondLst>
                                        </p:cTn>
                                        <p:tgtEl>
                                          <p:spTgt spid="84"/>
                                        </p:tgtEl>
                                        <p:attrNameLst>
                                          <p:attrName>style.visibility</p:attrName>
                                        </p:attrNameLst>
                                      </p:cBhvr>
                                      <p:to>
                                        <p:strVal val="visible"/>
                                      </p:to>
                                    </p:set>
                                    <p:animEffect transition="in" filter="fade">
                                      <p:cBhvr>
                                        <p:cTn id="104" dur="500"/>
                                        <p:tgtEl>
                                          <p:spTgt spid="84"/>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1" fill="hold" grpId="0" nodeType="clickEffect">
                                  <p:stCondLst>
                                    <p:cond delay="0"/>
                                  </p:stCondLst>
                                  <p:childTnLst>
                                    <p:set>
                                      <p:cBhvr>
                                        <p:cTn id="108" dur="1" fill="hold">
                                          <p:stCondLst>
                                            <p:cond delay="0"/>
                                          </p:stCondLst>
                                        </p:cTn>
                                        <p:tgtEl>
                                          <p:spTgt spid="90"/>
                                        </p:tgtEl>
                                        <p:attrNameLst>
                                          <p:attrName>style.visibility</p:attrName>
                                        </p:attrNameLst>
                                      </p:cBhvr>
                                      <p:to>
                                        <p:strVal val="visible"/>
                                      </p:to>
                                    </p:set>
                                    <p:animEffect transition="in" filter="wipe(up)">
                                      <p:cBhvr>
                                        <p:cTn id="109" dur="500"/>
                                        <p:tgtEl>
                                          <p:spTgt spid="90"/>
                                        </p:tgtEl>
                                      </p:cBhvr>
                                    </p:animEffect>
                                  </p:childTnLst>
                                </p:cTn>
                              </p:par>
                            </p:childTnLst>
                          </p:cTn>
                        </p:par>
                        <p:par>
                          <p:cTn id="110" fill="hold">
                            <p:stCondLst>
                              <p:cond delay="500"/>
                            </p:stCondLst>
                            <p:childTnLst>
                              <p:par>
                                <p:cTn id="111" presetID="10" presetClass="entr" presetSubtype="0" fill="hold" grpId="0" nodeType="afterEffect">
                                  <p:stCondLst>
                                    <p:cond delay="500"/>
                                  </p:stCondLst>
                                  <p:childTnLst>
                                    <p:set>
                                      <p:cBhvr>
                                        <p:cTn id="112" dur="1" fill="hold">
                                          <p:stCondLst>
                                            <p:cond delay="0"/>
                                          </p:stCondLst>
                                        </p:cTn>
                                        <p:tgtEl>
                                          <p:spTgt spid="76"/>
                                        </p:tgtEl>
                                        <p:attrNameLst>
                                          <p:attrName>style.visibility</p:attrName>
                                        </p:attrNameLst>
                                      </p:cBhvr>
                                      <p:to>
                                        <p:strVal val="visible"/>
                                      </p:to>
                                    </p:set>
                                    <p:animEffect transition="in" filter="fade">
                                      <p:cBhvr>
                                        <p:cTn id="113" dur="500"/>
                                        <p:tgtEl>
                                          <p:spTgt spid="76"/>
                                        </p:tgtEl>
                                      </p:cBhvr>
                                    </p:animEffect>
                                  </p:childTnLst>
                                </p:cTn>
                              </p:par>
                            </p:childTnLst>
                          </p:cTn>
                        </p:par>
                        <p:par>
                          <p:cTn id="114" fill="hold">
                            <p:stCondLst>
                              <p:cond delay="1500"/>
                            </p:stCondLst>
                            <p:childTnLst>
                              <p:par>
                                <p:cTn id="115" presetID="10" presetClass="entr" presetSubtype="0" fill="hold" grpId="0" nodeType="afterEffect">
                                  <p:stCondLst>
                                    <p:cond delay="0"/>
                                  </p:stCondLst>
                                  <p:childTnLst>
                                    <p:set>
                                      <p:cBhvr>
                                        <p:cTn id="116" dur="1" fill="hold">
                                          <p:stCondLst>
                                            <p:cond delay="0"/>
                                          </p:stCondLst>
                                        </p:cTn>
                                        <p:tgtEl>
                                          <p:spTgt spid="85"/>
                                        </p:tgtEl>
                                        <p:attrNameLst>
                                          <p:attrName>style.visibility</p:attrName>
                                        </p:attrNameLst>
                                      </p:cBhvr>
                                      <p:to>
                                        <p:strVal val="visible"/>
                                      </p:to>
                                    </p:set>
                                    <p:animEffect transition="in" filter="fade">
                                      <p:cBhvr>
                                        <p:cTn id="117" dur="500"/>
                                        <p:tgtEl>
                                          <p:spTgt spid="85"/>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75"/>
                                        </p:tgtEl>
                                        <p:attrNameLst>
                                          <p:attrName>style.visibility</p:attrName>
                                        </p:attrNameLst>
                                      </p:cBhvr>
                                      <p:to>
                                        <p:strVal val="visible"/>
                                      </p:to>
                                    </p:set>
                                    <p:animEffect transition="in" filter="fade">
                                      <p:cBhvr>
                                        <p:cTn id="122" dur="500"/>
                                        <p:tgtEl>
                                          <p:spTgt spid="75"/>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91"/>
                                        </p:tgtEl>
                                        <p:attrNameLst>
                                          <p:attrName>style.visibility</p:attrName>
                                        </p:attrNameLst>
                                      </p:cBhvr>
                                      <p:to>
                                        <p:strVal val="visible"/>
                                      </p:to>
                                    </p:set>
                                    <p:animEffect transition="in" filter="fade">
                                      <p:cBhvr>
                                        <p:cTn id="125" dur="500"/>
                                        <p:tgtEl>
                                          <p:spTgt spid="91"/>
                                        </p:tgtEl>
                                      </p:cBhvr>
                                    </p:animEffect>
                                  </p:childTnLst>
                                </p:cTn>
                              </p:par>
                            </p:childTnLst>
                          </p:cTn>
                        </p:par>
                      </p:childTnLst>
                    </p:cTn>
                  </p:par>
                  <p:par>
                    <p:cTn id="126" fill="hold">
                      <p:stCondLst>
                        <p:cond delay="indefinite"/>
                      </p:stCondLst>
                      <p:childTnLst>
                        <p:par>
                          <p:cTn id="127" fill="hold">
                            <p:stCondLst>
                              <p:cond delay="0"/>
                            </p:stCondLst>
                            <p:childTnLst>
                              <p:par>
                                <p:cTn id="128" presetID="22" presetClass="entr" presetSubtype="1" fill="hold" grpId="0" nodeType="clickEffect">
                                  <p:stCondLst>
                                    <p:cond delay="0"/>
                                  </p:stCondLst>
                                  <p:childTnLst>
                                    <p:set>
                                      <p:cBhvr>
                                        <p:cTn id="129" dur="1" fill="hold">
                                          <p:stCondLst>
                                            <p:cond delay="0"/>
                                          </p:stCondLst>
                                        </p:cTn>
                                        <p:tgtEl>
                                          <p:spTgt spid="87"/>
                                        </p:tgtEl>
                                        <p:attrNameLst>
                                          <p:attrName>style.visibility</p:attrName>
                                        </p:attrNameLst>
                                      </p:cBhvr>
                                      <p:to>
                                        <p:strVal val="visible"/>
                                      </p:to>
                                    </p:set>
                                    <p:animEffect transition="in" filter="wipe(up)">
                                      <p:cBhvr>
                                        <p:cTn id="130" dur="500"/>
                                        <p:tgtEl>
                                          <p:spTgt spid="87"/>
                                        </p:tgtEl>
                                      </p:cBhvr>
                                    </p:animEffect>
                                  </p:childTnLst>
                                </p:cTn>
                              </p:par>
                            </p:childTnLst>
                          </p:cTn>
                        </p:par>
                        <p:par>
                          <p:cTn id="131" fill="hold">
                            <p:stCondLst>
                              <p:cond delay="500"/>
                            </p:stCondLst>
                            <p:childTnLst>
                              <p:par>
                                <p:cTn id="132" presetID="10" presetClass="entr" presetSubtype="0" fill="hold" grpId="0" nodeType="afterEffect">
                                  <p:stCondLst>
                                    <p:cond delay="0"/>
                                  </p:stCondLst>
                                  <p:childTnLst>
                                    <p:set>
                                      <p:cBhvr>
                                        <p:cTn id="133" dur="1" fill="hold">
                                          <p:stCondLst>
                                            <p:cond delay="0"/>
                                          </p:stCondLst>
                                        </p:cTn>
                                        <p:tgtEl>
                                          <p:spTgt spid="89"/>
                                        </p:tgtEl>
                                        <p:attrNameLst>
                                          <p:attrName>style.visibility</p:attrName>
                                        </p:attrNameLst>
                                      </p:cBhvr>
                                      <p:to>
                                        <p:strVal val="visible"/>
                                      </p:to>
                                    </p:set>
                                    <p:animEffect transition="in" filter="fade">
                                      <p:cBhvr>
                                        <p:cTn id="134" dur="500"/>
                                        <p:tgtEl>
                                          <p:spTgt spid="89"/>
                                        </p:tgtEl>
                                      </p:cBhvr>
                                    </p:animEffect>
                                  </p:childTnLst>
                                </p:cTn>
                              </p:par>
                            </p:childTnLst>
                          </p:cTn>
                        </p:par>
                      </p:childTnLst>
                    </p:cTn>
                  </p:par>
                  <p:par>
                    <p:cTn id="135" fill="hold">
                      <p:stCondLst>
                        <p:cond delay="indefinite"/>
                      </p:stCondLst>
                      <p:childTnLst>
                        <p:par>
                          <p:cTn id="136" fill="hold">
                            <p:stCondLst>
                              <p:cond delay="0"/>
                            </p:stCondLst>
                            <p:childTnLst>
                              <p:par>
                                <p:cTn id="137" presetID="22" presetClass="entr" presetSubtype="1" fill="hold" grpId="0" nodeType="clickEffect">
                                  <p:stCondLst>
                                    <p:cond delay="0"/>
                                  </p:stCondLst>
                                  <p:childTnLst>
                                    <p:set>
                                      <p:cBhvr>
                                        <p:cTn id="138" dur="1" fill="hold">
                                          <p:stCondLst>
                                            <p:cond delay="0"/>
                                          </p:stCondLst>
                                        </p:cTn>
                                        <p:tgtEl>
                                          <p:spTgt spid="86"/>
                                        </p:tgtEl>
                                        <p:attrNameLst>
                                          <p:attrName>style.visibility</p:attrName>
                                        </p:attrNameLst>
                                      </p:cBhvr>
                                      <p:to>
                                        <p:strVal val="visible"/>
                                      </p:to>
                                    </p:set>
                                    <p:animEffect transition="in" filter="wipe(up)">
                                      <p:cBhvr>
                                        <p:cTn id="139" dur="500"/>
                                        <p:tgtEl>
                                          <p:spTgt spid="86"/>
                                        </p:tgtEl>
                                      </p:cBhvr>
                                    </p:animEffect>
                                  </p:childTnLst>
                                </p:cTn>
                              </p:par>
                            </p:childTnLst>
                          </p:cTn>
                        </p:par>
                        <p:par>
                          <p:cTn id="140" fill="hold">
                            <p:stCondLst>
                              <p:cond delay="500"/>
                            </p:stCondLst>
                            <p:childTnLst>
                              <p:par>
                                <p:cTn id="141" presetID="10" presetClass="entr" presetSubtype="0" fill="hold" grpId="0" nodeType="afterEffect">
                                  <p:stCondLst>
                                    <p:cond delay="0"/>
                                  </p:stCondLst>
                                  <p:childTnLst>
                                    <p:set>
                                      <p:cBhvr>
                                        <p:cTn id="142" dur="1" fill="hold">
                                          <p:stCondLst>
                                            <p:cond delay="0"/>
                                          </p:stCondLst>
                                        </p:cTn>
                                        <p:tgtEl>
                                          <p:spTgt spid="88"/>
                                        </p:tgtEl>
                                        <p:attrNameLst>
                                          <p:attrName>style.visibility</p:attrName>
                                        </p:attrNameLst>
                                      </p:cBhvr>
                                      <p:to>
                                        <p:strVal val="visible"/>
                                      </p:to>
                                    </p:set>
                                    <p:animEffect transition="in" filter="fade">
                                      <p:cBhvr>
                                        <p:cTn id="14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5" grpId="0"/>
      <p:bldP spid="47" grpId="0"/>
      <p:bldP spid="51" grpId="0" animBg="1"/>
      <p:bldP spid="53" grpId="0" animBg="1"/>
      <p:bldP spid="54" grpId="0" animBg="1"/>
      <p:bldP spid="55" grpId="0" animBg="1"/>
      <p:bldP spid="56" grpId="0" animBg="1"/>
      <p:bldP spid="57" grpId="0" animBg="1"/>
      <p:bldP spid="58" grpId="0" animBg="1"/>
      <p:bldP spid="59" grpId="0" animBg="1"/>
      <p:bldP spid="60" grpId="0"/>
      <p:bldP spid="61" grpId="0"/>
      <p:bldP spid="62" grpId="0"/>
      <p:bldP spid="63" grpId="0"/>
      <p:bldP spid="75" grpId="0" animBg="1"/>
      <p:bldP spid="76" grpId="0" animBg="1"/>
      <p:bldP spid="80" grpId="0"/>
      <p:bldP spid="81" grpId="0"/>
      <p:bldP spid="82" grpId="0"/>
      <p:bldP spid="83" grpId="0"/>
      <p:bldP spid="84" grpId="0"/>
      <p:bldP spid="85" grpId="0"/>
      <p:bldP spid="86" grpId="0" animBg="1"/>
      <p:bldP spid="87" grpId="0" animBg="1"/>
      <p:bldP spid="88" grpId="0"/>
      <p:bldP spid="89" grpId="0"/>
      <p:bldP spid="90" grpId="0" animBg="1"/>
      <p:bldP spid="9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200916"/>
            <a:ext cx="8496943" cy="5184576"/>
          </a:xfrm>
        </p:spPr>
        <p:txBody>
          <a:bodyPr>
            <a:normAutofit/>
          </a:bodyPr>
          <a:lstStyle/>
          <a:p>
            <a:pPr marL="0" indent="0">
              <a:buNone/>
            </a:pPr>
            <a:r>
              <a:rPr lang="cs-CZ" sz="2400" dirty="0" smtClean="0"/>
              <a:t>Určete, v jaké poloze vzhledem k základnici je zadaná přímka.</a:t>
            </a:r>
            <a:endParaRPr lang="cs-CZ" sz="2400" dirty="0"/>
          </a:p>
        </p:txBody>
      </p:sp>
      <p:cxnSp>
        <p:nvCxnSpPr>
          <p:cNvPr id="7" name="Přímá spojnice se šipkou 6"/>
          <p:cNvCxnSpPr/>
          <p:nvPr/>
        </p:nvCxnSpPr>
        <p:spPr>
          <a:xfrm>
            <a:off x="1471261" y="4058527"/>
            <a:ext cx="5976664" cy="0"/>
          </a:xfrm>
          <a:prstGeom prst="straightConnector1">
            <a:avLst/>
          </a:prstGeom>
          <a:ln w="1270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cxnSp>
        <p:nvCxnSpPr>
          <p:cNvPr id="12" name="Přímá spojnice 11"/>
          <p:cNvCxnSpPr/>
          <p:nvPr/>
        </p:nvCxnSpPr>
        <p:spPr>
          <a:xfrm>
            <a:off x="2483768" y="4941168"/>
            <a:ext cx="3752800" cy="0"/>
          </a:xfrm>
          <a:prstGeom prst="line">
            <a:avLst/>
          </a:prstGeom>
          <a:ln w="19050"/>
        </p:spPr>
        <p:style>
          <a:lnRef idx="1">
            <a:schemeClr val="dk1"/>
          </a:lnRef>
          <a:fillRef idx="0">
            <a:schemeClr val="dk1"/>
          </a:fillRef>
          <a:effectRef idx="0">
            <a:schemeClr val="dk1"/>
          </a:effectRef>
          <a:fontRef idx="minor">
            <a:schemeClr val="tx1"/>
          </a:fontRef>
        </p:style>
      </p:cxnSp>
      <p:sp>
        <p:nvSpPr>
          <p:cNvPr id="14" name="TextovéPole 13"/>
          <p:cNvSpPr txBox="1"/>
          <p:nvPr/>
        </p:nvSpPr>
        <p:spPr>
          <a:xfrm>
            <a:off x="6186873" y="2303074"/>
            <a:ext cx="40453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15" name="TextovéPole 14"/>
          <p:cNvSpPr txBox="1"/>
          <p:nvPr/>
        </p:nvSpPr>
        <p:spPr>
          <a:xfrm>
            <a:off x="6174205" y="4797152"/>
            <a:ext cx="40453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cxnSp>
        <p:nvCxnSpPr>
          <p:cNvPr id="10" name="Přímá spojnice 9"/>
          <p:cNvCxnSpPr/>
          <p:nvPr/>
        </p:nvCxnSpPr>
        <p:spPr>
          <a:xfrm>
            <a:off x="2483768" y="2543199"/>
            <a:ext cx="3752800" cy="0"/>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233647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200916"/>
            <a:ext cx="8496943" cy="5184576"/>
          </a:xfrm>
        </p:spPr>
        <p:txBody>
          <a:bodyPr>
            <a:normAutofit/>
          </a:bodyPr>
          <a:lstStyle/>
          <a:p>
            <a:pPr marL="0" indent="0">
              <a:buNone/>
            </a:pPr>
            <a:r>
              <a:rPr lang="cs-CZ" sz="2400" dirty="0" smtClean="0"/>
              <a:t>Určete, v jaké poloze vzhledem k základnici je zadaná přímka.</a:t>
            </a:r>
            <a:endParaRPr lang="cs-CZ" sz="2400" dirty="0"/>
          </a:p>
        </p:txBody>
      </p:sp>
      <p:cxnSp>
        <p:nvCxnSpPr>
          <p:cNvPr id="7" name="Přímá spojnice se šipkou 6"/>
          <p:cNvCxnSpPr/>
          <p:nvPr/>
        </p:nvCxnSpPr>
        <p:spPr>
          <a:xfrm>
            <a:off x="1471261" y="4058527"/>
            <a:ext cx="5976664" cy="0"/>
          </a:xfrm>
          <a:prstGeom prst="straightConnector1">
            <a:avLst/>
          </a:prstGeom>
          <a:ln w="1270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14" name="TextovéPole 13"/>
          <p:cNvSpPr txBox="1"/>
          <p:nvPr/>
        </p:nvSpPr>
        <p:spPr>
          <a:xfrm>
            <a:off x="4326898" y="1864169"/>
            <a:ext cx="40453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15" name="TextovéPole 14"/>
          <p:cNvSpPr txBox="1"/>
          <p:nvPr/>
        </p:nvSpPr>
        <p:spPr>
          <a:xfrm>
            <a:off x="4326898" y="5764614"/>
            <a:ext cx="40453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cxnSp>
        <p:nvCxnSpPr>
          <p:cNvPr id="10" name="Přímá spojnice 9"/>
          <p:cNvCxnSpPr/>
          <p:nvPr/>
        </p:nvCxnSpPr>
        <p:spPr>
          <a:xfrm flipV="1">
            <a:off x="4360168" y="2060848"/>
            <a:ext cx="0" cy="3888432"/>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797497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200916"/>
            <a:ext cx="8496943" cy="5184576"/>
          </a:xfrm>
        </p:spPr>
        <p:txBody>
          <a:bodyPr>
            <a:normAutofit/>
          </a:bodyPr>
          <a:lstStyle/>
          <a:p>
            <a:pPr marL="0" indent="0">
              <a:buNone/>
            </a:pPr>
            <a:r>
              <a:rPr lang="cs-CZ" sz="2400" dirty="0" smtClean="0"/>
              <a:t>Určete, v jaké poloze vzhledem k základnici je zadaná přímka.</a:t>
            </a:r>
            <a:endParaRPr lang="cs-CZ" sz="2400" dirty="0"/>
          </a:p>
        </p:txBody>
      </p:sp>
      <p:cxnSp>
        <p:nvCxnSpPr>
          <p:cNvPr id="7" name="Přímá spojnice se šipkou 6"/>
          <p:cNvCxnSpPr/>
          <p:nvPr/>
        </p:nvCxnSpPr>
        <p:spPr>
          <a:xfrm>
            <a:off x="1471261" y="4058527"/>
            <a:ext cx="5976664" cy="0"/>
          </a:xfrm>
          <a:prstGeom prst="straightConnector1">
            <a:avLst/>
          </a:prstGeom>
          <a:ln w="1905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4" name="TextovéPole 13"/>
          <p:cNvSpPr txBox="1"/>
          <p:nvPr/>
        </p:nvSpPr>
        <p:spPr>
          <a:xfrm>
            <a:off x="6186873" y="2303074"/>
            <a:ext cx="40453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cxnSp>
        <p:nvCxnSpPr>
          <p:cNvPr id="10" name="Přímá spojnice 9"/>
          <p:cNvCxnSpPr/>
          <p:nvPr/>
        </p:nvCxnSpPr>
        <p:spPr>
          <a:xfrm>
            <a:off x="2483768" y="2543199"/>
            <a:ext cx="3752800" cy="0"/>
          </a:xfrm>
          <a:prstGeom prst="line">
            <a:avLst/>
          </a:prstGeom>
          <a:ln w="19050"/>
        </p:spPr>
        <p:style>
          <a:lnRef idx="1">
            <a:schemeClr val="dk1"/>
          </a:lnRef>
          <a:fillRef idx="0">
            <a:schemeClr val="dk1"/>
          </a:fillRef>
          <a:effectRef idx="0">
            <a:schemeClr val="dk1"/>
          </a:effectRef>
          <a:fontRef idx="minor">
            <a:schemeClr val="tx1"/>
          </a:fontRef>
        </p:style>
      </p:cxnSp>
      <p:sp>
        <p:nvSpPr>
          <p:cNvPr id="11" name="TextovéPole 10"/>
          <p:cNvSpPr txBox="1"/>
          <p:nvPr/>
        </p:nvSpPr>
        <p:spPr>
          <a:xfrm>
            <a:off x="7403666" y="3933056"/>
            <a:ext cx="902812" cy="553998"/>
          </a:xfrm>
          <a:prstGeom prst="rect">
            <a:avLst/>
          </a:prstGeom>
          <a:noFill/>
        </p:spPr>
        <p:txBody>
          <a:bodyPr wrap="square" rtlCol="0">
            <a:spAutoFit/>
          </a:bodyPr>
          <a:lstStyle/>
          <a:p>
            <a:r>
              <a:rPr lang="cs-CZ" dirty="0" smtClean="0"/>
              <a:t>x</a:t>
            </a:r>
            <a:r>
              <a:rPr lang="cs-CZ" baseline="-25000" dirty="0" smtClean="0"/>
              <a:t>1,2</a:t>
            </a:r>
            <a:r>
              <a:rPr lang="cs-CZ" dirty="0" smtClean="0"/>
              <a:t>=a</a:t>
            </a:r>
            <a:r>
              <a:rPr lang="cs-CZ" baseline="-25000" dirty="0" smtClean="0"/>
              <a:t>1</a:t>
            </a:r>
            <a:endParaRPr lang="cs-CZ" baseline="-25000" dirty="0"/>
          </a:p>
          <a:p>
            <a:endParaRPr lang="cs-CZ" baseline="-25000" dirty="0"/>
          </a:p>
        </p:txBody>
      </p:sp>
    </p:spTree>
    <p:extLst>
      <p:ext uri="{BB962C8B-B14F-4D97-AF65-F5344CB8AC3E}">
        <p14:creationId xmlns:p14="http://schemas.microsoft.com/office/powerpoint/2010/main" val="7368387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611560" y="1010882"/>
            <a:ext cx="7920880" cy="461665"/>
          </a:xfrm>
          <a:prstGeom prst="rect">
            <a:avLst/>
          </a:prstGeom>
        </p:spPr>
        <p:txBody>
          <a:bodyPr wrap="square">
            <a:spAutoFit/>
          </a:bodyPr>
          <a:lstStyle/>
          <a:p>
            <a:pPr algn="ctr"/>
            <a:r>
              <a:rPr lang="cs-CZ" sz="2400" dirty="0" smtClean="0">
                <a:latin typeface="Calibri" pitchFamily="34" charset="0"/>
              </a:rPr>
              <a:t>Zdroj: archiv autora</a:t>
            </a:r>
            <a:endParaRPr lang="cs-CZ" sz="2400" dirty="0">
              <a:latin typeface="Calibri" pitchFamily="34" charset="0"/>
            </a:endParaRPr>
          </a:p>
        </p:txBody>
      </p:sp>
      <p:sp>
        <p:nvSpPr>
          <p:cNvPr id="4" name="TextovéPole 3"/>
          <p:cNvSpPr txBox="1"/>
          <p:nvPr/>
        </p:nvSpPr>
        <p:spPr>
          <a:xfrm>
            <a:off x="596451" y="5094476"/>
            <a:ext cx="7992888" cy="461665"/>
          </a:xfrm>
          <a:prstGeom prst="rect">
            <a:avLst/>
          </a:prstGeom>
          <a:noFill/>
        </p:spPr>
        <p:txBody>
          <a:bodyPr wrap="square" rtlCol="0">
            <a:spAutoFit/>
          </a:bodyPr>
          <a:lstStyle/>
          <a:p>
            <a:pPr algn="ctr"/>
            <a:r>
              <a:rPr lang="cs-CZ" sz="2400" dirty="0" smtClean="0"/>
              <a:t>Materiál je určen k interaktivní výuce.</a:t>
            </a:r>
            <a:endParaRPr lang="cs-CZ" sz="2400" dirty="0"/>
          </a:p>
        </p:txBody>
      </p:sp>
    </p:spTree>
    <p:extLst>
      <p:ext uri="{BB962C8B-B14F-4D97-AF65-F5344CB8AC3E}">
        <p14:creationId xmlns:p14="http://schemas.microsoft.com/office/powerpoint/2010/main" val="3049664346"/>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730</TotalTime>
  <Words>394</Words>
  <Application>Microsoft Office PowerPoint</Application>
  <PresentationFormat>Předvádění na obrazovce (4:3)</PresentationFormat>
  <Paragraphs>106</Paragraphs>
  <Slides>11</Slides>
  <Notes>3</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11</vt:i4>
      </vt:variant>
    </vt:vector>
  </HeadingPairs>
  <TitlesOfParts>
    <vt:vector size="15" baseType="lpstr">
      <vt:lpstr>Arial</vt:lpstr>
      <vt:lpstr>Calibri</vt:lpstr>
      <vt:lpstr>Symbol</vt:lpstr>
      <vt:lpstr>Motiv systému Office</vt:lpstr>
      <vt:lpstr>Prezentace aplikace PowerPoint</vt:lpstr>
      <vt:lpstr>ANOTACE</vt:lpstr>
      <vt:lpstr>Mongeovo promítání</vt:lpstr>
      <vt:lpstr>Přímka rovnoběžná se základnicí</vt:lpstr>
      <vt:lpstr>Přímka ležící v půdorysně a zároveň rovnoběžná se základnicí</vt:lpstr>
      <vt:lpstr>Přímka ležící v nárysně a zároveň rovnoběžná se základnicí</vt:lpstr>
      <vt:lpstr>Přímka kolmá k základnici</vt:lpstr>
      <vt:lpstr>Příklad</vt:lpstr>
      <vt:lpstr>Příklad</vt:lpstr>
      <vt:lpstr>Příklad</vt:lpstr>
      <vt:lpstr>Prezentace aplikace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Kótované promítání</dc:title>
  <dc:creator>burim</dc:creator>
  <cp:lastModifiedBy>Michaela Sedláčková</cp:lastModifiedBy>
  <cp:revision>107</cp:revision>
  <dcterms:created xsi:type="dcterms:W3CDTF">2012-07-31T10:12:03Z</dcterms:created>
  <dcterms:modified xsi:type="dcterms:W3CDTF">2013-09-04T06:40:17Z</dcterms:modified>
</cp:coreProperties>
</file>