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8" r:id="rId2"/>
    <p:sldId id="269" r:id="rId3"/>
    <p:sldId id="256" r:id="rId4"/>
    <p:sldId id="261" r:id="rId5"/>
    <p:sldId id="262" r:id="rId6"/>
    <p:sldId id="257" r:id="rId7"/>
    <p:sldId id="263" r:id="rId8"/>
    <p:sldId id="259" r:id="rId9"/>
    <p:sldId id="264" r:id="rId10"/>
    <p:sldId id="265" r:id="rId11"/>
    <p:sldId id="266" r:id="rId12"/>
    <p:sldId id="267" r:id="rId13"/>
    <p:sldId id="271"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54" y="33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837004-B9F2-4580-B156-FCAC5B2E6B06}" type="datetimeFigureOut">
              <a:rPr lang="cs-CZ" smtClean="0"/>
              <a:t>16.5.2013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139416-4E92-48AF-B172-4765E39E110E}" type="slidenum">
              <a:rPr lang="cs-CZ" smtClean="0"/>
              <a:t>‹#›</a:t>
            </a:fld>
            <a:endParaRPr lang="cs-CZ"/>
          </a:p>
        </p:txBody>
      </p:sp>
    </p:spTree>
    <p:extLst>
      <p:ext uri="{BB962C8B-B14F-4D97-AF65-F5344CB8AC3E}">
        <p14:creationId xmlns:p14="http://schemas.microsoft.com/office/powerpoint/2010/main" val="2213914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13</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16.5.2013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16.5.2013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16.5.2013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16.5.2013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16.5.2013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389193195"/>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VY_32_INOVACE_08A_14_Mongeovo</a:t>
                      </a:r>
                      <a:r>
                        <a:rPr lang="cs-CZ" sz="1800" b="1" kern="1200" baseline="0" dirty="0" smtClean="0">
                          <a:solidFill>
                            <a:srgbClr val="2C3036"/>
                          </a:solidFill>
                          <a:latin typeface="Calibri" pitchFamily="34" charset="0"/>
                          <a:ea typeface="+mn-ea"/>
                          <a:cs typeface="+mn-cs"/>
                        </a:rPr>
                        <a:t> promítání – Hlavní přímky roviny</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5.1.2013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67962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pojmu </a:t>
            </a:r>
            <a:r>
              <a:rPr lang="cs-CZ" sz="2000" dirty="0" smtClean="0">
                <a:latin typeface="Calibri" pitchFamily="34" charset="0"/>
              </a:rPr>
              <a:t>hlavní přímky roviny v Mongeově </a:t>
            </a:r>
            <a:r>
              <a:rPr lang="cs-CZ" sz="2000" dirty="0">
                <a:latin typeface="Calibri" pitchFamily="34" charset="0"/>
              </a:rPr>
              <a:t>promítání a je připraven pro hodiny deskriptivní 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názorně doplňuje výklad učitele. Obsahuje názorné obrázky a také ukazuje, jak vypadají průměty hlavních přímek roviny v Mongeově promítání. Je vhodné, aby učitel celou situaci také modeloval v promítacím koutě. Studenti sledují výklad učitele a mohou mu klást dotazy.</a:t>
            </a:r>
          </a:p>
          <a:p>
            <a:pPr marL="0" indent="0" algn="just">
              <a:buNone/>
            </a:pPr>
            <a:r>
              <a:rPr lang="cs-CZ" sz="2000" dirty="0" smtClean="0">
                <a:latin typeface="Calibri" pitchFamily="34" charset="0"/>
              </a:rPr>
              <a:t>V další části prezentace je uvedeno několik neřešených příkladů. Studenti navrhují jejich řešení. Jeden ze studentů nebo učitel řešení rýsuje do promítaného zadání pomocí nástroje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14644147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HLAVNÍ PŘÍMKY ROVINY</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Co jsou hlavní přímky</a:t>
            </a:r>
            <a:endParaRPr lang="cs-CZ" dirty="0"/>
          </a:p>
        </p:txBody>
      </p:sp>
      <p:sp>
        <p:nvSpPr>
          <p:cNvPr id="3" name="Zástupný symbol pro obsah 2"/>
          <p:cNvSpPr>
            <a:spLocks noGrp="1"/>
          </p:cNvSpPr>
          <p:nvPr>
            <p:ph idx="1"/>
          </p:nvPr>
        </p:nvSpPr>
        <p:spPr>
          <a:xfrm>
            <a:off x="467544" y="1988840"/>
            <a:ext cx="8229600" cy="4093915"/>
          </a:xfrm>
        </p:spPr>
        <p:txBody>
          <a:bodyPr/>
          <a:lstStyle/>
          <a:p>
            <a:pPr marL="0" indent="0">
              <a:buNone/>
            </a:pPr>
            <a:r>
              <a:rPr lang="cs-CZ" dirty="0" smtClean="0"/>
              <a:t>Hlavní přímky jsou přímky, které leží v rovině a jsou rovnoběžné s průmětnou, tedy i se stopou roviny.</a:t>
            </a:r>
            <a:endParaRPr lang="cs-CZ" dirty="0"/>
          </a:p>
        </p:txBody>
      </p:sp>
    </p:spTree>
    <p:extLst>
      <p:ext uri="{BB962C8B-B14F-4D97-AF65-F5344CB8AC3E}">
        <p14:creationId xmlns:p14="http://schemas.microsoft.com/office/powerpoint/2010/main" val="355645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Rozdělení hlavních přímek</a:t>
            </a:r>
            <a:endParaRPr lang="cs-CZ" dirty="0"/>
          </a:p>
        </p:txBody>
      </p:sp>
      <p:sp>
        <p:nvSpPr>
          <p:cNvPr id="3" name="Zástupný symbol pro obsah 2"/>
          <p:cNvSpPr>
            <a:spLocks noGrp="1"/>
          </p:cNvSpPr>
          <p:nvPr>
            <p:ph idx="1"/>
          </p:nvPr>
        </p:nvSpPr>
        <p:spPr/>
        <p:txBody>
          <a:bodyPr/>
          <a:lstStyle/>
          <a:p>
            <a:r>
              <a:rPr lang="cs-CZ" dirty="0" smtClean="0"/>
              <a:t>Hlavní přímky první osnovy (horizontální hlavní přímky) – jsou rovnoběžné s půdorysnou stopou, označení </a:t>
            </a:r>
            <a:r>
              <a:rPr lang="cs-CZ" i="1" baseline="30000" dirty="0" smtClean="0">
                <a:latin typeface="Times New Roman" pitchFamily="18" charset="0"/>
                <a:cs typeface="Times New Roman" pitchFamily="18" charset="0"/>
              </a:rPr>
              <a:t>I</a:t>
            </a:r>
            <a:r>
              <a:rPr lang="cs-CZ" i="1" dirty="0" smtClean="0"/>
              <a:t>h</a:t>
            </a:r>
            <a:r>
              <a:rPr lang="cs-CZ" i="1" baseline="30000" dirty="0" smtClean="0">
                <a:sym typeface="Symbol"/>
              </a:rPr>
              <a:t></a:t>
            </a:r>
          </a:p>
          <a:p>
            <a:r>
              <a:rPr lang="cs-CZ" dirty="0"/>
              <a:t>Hlavní přímky </a:t>
            </a:r>
            <a:r>
              <a:rPr lang="cs-CZ" dirty="0" smtClean="0"/>
              <a:t>druhé </a:t>
            </a:r>
            <a:r>
              <a:rPr lang="cs-CZ" dirty="0"/>
              <a:t>osnovy </a:t>
            </a:r>
            <a:r>
              <a:rPr lang="cs-CZ" dirty="0" smtClean="0"/>
              <a:t>(frontální </a:t>
            </a:r>
            <a:r>
              <a:rPr lang="cs-CZ" dirty="0"/>
              <a:t>hlavní přímky) – jsou rovnoběžné s </a:t>
            </a:r>
            <a:r>
              <a:rPr lang="cs-CZ" dirty="0" smtClean="0"/>
              <a:t>nárysnou </a:t>
            </a:r>
            <a:r>
              <a:rPr lang="cs-CZ" dirty="0"/>
              <a:t>stopou, označení </a:t>
            </a:r>
            <a:r>
              <a:rPr lang="cs-CZ" i="1" baseline="30000" dirty="0" smtClean="0">
                <a:latin typeface="Times New Roman" pitchFamily="18" charset="0"/>
                <a:cs typeface="Times New Roman" pitchFamily="18" charset="0"/>
              </a:rPr>
              <a:t>II</a:t>
            </a:r>
            <a:r>
              <a:rPr lang="cs-CZ" i="1" dirty="0" smtClean="0"/>
              <a:t>h</a:t>
            </a:r>
            <a:r>
              <a:rPr lang="cs-CZ" i="1" baseline="30000" dirty="0" smtClean="0">
                <a:sym typeface="Symbol"/>
              </a:rPr>
              <a:t></a:t>
            </a:r>
            <a:endParaRPr lang="cs-CZ" i="1" baseline="30000" dirty="0">
              <a:sym typeface="Symbol"/>
            </a:endParaRPr>
          </a:p>
        </p:txBody>
      </p:sp>
    </p:spTree>
    <p:extLst>
      <p:ext uri="{BB962C8B-B14F-4D97-AF65-F5344CB8AC3E}">
        <p14:creationId xmlns:p14="http://schemas.microsoft.com/office/powerpoint/2010/main" val="2902914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475656" y="2132855"/>
            <a:ext cx="244827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normAutofit/>
          </a:bodyPr>
          <a:lstStyle/>
          <a:p>
            <a:r>
              <a:rPr lang="cs-CZ" dirty="0" smtClean="0"/>
              <a:t>Hlavní přímky první osnovy</a:t>
            </a:r>
            <a:endParaRPr lang="cs-CZ" dirty="0"/>
          </a:p>
        </p:txBody>
      </p:sp>
      <p:sp>
        <p:nvSpPr>
          <p:cNvPr id="4" name="Zástupný symbol pro obsah 3"/>
          <p:cNvSpPr>
            <a:spLocks noGrp="1"/>
          </p:cNvSpPr>
          <p:nvPr>
            <p:ph sz="half" idx="2"/>
          </p:nvPr>
        </p:nvSpPr>
        <p:spPr>
          <a:xfrm>
            <a:off x="4572000" y="1600200"/>
            <a:ext cx="4320480" cy="4525963"/>
          </a:xfrm>
        </p:spPr>
        <p:txBody>
          <a:bodyPr>
            <a:normAutofit/>
          </a:bodyPr>
          <a:lstStyle/>
          <a:p>
            <a:pPr marL="0" indent="0">
              <a:buNone/>
            </a:pPr>
            <a:endParaRPr lang="cs-CZ" sz="2000" i="1" dirty="0">
              <a:sym typeface="Symbol"/>
            </a:endParaRPr>
          </a:p>
          <a:p>
            <a:endParaRPr lang="cs-CZ" sz="2400" i="1" dirty="0"/>
          </a:p>
        </p:txBody>
      </p:sp>
      <p:sp>
        <p:nvSpPr>
          <p:cNvPr id="5" name="Kosoúhelník 4"/>
          <p:cNvSpPr/>
          <p:nvPr/>
        </p:nvSpPr>
        <p:spPr>
          <a:xfrm>
            <a:off x="536120" y="4468470"/>
            <a:ext cx="3384376"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699792" y="5149564"/>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971600" y="4468470"/>
            <a:ext cx="3236280"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21323" y="4360570"/>
            <a:ext cx="360040" cy="369332"/>
          </a:xfrm>
          <a:prstGeom prst="rect">
            <a:avLst/>
          </a:prstGeom>
          <a:noFill/>
        </p:spPr>
        <p:txBody>
          <a:bodyPr wrap="square" rtlCol="0">
            <a:spAutoFit/>
          </a:bodyPr>
          <a:lstStyle/>
          <a:p>
            <a:r>
              <a:rPr lang="cs-CZ" dirty="0" smtClean="0"/>
              <a:t>x</a:t>
            </a:r>
            <a:endParaRPr lang="cs-CZ" spc="-300" baseline="-25000" dirty="0"/>
          </a:p>
        </p:txBody>
      </p:sp>
      <p:cxnSp>
        <p:nvCxnSpPr>
          <p:cNvPr id="36" name="Přímá spojnice 35"/>
          <p:cNvCxnSpPr/>
          <p:nvPr/>
        </p:nvCxnSpPr>
        <p:spPr>
          <a:xfrm flipH="1" flipV="1">
            <a:off x="1610995" y="2275244"/>
            <a:ext cx="2176427" cy="21932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TextovéPole 50"/>
          <p:cNvSpPr txBox="1"/>
          <p:nvPr/>
        </p:nvSpPr>
        <p:spPr>
          <a:xfrm>
            <a:off x="1807012" y="2268840"/>
            <a:ext cx="879553" cy="369332"/>
          </a:xfrm>
          <a:prstGeom prst="rect">
            <a:avLst/>
          </a:prstGeom>
          <a:noFill/>
        </p:spPr>
        <p:txBody>
          <a:bodyPr wrap="square" rtlCol="0">
            <a:spAutoFit/>
          </a:bodyPr>
          <a:lstStyle/>
          <a:p>
            <a:r>
              <a:rPr lang="cs-CZ" dirty="0" smtClean="0"/>
              <a:t>n</a:t>
            </a:r>
            <a:r>
              <a:rPr lang="cs-CZ" baseline="30000" dirty="0" smtClean="0">
                <a:sym typeface="Symbol"/>
              </a:rPr>
              <a:t></a:t>
            </a:r>
            <a:r>
              <a:rPr lang="cs-CZ" dirty="0" smtClean="0"/>
              <a:t>=n</a:t>
            </a:r>
            <a:r>
              <a:rPr lang="cs-CZ" spc="-300" baseline="30000" dirty="0" smtClean="0">
                <a:sym typeface="Symbol"/>
              </a:rPr>
              <a:t></a:t>
            </a:r>
            <a:r>
              <a:rPr lang="cs-CZ" spc="-300" baseline="-25000" dirty="0" smtClean="0"/>
              <a:t>2</a:t>
            </a:r>
            <a:endParaRPr lang="cs-CZ" spc="-300" dirty="0"/>
          </a:p>
        </p:txBody>
      </p:sp>
      <p:cxnSp>
        <p:nvCxnSpPr>
          <p:cNvPr id="19" name="Přímá spojnice 18"/>
          <p:cNvCxnSpPr/>
          <p:nvPr/>
        </p:nvCxnSpPr>
        <p:spPr>
          <a:xfrm flipH="1">
            <a:off x="1043350" y="4462066"/>
            <a:ext cx="2752492" cy="6874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Volný tvar 23"/>
          <p:cNvSpPr/>
          <p:nvPr/>
        </p:nvSpPr>
        <p:spPr>
          <a:xfrm>
            <a:off x="809236" y="2268840"/>
            <a:ext cx="801759" cy="2898843"/>
          </a:xfrm>
          <a:custGeom>
            <a:avLst/>
            <a:gdLst>
              <a:gd name="connsiteX0" fmla="*/ 801759 w 801759"/>
              <a:gd name="connsiteY0" fmla="*/ 0 h 2898843"/>
              <a:gd name="connsiteX1" fmla="*/ 364014 w 801759"/>
              <a:gd name="connsiteY1" fmla="*/ 593387 h 2898843"/>
              <a:gd name="connsiteX2" fmla="*/ 480746 w 801759"/>
              <a:gd name="connsiteY2" fmla="*/ 1595336 h 2898843"/>
              <a:gd name="connsiteX3" fmla="*/ 4091 w 801759"/>
              <a:gd name="connsiteY3" fmla="*/ 2422187 h 2898843"/>
              <a:gd name="connsiteX4" fmla="*/ 237555 w 801759"/>
              <a:gd name="connsiteY4" fmla="*/ 2898843 h 2898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759" h="2898843">
                <a:moveTo>
                  <a:pt x="801759" y="0"/>
                </a:moveTo>
                <a:cubicBezTo>
                  <a:pt x="609637" y="163749"/>
                  <a:pt x="417516" y="327498"/>
                  <a:pt x="364014" y="593387"/>
                </a:cubicBezTo>
                <a:cubicBezTo>
                  <a:pt x="310512" y="859276"/>
                  <a:pt x="540733" y="1290536"/>
                  <a:pt x="480746" y="1595336"/>
                </a:cubicBezTo>
                <a:cubicBezTo>
                  <a:pt x="420759" y="1900136"/>
                  <a:pt x="44623" y="2204936"/>
                  <a:pt x="4091" y="2422187"/>
                </a:cubicBezTo>
                <a:cubicBezTo>
                  <a:pt x="-36441" y="2639438"/>
                  <a:pt x="237555" y="2898843"/>
                  <a:pt x="237555" y="2898843"/>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5" name="TextovéPole 24"/>
          <p:cNvSpPr txBox="1"/>
          <p:nvPr/>
        </p:nvSpPr>
        <p:spPr>
          <a:xfrm>
            <a:off x="1430975" y="2335186"/>
            <a:ext cx="360040" cy="369332"/>
          </a:xfrm>
          <a:prstGeom prst="rect">
            <a:avLst/>
          </a:prstGeom>
          <a:noFill/>
        </p:spPr>
        <p:txBody>
          <a:bodyPr wrap="square" rtlCol="0">
            <a:spAutoFit/>
          </a:bodyPr>
          <a:lstStyle/>
          <a:p>
            <a:r>
              <a:rPr lang="cs-CZ" dirty="0" smtClean="0">
                <a:sym typeface="Symbol"/>
              </a:rPr>
              <a:t></a:t>
            </a:r>
            <a:endParaRPr lang="cs-CZ" dirty="0"/>
          </a:p>
        </p:txBody>
      </p:sp>
      <p:sp>
        <p:nvSpPr>
          <p:cNvPr id="26" name="TextovéPole 25"/>
          <p:cNvSpPr txBox="1"/>
          <p:nvPr/>
        </p:nvSpPr>
        <p:spPr>
          <a:xfrm>
            <a:off x="1213837" y="4997971"/>
            <a:ext cx="918770" cy="369332"/>
          </a:xfrm>
          <a:prstGeom prst="rect">
            <a:avLst/>
          </a:prstGeom>
          <a:noFill/>
        </p:spPr>
        <p:txBody>
          <a:bodyPr wrap="square" rtlCol="0">
            <a:spAutoFit/>
          </a:bodyPr>
          <a:lstStyle/>
          <a:p>
            <a:r>
              <a:rPr lang="cs-CZ" dirty="0" smtClean="0"/>
              <a:t>p</a:t>
            </a:r>
            <a:r>
              <a:rPr lang="cs-CZ" baseline="30000" dirty="0" smtClean="0">
                <a:sym typeface="Symbol"/>
              </a:rPr>
              <a:t></a:t>
            </a:r>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cxnSp>
        <p:nvCxnSpPr>
          <p:cNvPr id="18" name="Přímá spojnice 17"/>
          <p:cNvCxnSpPr/>
          <p:nvPr/>
        </p:nvCxnSpPr>
        <p:spPr>
          <a:xfrm flipH="1">
            <a:off x="1323546" y="3379006"/>
            <a:ext cx="1376246" cy="343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755576" y="4468470"/>
            <a:ext cx="1955537" cy="4726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2699208" y="3379006"/>
            <a:ext cx="584" cy="108306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1585708" y="3379006"/>
            <a:ext cx="2201714"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21" name="TextovéPole 20"/>
          <p:cNvSpPr txBox="1"/>
          <p:nvPr/>
        </p:nvSpPr>
        <p:spPr>
          <a:xfrm>
            <a:off x="3347864" y="3030634"/>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a:t>
            </a:r>
            <a:r>
              <a:rPr lang="cs-CZ" dirty="0" smtClean="0"/>
              <a:t>h</a:t>
            </a:r>
            <a:r>
              <a:rPr lang="cs-CZ" spc="-300" baseline="30000" dirty="0" smtClean="0">
                <a:sym typeface="Symbol"/>
              </a:rPr>
              <a:t></a:t>
            </a:r>
            <a:r>
              <a:rPr lang="cs-CZ" spc="-300" baseline="-25000" dirty="0" smtClean="0">
                <a:sym typeface="Symbol"/>
              </a:rPr>
              <a:t>2</a:t>
            </a:r>
            <a:endParaRPr lang="cs-CZ" spc="-300" baseline="-25000" dirty="0"/>
          </a:p>
        </p:txBody>
      </p:sp>
      <p:sp>
        <p:nvSpPr>
          <p:cNvPr id="32" name="TextovéPole 31"/>
          <p:cNvSpPr txBox="1"/>
          <p:nvPr/>
        </p:nvSpPr>
        <p:spPr>
          <a:xfrm>
            <a:off x="416514" y="4848822"/>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a:t>
            </a:r>
            <a:r>
              <a:rPr lang="cs-CZ" dirty="0" smtClean="0"/>
              <a:t>h</a:t>
            </a:r>
            <a:r>
              <a:rPr lang="cs-CZ" spc="-300" baseline="30000" dirty="0" smtClean="0">
                <a:sym typeface="Symbol"/>
              </a:rPr>
              <a:t></a:t>
            </a:r>
            <a:r>
              <a:rPr lang="cs-CZ" spc="-300" baseline="-25000" dirty="0" smtClean="0">
                <a:sym typeface="Symbol"/>
              </a:rPr>
              <a:t>1</a:t>
            </a:r>
            <a:endParaRPr lang="cs-CZ" spc="-300" baseline="-25000" dirty="0"/>
          </a:p>
        </p:txBody>
      </p:sp>
      <p:sp>
        <p:nvSpPr>
          <p:cNvPr id="33" name="TextovéPole 32"/>
          <p:cNvSpPr txBox="1"/>
          <p:nvPr/>
        </p:nvSpPr>
        <p:spPr>
          <a:xfrm>
            <a:off x="1673222" y="3552366"/>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a:t>
            </a:r>
            <a:r>
              <a:rPr lang="cs-CZ" dirty="0" smtClean="0"/>
              <a:t>h</a:t>
            </a:r>
            <a:r>
              <a:rPr lang="cs-CZ" baseline="30000" dirty="0" smtClean="0">
                <a:sym typeface="Symbol"/>
              </a:rPr>
              <a:t></a:t>
            </a:r>
            <a:endParaRPr lang="cs-CZ" baseline="-25000" dirty="0"/>
          </a:p>
        </p:txBody>
      </p:sp>
      <p:sp>
        <p:nvSpPr>
          <p:cNvPr id="23" name="TextovéPole 22"/>
          <p:cNvSpPr txBox="1"/>
          <p:nvPr/>
        </p:nvSpPr>
        <p:spPr>
          <a:xfrm>
            <a:off x="2589740" y="3030634"/>
            <a:ext cx="758124" cy="369332"/>
          </a:xfrm>
          <a:prstGeom prst="rect">
            <a:avLst/>
          </a:prstGeom>
          <a:noFill/>
        </p:spPr>
        <p:txBody>
          <a:bodyPr wrap="square" rtlCol="0">
            <a:spAutoFit/>
          </a:bodyPr>
          <a:lstStyle/>
          <a:p>
            <a:r>
              <a:rPr lang="cs-CZ" dirty="0" smtClean="0"/>
              <a:t>N=N</a:t>
            </a:r>
            <a:r>
              <a:rPr lang="cs-CZ" baseline="-25000" dirty="0" smtClean="0"/>
              <a:t>2</a:t>
            </a:r>
            <a:endParaRPr lang="cs-CZ" baseline="-25000" dirty="0"/>
          </a:p>
        </p:txBody>
      </p:sp>
      <p:sp>
        <p:nvSpPr>
          <p:cNvPr id="30" name="TextovéPole 29"/>
          <p:cNvSpPr txBox="1"/>
          <p:nvPr/>
        </p:nvSpPr>
        <p:spPr>
          <a:xfrm>
            <a:off x="2684440" y="4110099"/>
            <a:ext cx="466012"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31" name="Ovál 30"/>
          <p:cNvSpPr/>
          <p:nvPr/>
        </p:nvSpPr>
        <p:spPr>
          <a:xfrm>
            <a:off x="2675469" y="335614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8" name="Ovál 37"/>
          <p:cNvSpPr/>
          <p:nvPr/>
        </p:nvSpPr>
        <p:spPr>
          <a:xfrm>
            <a:off x="2675469" y="443920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35" name="Přímá spojnice 34"/>
          <p:cNvCxnSpPr/>
          <p:nvPr/>
        </p:nvCxnSpPr>
        <p:spPr>
          <a:xfrm>
            <a:off x="5292080" y="4005064"/>
            <a:ext cx="3168352"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40" name="Přímá spojnice 39"/>
          <p:cNvCxnSpPr/>
          <p:nvPr/>
        </p:nvCxnSpPr>
        <p:spPr>
          <a:xfrm>
            <a:off x="5508104" y="2132855"/>
            <a:ext cx="2376264" cy="18722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flipH="1">
            <a:off x="5652120" y="4005064"/>
            <a:ext cx="2232248" cy="11445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flipH="1">
            <a:off x="5364088" y="4005064"/>
            <a:ext cx="1575953" cy="80075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Přímá spojnice 46"/>
          <p:cNvCxnSpPr/>
          <p:nvPr/>
        </p:nvCxnSpPr>
        <p:spPr>
          <a:xfrm flipV="1">
            <a:off x="6936357" y="3284984"/>
            <a:ext cx="3684" cy="72008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6" name="Ovál 55"/>
          <p:cNvSpPr/>
          <p:nvPr/>
        </p:nvSpPr>
        <p:spPr>
          <a:xfrm>
            <a:off x="6924222" y="324596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7" name="Ovál 56"/>
          <p:cNvSpPr/>
          <p:nvPr/>
        </p:nvSpPr>
        <p:spPr>
          <a:xfrm>
            <a:off x="6917181" y="398220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59" name="Přímá spojnice 58"/>
          <p:cNvCxnSpPr/>
          <p:nvPr/>
        </p:nvCxnSpPr>
        <p:spPr>
          <a:xfrm>
            <a:off x="5364088" y="3268825"/>
            <a:ext cx="295232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TextovéPole 61"/>
          <p:cNvSpPr txBox="1"/>
          <p:nvPr/>
        </p:nvSpPr>
        <p:spPr>
          <a:xfrm>
            <a:off x="5652120" y="1977069"/>
            <a:ext cx="499944"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3" name="TextovéPole 62"/>
          <p:cNvSpPr txBox="1"/>
          <p:nvPr/>
        </p:nvSpPr>
        <p:spPr>
          <a:xfrm>
            <a:off x="5777466" y="4964898"/>
            <a:ext cx="522726" cy="369332"/>
          </a:xfrm>
          <a:prstGeom prst="rect">
            <a:avLst/>
          </a:prstGeom>
          <a:noFill/>
        </p:spPr>
        <p:txBody>
          <a:bodyPr wrap="square" rtlCol="0">
            <a:spAutoFit/>
          </a:bodyPr>
          <a:lstStyle/>
          <a:p>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sp>
        <p:nvSpPr>
          <p:cNvPr id="64" name="TextovéPole 63"/>
          <p:cNvSpPr txBox="1"/>
          <p:nvPr/>
        </p:nvSpPr>
        <p:spPr>
          <a:xfrm>
            <a:off x="5211847" y="4355193"/>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a:t>
            </a:r>
            <a:r>
              <a:rPr lang="cs-CZ" dirty="0" smtClean="0"/>
              <a:t>h</a:t>
            </a:r>
            <a:r>
              <a:rPr lang="cs-CZ" spc="-300" baseline="30000" dirty="0" smtClean="0">
                <a:sym typeface="Symbol"/>
              </a:rPr>
              <a:t></a:t>
            </a:r>
            <a:r>
              <a:rPr lang="cs-CZ" spc="-300" baseline="-25000" dirty="0" smtClean="0">
                <a:sym typeface="Symbol"/>
              </a:rPr>
              <a:t>1</a:t>
            </a:r>
            <a:endParaRPr lang="cs-CZ" spc="-300" baseline="-25000" dirty="0"/>
          </a:p>
        </p:txBody>
      </p:sp>
      <p:sp>
        <p:nvSpPr>
          <p:cNvPr id="65" name="TextovéPole 64"/>
          <p:cNvSpPr txBox="1"/>
          <p:nvPr/>
        </p:nvSpPr>
        <p:spPr>
          <a:xfrm>
            <a:off x="7905346" y="2935223"/>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a:t>
            </a:r>
            <a:r>
              <a:rPr lang="cs-CZ" dirty="0" smtClean="0"/>
              <a:t>h</a:t>
            </a:r>
            <a:r>
              <a:rPr lang="cs-CZ" spc="-300" baseline="30000" dirty="0" smtClean="0">
                <a:sym typeface="Symbol"/>
              </a:rPr>
              <a:t></a:t>
            </a:r>
            <a:r>
              <a:rPr lang="cs-CZ" spc="-300" baseline="-25000" dirty="0" smtClean="0">
                <a:sym typeface="Symbol"/>
              </a:rPr>
              <a:t>2</a:t>
            </a:r>
            <a:endParaRPr lang="cs-CZ" spc="-300" baseline="-25000" dirty="0"/>
          </a:p>
        </p:txBody>
      </p:sp>
      <p:sp>
        <p:nvSpPr>
          <p:cNvPr id="66" name="TextovéPole 65"/>
          <p:cNvSpPr txBox="1"/>
          <p:nvPr/>
        </p:nvSpPr>
        <p:spPr>
          <a:xfrm>
            <a:off x="6811541" y="3982204"/>
            <a:ext cx="466012" cy="369332"/>
          </a:xfrm>
          <a:prstGeom prst="rect">
            <a:avLst/>
          </a:prstGeom>
          <a:noFill/>
        </p:spPr>
        <p:txBody>
          <a:bodyPr wrap="square" rtlCol="0">
            <a:spAutoFit/>
          </a:bodyPr>
          <a:lstStyle/>
          <a:p>
            <a:r>
              <a:rPr lang="cs-CZ" dirty="0" smtClean="0"/>
              <a:t>N</a:t>
            </a:r>
            <a:r>
              <a:rPr lang="cs-CZ" baseline="-25000" dirty="0" smtClean="0"/>
              <a:t>1</a:t>
            </a:r>
            <a:endParaRPr lang="cs-CZ" baseline="-25000" dirty="0"/>
          </a:p>
        </p:txBody>
      </p:sp>
      <p:sp>
        <p:nvSpPr>
          <p:cNvPr id="67" name="TextovéPole 66"/>
          <p:cNvSpPr txBox="1"/>
          <p:nvPr/>
        </p:nvSpPr>
        <p:spPr>
          <a:xfrm>
            <a:off x="6777563" y="2911725"/>
            <a:ext cx="466012" cy="369332"/>
          </a:xfrm>
          <a:prstGeom prst="rect">
            <a:avLst/>
          </a:prstGeom>
          <a:noFill/>
        </p:spPr>
        <p:txBody>
          <a:bodyPr wrap="square" rtlCol="0">
            <a:spAutoFit/>
          </a:bodyPr>
          <a:lstStyle/>
          <a:p>
            <a:r>
              <a:rPr lang="cs-CZ" dirty="0" smtClean="0"/>
              <a:t>N</a:t>
            </a:r>
            <a:r>
              <a:rPr lang="cs-CZ" baseline="-25000" dirty="0" smtClean="0"/>
              <a:t>2</a:t>
            </a:r>
            <a:endParaRPr lang="cs-CZ" baseline="-25000" dirty="0"/>
          </a:p>
        </p:txBody>
      </p:sp>
      <p:sp>
        <p:nvSpPr>
          <p:cNvPr id="68" name="TextovéPole 67"/>
          <p:cNvSpPr txBox="1"/>
          <p:nvPr/>
        </p:nvSpPr>
        <p:spPr>
          <a:xfrm>
            <a:off x="8142705" y="3925433"/>
            <a:ext cx="538020"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500"/>
                                        <p:tgtEl>
                                          <p:spTgt spid="26"/>
                                        </p:tgtEl>
                                      </p:cBhvr>
                                    </p:animEffect>
                                  </p:childTnLst>
                                </p:cTn>
                              </p:par>
                              <p:par>
                                <p:cTn id="31" presetID="10" presetClass="entr" presetSubtype="0" fill="hold" nodeType="withEffect">
                                  <p:stCondLst>
                                    <p:cond delay="0"/>
                                  </p:stCondLst>
                                  <p:childTnLst>
                                    <p:set>
                                      <p:cBhvr>
                                        <p:cTn id="32" dur="1" fill="hold">
                                          <p:stCondLst>
                                            <p:cond delay="0"/>
                                          </p:stCondLst>
                                        </p:cTn>
                                        <p:tgtEl>
                                          <p:spTgt spid="36"/>
                                        </p:tgtEl>
                                        <p:attrNameLst>
                                          <p:attrName>style.visibility</p:attrName>
                                        </p:attrNameLst>
                                      </p:cBhvr>
                                      <p:to>
                                        <p:strVal val="visible"/>
                                      </p:to>
                                    </p:set>
                                    <p:animEffect transition="in" filter="fade">
                                      <p:cBhvr>
                                        <p:cTn id="33" dur="500"/>
                                        <p:tgtEl>
                                          <p:spTgt spid="3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fade">
                                      <p:cBhvr>
                                        <p:cTn id="36" dur="500"/>
                                        <p:tgtEl>
                                          <p:spTgt spid="5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fade">
                                      <p:cBhvr>
                                        <p:cTn id="39" dur="500"/>
                                        <p:tgtEl>
                                          <p:spTgt spid="2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3"/>
                                        </p:tgtEl>
                                        <p:attrNameLst>
                                          <p:attrName>style.visibility</p:attrName>
                                        </p:attrNameLst>
                                      </p:cBhvr>
                                      <p:to>
                                        <p:strVal val="visible"/>
                                      </p:to>
                                    </p:set>
                                    <p:animEffect transition="in" filter="fade">
                                      <p:cBhvr>
                                        <p:cTn id="50" dur="500"/>
                                        <p:tgtEl>
                                          <p:spTgt spid="33"/>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1"/>
                                        </p:tgtEl>
                                        <p:attrNameLst>
                                          <p:attrName>style.visibility</p:attrName>
                                        </p:attrNameLst>
                                      </p:cBhvr>
                                      <p:to>
                                        <p:strVal val="visible"/>
                                      </p:to>
                                    </p:set>
                                    <p:animEffect transition="in" filter="fade">
                                      <p:cBhvr>
                                        <p:cTn id="55" dur="500"/>
                                        <p:tgtEl>
                                          <p:spTgt spid="31"/>
                                        </p:tgtEl>
                                      </p:cBhvr>
                                    </p:animEffect>
                                  </p:childTnLst>
                                </p:cTn>
                              </p:par>
                            </p:childTnLst>
                          </p:cTn>
                        </p:par>
                        <p:par>
                          <p:cTn id="56" fill="hold">
                            <p:stCondLst>
                              <p:cond delay="500"/>
                            </p:stCondLst>
                            <p:childTnLst>
                              <p:par>
                                <p:cTn id="57" presetID="10" presetClass="entr" presetSubtype="0" fill="hold" grpId="0" nodeType="after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1" fill="hold" nodeType="clickEffect">
                                  <p:stCondLst>
                                    <p:cond delay="0"/>
                                  </p:stCondLst>
                                  <p:childTnLst>
                                    <p:set>
                                      <p:cBhvr>
                                        <p:cTn id="63" dur="1" fill="hold">
                                          <p:stCondLst>
                                            <p:cond delay="0"/>
                                          </p:stCondLst>
                                        </p:cTn>
                                        <p:tgtEl>
                                          <p:spTgt spid="7"/>
                                        </p:tgtEl>
                                        <p:attrNameLst>
                                          <p:attrName>style.visibility</p:attrName>
                                        </p:attrNameLst>
                                      </p:cBhvr>
                                      <p:to>
                                        <p:strVal val="visible"/>
                                      </p:to>
                                    </p:set>
                                    <p:animEffect transition="in" filter="wipe(up)">
                                      <p:cBhvr>
                                        <p:cTn id="64" dur="500"/>
                                        <p:tgtEl>
                                          <p:spTgt spid="7"/>
                                        </p:tgtEl>
                                      </p:cBhvr>
                                    </p:animEffect>
                                  </p:childTnLst>
                                </p:cTn>
                              </p:par>
                            </p:childTnLst>
                          </p:cTn>
                        </p:par>
                        <p:par>
                          <p:cTn id="65" fill="hold">
                            <p:stCondLst>
                              <p:cond delay="500"/>
                            </p:stCondLst>
                            <p:childTnLst>
                              <p:par>
                                <p:cTn id="66" presetID="10" presetClass="entr" presetSubtype="0" fill="hold" grpId="0" nodeType="afterEffect">
                                  <p:stCondLst>
                                    <p:cond delay="0"/>
                                  </p:stCondLst>
                                  <p:childTnLst>
                                    <p:set>
                                      <p:cBhvr>
                                        <p:cTn id="67" dur="1" fill="hold">
                                          <p:stCondLst>
                                            <p:cond delay="0"/>
                                          </p:stCondLst>
                                        </p:cTn>
                                        <p:tgtEl>
                                          <p:spTgt spid="38"/>
                                        </p:tgtEl>
                                        <p:attrNameLst>
                                          <p:attrName>style.visibility</p:attrName>
                                        </p:attrNameLst>
                                      </p:cBhvr>
                                      <p:to>
                                        <p:strVal val="visible"/>
                                      </p:to>
                                    </p:set>
                                    <p:animEffect transition="in" filter="fade">
                                      <p:cBhvr>
                                        <p:cTn id="68" dur="500"/>
                                        <p:tgtEl>
                                          <p:spTgt spid="38"/>
                                        </p:tgtEl>
                                      </p:cBhvr>
                                    </p:animEffect>
                                  </p:childTnLst>
                                </p:cTn>
                              </p:par>
                            </p:childTnLst>
                          </p:cTn>
                        </p:par>
                        <p:par>
                          <p:cTn id="69" fill="hold">
                            <p:stCondLst>
                              <p:cond delay="1000"/>
                            </p:stCondLst>
                            <p:childTnLst>
                              <p:par>
                                <p:cTn id="70" presetID="10" presetClass="entr" presetSubtype="0" fill="hold" grpId="0" nodeType="afterEffect">
                                  <p:stCondLst>
                                    <p:cond delay="0"/>
                                  </p:stCondLst>
                                  <p:childTnLst>
                                    <p:set>
                                      <p:cBhvr>
                                        <p:cTn id="71" dur="1" fill="hold">
                                          <p:stCondLst>
                                            <p:cond delay="0"/>
                                          </p:stCondLst>
                                        </p:cTn>
                                        <p:tgtEl>
                                          <p:spTgt spid="30"/>
                                        </p:tgtEl>
                                        <p:attrNameLst>
                                          <p:attrName>style.visibility</p:attrName>
                                        </p:attrNameLst>
                                      </p:cBhvr>
                                      <p:to>
                                        <p:strVal val="visible"/>
                                      </p:to>
                                    </p:set>
                                    <p:animEffect transition="in" filter="fade">
                                      <p:cBhvr>
                                        <p:cTn id="72" dur="500"/>
                                        <p:tgtEl>
                                          <p:spTgt spid="30"/>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20"/>
                                        </p:tgtEl>
                                        <p:attrNameLst>
                                          <p:attrName>style.visibility</p:attrName>
                                        </p:attrNameLst>
                                      </p:cBhvr>
                                      <p:to>
                                        <p:strVal val="visible"/>
                                      </p:to>
                                    </p:set>
                                    <p:animEffect transition="in" filter="fade">
                                      <p:cBhvr>
                                        <p:cTn id="77" dur="500"/>
                                        <p:tgtEl>
                                          <p:spTgt spid="20"/>
                                        </p:tgtEl>
                                      </p:cBhvr>
                                    </p:animEffect>
                                  </p:childTnLst>
                                </p:cTn>
                              </p:par>
                            </p:childTnLst>
                          </p:cTn>
                        </p:par>
                        <p:par>
                          <p:cTn id="78" fill="hold">
                            <p:stCondLst>
                              <p:cond delay="500"/>
                            </p:stCondLst>
                            <p:childTnLst>
                              <p:par>
                                <p:cTn id="79" presetID="10" presetClass="entr" presetSubtype="0" fill="hold" grpId="0" nodeType="afterEffect">
                                  <p:stCondLst>
                                    <p:cond delay="0"/>
                                  </p:stCondLst>
                                  <p:childTnLst>
                                    <p:set>
                                      <p:cBhvr>
                                        <p:cTn id="80" dur="1" fill="hold">
                                          <p:stCondLst>
                                            <p:cond delay="0"/>
                                          </p:stCondLst>
                                        </p:cTn>
                                        <p:tgtEl>
                                          <p:spTgt spid="32"/>
                                        </p:tgtEl>
                                        <p:attrNameLst>
                                          <p:attrName>style.visibility</p:attrName>
                                        </p:attrNameLst>
                                      </p:cBhvr>
                                      <p:to>
                                        <p:strVal val="visible"/>
                                      </p:to>
                                    </p:set>
                                    <p:animEffect transition="in" filter="fade">
                                      <p:cBhvr>
                                        <p:cTn id="81" dur="500"/>
                                        <p:tgtEl>
                                          <p:spTgt spid="32"/>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fade">
                                      <p:cBhvr>
                                        <p:cTn id="86" dur="500"/>
                                        <p:tgtEl>
                                          <p:spTgt spid="29"/>
                                        </p:tgtEl>
                                      </p:cBhvr>
                                    </p:animEffect>
                                  </p:childTnLst>
                                </p:cTn>
                              </p:par>
                            </p:childTnLst>
                          </p:cTn>
                        </p:par>
                        <p:par>
                          <p:cTn id="87" fill="hold">
                            <p:stCondLst>
                              <p:cond delay="500"/>
                            </p:stCondLst>
                            <p:childTnLst>
                              <p:par>
                                <p:cTn id="88" presetID="10" presetClass="entr" presetSubtype="0" fill="hold" grpId="0" nodeType="afterEffect">
                                  <p:stCondLst>
                                    <p:cond delay="0"/>
                                  </p:stCondLst>
                                  <p:childTnLst>
                                    <p:set>
                                      <p:cBhvr>
                                        <p:cTn id="89" dur="1" fill="hold">
                                          <p:stCondLst>
                                            <p:cond delay="0"/>
                                          </p:stCondLst>
                                        </p:cTn>
                                        <p:tgtEl>
                                          <p:spTgt spid="21"/>
                                        </p:tgtEl>
                                        <p:attrNameLst>
                                          <p:attrName>style.visibility</p:attrName>
                                        </p:attrNameLst>
                                      </p:cBhvr>
                                      <p:to>
                                        <p:strVal val="visible"/>
                                      </p:to>
                                    </p:set>
                                    <p:animEffect transition="in" filter="fade">
                                      <p:cBhvr>
                                        <p:cTn id="90" dur="500"/>
                                        <p:tgtEl>
                                          <p:spTgt spid="21"/>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nodeType="clickEffect">
                                  <p:stCondLst>
                                    <p:cond delay="0"/>
                                  </p:stCondLst>
                                  <p:childTnLst>
                                    <p:set>
                                      <p:cBhvr>
                                        <p:cTn id="94" dur="1" fill="hold">
                                          <p:stCondLst>
                                            <p:cond delay="0"/>
                                          </p:stCondLst>
                                        </p:cTn>
                                        <p:tgtEl>
                                          <p:spTgt spid="35"/>
                                        </p:tgtEl>
                                        <p:attrNameLst>
                                          <p:attrName>style.visibility</p:attrName>
                                        </p:attrNameLst>
                                      </p:cBhvr>
                                      <p:to>
                                        <p:strVal val="visible"/>
                                      </p:to>
                                    </p:set>
                                    <p:animEffect transition="in" filter="fade">
                                      <p:cBhvr>
                                        <p:cTn id="95" dur="500"/>
                                        <p:tgtEl>
                                          <p:spTgt spid="35"/>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68"/>
                                        </p:tgtEl>
                                        <p:attrNameLst>
                                          <p:attrName>style.visibility</p:attrName>
                                        </p:attrNameLst>
                                      </p:cBhvr>
                                      <p:to>
                                        <p:strVal val="visible"/>
                                      </p:to>
                                    </p:set>
                                    <p:animEffect transition="in" filter="fade">
                                      <p:cBhvr>
                                        <p:cTn id="98" dur="500"/>
                                        <p:tgtEl>
                                          <p:spTgt spid="68"/>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nodeType="clickEffect">
                                  <p:stCondLst>
                                    <p:cond delay="0"/>
                                  </p:stCondLst>
                                  <p:childTnLst>
                                    <p:set>
                                      <p:cBhvr>
                                        <p:cTn id="102" dur="1" fill="hold">
                                          <p:stCondLst>
                                            <p:cond delay="0"/>
                                          </p:stCondLst>
                                        </p:cTn>
                                        <p:tgtEl>
                                          <p:spTgt spid="42"/>
                                        </p:tgtEl>
                                        <p:attrNameLst>
                                          <p:attrName>style.visibility</p:attrName>
                                        </p:attrNameLst>
                                      </p:cBhvr>
                                      <p:to>
                                        <p:strVal val="visible"/>
                                      </p:to>
                                    </p:set>
                                    <p:animEffect transition="in" filter="fade">
                                      <p:cBhvr>
                                        <p:cTn id="103" dur="500"/>
                                        <p:tgtEl>
                                          <p:spTgt spid="42"/>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63"/>
                                        </p:tgtEl>
                                        <p:attrNameLst>
                                          <p:attrName>style.visibility</p:attrName>
                                        </p:attrNameLst>
                                      </p:cBhvr>
                                      <p:to>
                                        <p:strVal val="visible"/>
                                      </p:to>
                                    </p:set>
                                    <p:animEffect transition="in" filter="fade">
                                      <p:cBhvr>
                                        <p:cTn id="106" dur="500"/>
                                        <p:tgtEl>
                                          <p:spTgt spid="63"/>
                                        </p:tgtEl>
                                      </p:cBhvr>
                                    </p:animEffect>
                                  </p:childTnLst>
                                </p:cTn>
                              </p:par>
                              <p:par>
                                <p:cTn id="107" presetID="10" presetClass="entr" presetSubtype="0" fill="hold" nodeType="withEffect">
                                  <p:stCondLst>
                                    <p:cond delay="0"/>
                                  </p:stCondLst>
                                  <p:childTnLst>
                                    <p:set>
                                      <p:cBhvr>
                                        <p:cTn id="108" dur="1" fill="hold">
                                          <p:stCondLst>
                                            <p:cond delay="0"/>
                                          </p:stCondLst>
                                        </p:cTn>
                                        <p:tgtEl>
                                          <p:spTgt spid="40"/>
                                        </p:tgtEl>
                                        <p:attrNameLst>
                                          <p:attrName>style.visibility</p:attrName>
                                        </p:attrNameLst>
                                      </p:cBhvr>
                                      <p:to>
                                        <p:strVal val="visible"/>
                                      </p:to>
                                    </p:set>
                                    <p:animEffect transition="in" filter="fade">
                                      <p:cBhvr>
                                        <p:cTn id="109" dur="500"/>
                                        <p:tgtEl>
                                          <p:spTgt spid="40"/>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Effect transition="in" filter="fade">
                                      <p:cBhvr>
                                        <p:cTn id="112" dur="500"/>
                                        <p:tgtEl>
                                          <p:spTgt spid="62"/>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nodeType="clickEffect">
                                  <p:stCondLst>
                                    <p:cond delay="0"/>
                                  </p:stCondLst>
                                  <p:childTnLst>
                                    <p:set>
                                      <p:cBhvr>
                                        <p:cTn id="116" dur="1" fill="hold">
                                          <p:stCondLst>
                                            <p:cond delay="0"/>
                                          </p:stCondLst>
                                        </p:cTn>
                                        <p:tgtEl>
                                          <p:spTgt spid="46"/>
                                        </p:tgtEl>
                                        <p:attrNameLst>
                                          <p:attrName>style.visibility</p:attrName>
                                        </p:attrNameLst>
                                      </p:cBhvr>
                                      <p:to>
                                        <p:strVal val="visible"/>
                                      </p:to>
                                    </p:set>
                                    <p:animEffect transition="in" filter="fade">
                                      <p:cBhvr>
                                        <p:cTn id="117" dur="500"/>
                                        <p:tgtEl>
                                          <p:spTgt spid="46"/>
                                        </p:tgtEl>
                                      </p:cBhvr>
                                    </p:animEffect>
                                  </p:childTnLst>
                                </p:cTn>
                              </p:par>
                            </p:childTnLst>
                          </p:cTn>
                        </p:par>
                        <p:par>
                          <p:cTn id="118" fill="hold">
                            <p:stCondLst>
                              <p:cond delay="500"/>
                            </p:stCondLst>
                            <p:childTnLst>
                              <p:par>
                                <p:cTn id="119" presetID="10" presetClass="entr" presetSubtype="0" fill="hold" grpId="0" nodeType="afterEffect">
                                  <p:stCondLst>
                                    <p:cond delay="0"/>
                                  </p:stCondLst>
                                  <p:childTnLst>
                                    <p:set>
                                      <p:cBhvr>
                                        <p:cTn id="120" dur="1" fill="hold">
                                          <p:stCondLst>
                                            <p:cond delay="0"/>
                                          </p:stCondLst>
                                        </p:cTn>
                                        <p:tgtEl>
                                          <p:spTgt spid="64"/>
                                        </p:tgtEl>
                                        <p:attrNameLst>
                                          <p:attrName>style.visibility</p:attrName>
                                        </p:attrNameLst>
                                      </p:cBhvr>
                                      <p:to>
                                        <p:strVal val="visible"/>
                                      </p:to>
                                    </p:set>
                                    <p:animEffect transition="in" filter="fade">
                                      <p:cBhvr>
                                        <p:cTn id="121" dur="500"/>
                                        <p:tgtEl>
                                          <p:spTgt spid="64"/>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grpId="0" nodeType="clickEffect">
                                  <p:stCondLst>
                                    <p:cond delay="0"/>
                                  </p:stCondLst>
                                  <p:childTnLst>
                                    <p:set>
                                      <p:cBhvr>
                                        <p:cTn id="125" dur="1" fill="hold">
                                          <p:stCondLst>
                                            <p:cond delay="0"/>
                                          </p:stCondLst>
                                        </p:cTn>
                                        <p:tgtEl>
                                          <p:spTgt spid="57"/>
                                        </p:tgtEl>
                                        <p:attrNameLst>
                                          <p:attrName>style.visibility</p:attrName>
                                        </p:attrNameLst>
                                      </p:cBhvr>
                                      <p:to>
                                        <p:strVal val="visible"/>
                                      </p:to>
                                    </p:set>
                                    <p:animEffect transition="in" filter="fade">
                                      <p:cBhvr>
                                        <p:cTn id="126" dur="500"/>
                                        <p:tgtEl>
                                          <p:spTgt spid="57"/>
                                        </p:tgtEl>
                                      </p:cBhvr>
                                    </p:animEffect>
                                  </p:childTnLst>
                                </p:cTn>
                              </p:par>
                            </p:childTnLst>
                          </p:cTn>
                        </p:par>
                        <p:par>
                          <p:cTn id="127" fill="hold">
                            <p:stCondLst>
                              <p:cond delay="500"/>
                            </p:stCondLst>
                            <p:childTnLst>
                              <p:par>
                                <p:cTn id="128" presetID="10" presetClass="entr" presetSubtype="0" fill="hold" grpId="0" nodeType="afterEffect">
                                  <p:stCondLst>
                                    <p:cond delay="0"/>
                                  </p:stCondLst>
                                  <p:childTnLst>
                                    <p:set>
                                      <p:cBhvr>
                                        <p:cTn id="129" dur="1" fill="hold">
                                          <p:stCondLst>
                                            <p:cond delay="0"/>
                                          </p:stCondLst>
                                        </p:cTn>
                                        <p:tgtEl>
                                          <p:spTgt spid="66"/>
                                        </p:tgtEl>
                                        <p:attrNameLst>
                                          <p:attrName>style.visibility</p:attrName>
                                        </p:attrNameLst>
                                      </p:cBhvr>
                                      <p:to>
                                        <p:strVal val="visible"/>
                                      </p:to>
                                    </p:set>
                                    <p:animEffect transition="in" filter="fade">
                                      <p:cBhvr>
                                        <p:cTn id="130" dur="500"/>
                                        <p:tgtEl>
                                          <p:spTgt spid="66"/>
                                        </p:tgtEl>
                                      </p:cBhvr>
                                    </p:animEffect>
                                  </p:childTnLst>
                                </p:cTn>
                              </p:par>
                            </p:childTnLst>
                          </p:cTn>
                        </p:par>
                      </p:childTnLst>
                    </p:cTn>
                  </p:par>
                  <p:par>
                    <p:cTn id="131" fill="hold">
                      <p:stCondLst>
                        <p:cond delay="indefinite"/>
                      </p:stCondLst>
                      <p:childTnLst>
                        <p:par>
                          <p:cTn id="132" fill="hold">
                            <p:stCondLst>
                              <p:cond delay="0"/>
                            </p:stCondLst>
                            <p:childTnLst>
                              <p:par>
                                <p:cTn id="133" presetID="22" presetClass="entr" presetSubtype="4" fill="hold" nodeType="clickEffect">
                                  <p:stCondLst>
                                    <p:cond delay="0"/>
                                  </p:stCondLst>
                                  <p:childTnLst>
                                    <p:set>
                                      <p:cBhvr>
                                        <p:cTn id="134" dur="1" fill="hold">
                                          <p:stCondLst>
                                            <p:cond delay="0"/>
                                          </p:stCondLst>
                                        </p:cTn>
                                        <p:tgtEl>
                                          <p:spTgt spid="47"/>
                                        </p:tgtEl>
                                        <p:attrNameLst>
                                          <p:attrName>style.visibility</p:attrName>
                                        </p:attrNameLst>
                                      </p:cBhvr>
                                      <p:to>
                                        <p:strVal val="visible"/>
                                      </p:to>
                                    </p:set>
                                    <p:animEffect transition="in" filter="wipe(down)">
                                      <p:cBhvr>
                                        <p:cTn id="135" dur="500"/>
                                        <p:tgtEl>
                                          <p:spTgt spid="47"/>
                                        </p:tgtEl>
                                      </p:cBhvr>
                                    </p:animEffect>
                                  </p:childTnLst>
                                </p:cTn>
                              </p:par>
                            </p:childTnLst>
                          </p:cTn>
                        </p:par>
                        <p:par>
                          <p:cTn id="136" fill="hold">
                            <p:stCondLst>
                              <p:cond delay="500"/>
                            </p:stCondLst>
                            <p:childTnLst>
                              <p:par>
                                <p:cTn id="137" presetID="10" presetClass="entr" presetSubtype="0" fill="hold" grpId="0" nodeType="afterEffect">
                                  <p:stCondLst>
                                    <p:cond delay="0"/>
                                  </p:stCondLst>
                                  <p:childTnLst>
                                    <p:set>
                                      <p:cBhvr>
                                        <p:cTn id="138" dur="1" fill="hold">
                                          <p:stCondLst>
                                            <p:cond delay="0"/>
                                          </p:stCondLst>
                                        </p:cTn>
                                        <p:tgtEl>
                                          <p:spTgt spid="56"/>
                                        </p:tgtEl>
                                        <p:attrNameLst>
                                          <p:attrName>style.visibility</p:attrName>
                                        </p:attrNameLst>
                                      </p:cBhvr>
                                      <p:to>
                                        <p:strVal val="visible"/>
                                      </p:to>
                                    </p:set>
                                    <p:animEffect transition="in" filter="fade">
                                      <p:cBhvr>
                                        <p:cTn id="139" dur="500"/>
                                        <p:tgtEl>
                                          <p:spTgt spid="56"/>
                                        </p:tgtEl>
                                      </p:cBhvr>
                                    </p:animEffect>
                                  </p:childTnLst>
                                </p:cTn>
                              </p:par>
                            </p:childTnLst>
                          </p:cTn>
                        </p:par>
                        <p:par>
                          <p:cTn id="140" fill="hold">
                            <p:stCondLst>
                              <p:cond delay="1000"/>
                            </p:stCondLst>
                            <p:childTnLst>
                              <p:par>
                                <p:cTn id="141" presetID="10" presetClass="entr" presetSubtype="0" fill="hold" grpId="0" nodeType="afterEffect">
                                  <p:stCondLst>
                                    <p:cond delay="0"/>
                                  </p:stCondLst>
                                  <p:childTnLst>
                                    <p:set>
                                      <p:cBhvr>
                                        <p:cTn id="142" dur="1" fill="hold">
                                          <p:stCondLst>
                                            <p:cond delay="0"/>
                                          </p:stCondLst>
                                        </p:cTn>
                                        <p:tgtEl>
                                          <p:spTgt spid="67"/>
                                        </p:tgtEl>
                                        <p:attrNameLst>
                                          <p:attrName>style.visibility</p:attrName>
                                        </p:attrNameLst>
                                      </p:cBhvr>
                                      <p:to>
                                        <p:strVal val="visible"/>
                                      </p:to>
                                    </p:set>
                                    <p:animEffect transition="in" filter="fade">
                                      <p:cBhvr>
                                        <p:cTn id="143" dur="500"/>
                                        <p:tgtEl>
                                          <p:spTgt spid="67"/>
                                        </p:tgtEl>
                                      </p:cBhvr>
                                    </p:animEffect>
                                  </p:childTnLst>
                                </p:cTn>
                              </p:par>
                            </p:childTnLst>
                          </p:cTn>
                        </p:par>
                      </p:childTnLst>
                    </p:cTn>
                  </p:par>
                  <p:par>
                    <p:cTn id="144" fill="hold">
                      <p:stCondLst>
                        <p:cond delay="indefinite"/>
                      </p:stCondLst>
                      <p:childTnLst>
                        <p:par>
                          <p:cTn id="145" fill="hold">
                            <p:stCondLst>
                              <p:cond delay="0"/>
                            </p:stCondLst>
                            <p:childTnLst>
                              <p:par>
                                <p:cTn id="146" presetID="10" presetClass="entr" presetSubtype="0" fill="hold" nodeType="clickEffect">
                                  <p:stCondLst>
                                    <p:cond delay="0"/>
                                  </p:stCondLst>
                                  <p:childTnLst>
                                    <p:set>
                                      <p:cBhvr>
                                        <p:cTn id="147" dur="1" fill="hold">
                                          <p:stCondLst>
                                            <p:cond delay="0"/>
                                          </p:stCondLst>
                                        </p:cTn>
                                        <p:tgtEl>
                                          <p:spTgt spid="59"/>
                                        </p:tgtEl>
                                        <p:attrNameLst>
                                          <p:attrName>style.visibility</p:attrName>
                                        </p:attrNameLst>
                                      </p:cBhvr>
                                      <p:to>
                                        <p:strVal val="visible"/>
                                      </p:to>
                                    </p:set>
                                    <p:animEffect transition="in" filter="fade">
                                      <p:cBhvr>
                                        <p:cTn id="148" dur="500"/>
                                        <p:tgtEl>
                                          <p:spTgt spid="59"/>
                                        </p:tgtEl>
                                      </p:cBhvr>
                                    </p:animEffect>
                                  </p:childTnLst>
                                </p:cTn>
                              </p:par>
                            </p:childTnLst>
                          </p:cTn>
                        </p:par>
                        <p:par>
                          <p:cTn id="149" fill="hold">
                            <p:stCondLst>
                              <p:cond delay="500"/>
                            </p:stCondLst>
                            <p:childTnLst>
                              <p:par>
                                <p:cTn id="150" presetID="10" presetClass="entr" presetSubtype="0" fill="hold" grpId="0" nodeType="afterEffect">
                                  <p:stCondLst>
                                    <p:cond delay="0"/>
                                  </p:stCondLst>
                                  <p:childTnLst>
                                    <p:set>
                                      <p:cBhvr>
                                        <p:cTn id="151" dur="1" fill="hold">
                                          <p:stCondLst>
                                            <p:cond delay="0"/>
                                          </p:stCondLst>
                                        </p:cTn>
                                        <p:tgtEl>
                                          <p:spTgt spid="65"/>
                                        </p:tgtEl>
                                        <p:attrNameLst>
                                          <p:attrName>style.visibility</p:attrName>
                                        </p:attrNameLst>
                                      </p:cBhvr>
                                      <p:to>
                                        <p:strVal val="visible"/>
                                      </p:to>
                                    </p:set>
                                    <p:animEffect transition="in" filter="fade">
                                      <p:cBhvr>
                                        <p:cTn id="152"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24" grpId="0" animBg="1"/>
      <p:bldP spid="25" grpId="0"/>
      <p:bldP spid="26" grpId="0"/>
      <p:bldP spid="21" grpId="0"/>
      <p:bldP spid="32" grpId="0"/>
      <p:bldP spid="33" grpId="0"/>
      <p:bldP spid="23" grpId="0"/>
      <p:bldP spid="30" grpId="0"/>
      <p:bldP spid="31" grpId="0" animBg="1"/>
      <p:bldP spid="38" grpId="0" animBg="1"/>
      <p:bldP spid="56" grpId="0" animBg="1"/>
      <p:bldP spid="57" grpId="0" animBg="1"/>
      <p:bldP spid="62" grpId="0"/>
      <p:bldP spid="63" grpId="0"/>
      <p:bldP spid="64" grpId="0"/>
      <p:bldP spid="65" grpId="0"/>
      <p:bldP spid="66" grpId="0"/>
      <p:bldP spid="67" grpId="0"/>
      <p:bldP spid="6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475656" y="2132855"/>
            <a:ext cx="244827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normAutofit/>
          </a:bodyPr>
          <a:lstStyle/>
          <a:p>
            <a:r>
              <a:rPr lang="cs-CZ" dirty="0" smtClean="0"/>
              <a:t>Hlavní přímky druhé osnovy</a:t>
            </a:r>
            <a:endParaRPr lang="cs-CZ" dirty="0"/>
          </a:p>
        </p:txBody>
      </p:sp>
      <p:sp>
        <p:nvSpPr>
          <p:cNvPr id="4" name="Zástupný symbol pro obsah 3"/>
          <p:cNvSpPr>
            <a:spLocks noGrp="1"/>
          </p:cNvSpPr>
          <p:nvPr>
            <p:ph sz="half" idx="2"/>
          </p:nvPr>
        </p:nvSpPr>
        <p:spPr>
          <a:xfrm>
            <a:off x="4572000" y="1600200"/>
            <a:ext cx="4320480" cy="4525963"/>
          </a:xfrm>
        </p:spPr>
        <p:txBody>
          <a:bodyPr>
            <a:normAutofit/>
          </a:bodyPr>
          <a:lstStyle/>
          <a:p>
            <a:pPr marL="0" indent="0">
              <a:buNone/>
            </a:pPr>
            <a:endParaRPr lang="cs-CZ" sz="2000" i="1" dirty="0">
              <a:sym typeface="Symbol"/>
            </a:endParaRPr>
          </a:p>
          <a:p>
            <a:endParaRPr lang="cs-CZ" sz="2400" i="1" dirty="0"/>
          </a:p>
        </p:txBody>
      </p:sp>
      <p:sp>
        <p:nvSpPr>
          <p:cNvPr id="5" name="Kosoúhelník 4"/>
          <p:cNvSpPr/>
          <p:nvPr/>
        </p:nvSpPr>
        <p:spPr>
          <a:xfrm>
            <a:off x="536120" y="4468470"/>
            <a:ext cx="3384376"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699792" y="5149564"/>
            <a:ext cx="288032"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a:off x="971600" y="4468470"/>
            <a:ext cx="3236280"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27860" y="4381084"/>
            <a:ext cx="360040" cy="369332"/>
          </a:xfrm>
          <a:prstGeom prst="rect">
            <a:avLst/>
          </a:prstGeom>
          <a:noFill/>
        </p:spPr>
        <p:txBody>
          <a:bodyPr wrap="square" rtlCol="0">
            <a:spAutoFit/>
          </a:bodyPr>
          <a:lstStyle/>
          <a:p>
            <a:r>
              <a:rPr lang="cs-CZ" dirty="0" smtClean="0"/>
              <a:t>x</a:t>
            </a:r>
            <a:endParaRPr lang="cs-CZ" spc="-300" baseline="-25000" dirty="0"/>
          </a:p>
        </p:txBody>
      </p:sp>
      <p:cxnSp>
        <p:nvCxnSpPr>
          <p:cNvPr id="36" name="Přímá spojnice 35"/>
          <p:cNvCxnSpPr/>
          <p:nvPr/>
        </p:nvCxnSpPr>
        <p:spPr>
          <a:xfrm flipH="1" flipV="1">
            <a:off x="1610995" y="2275244"/>
            <a:ext cx="2176427" cy="219322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TextovéPole 50"/>
          <p:cNvSpPr txBox="1"/>
          <p:nvPr/>
        </p:nvSpPr>
        <p:spPr>
          <a:xfrm>
            <a:off x="1807012" y="2268840"/>
            <a:ext cx="879553" cy="369332"/>
          </a:xfrm>
          <a:prstGeom prst="rect">
            <a:avLst/>
          </a:prstGeom>
          <a:noFill/>
        </p:spPr>
        <p:txBody>
          <a:bodyPr wrap="square" rtlCol="0">
            <a:spAutoFit/>
          </a:bodyPr>
          <a:lstStyle/>
          <a:p>
            <a:r>
              <a:rPr lang="cs-CZ" dirty="0" smtClean="0"/>
              <a:t>n</a:t>
            </a:r>
            <a:r>
              <a:rPr lang="cs-CZ" baseline="30000" dirty="0" smtClean="0">
                <a:sym typeface="Symbol"/>
              </a:rPr>
              <a:t></a:t>
            </a:r>
            <a:r>
              <a:rPr lang="cs-CZ" dirty="0" smtClean="0"/>
              <a:t>=n</a:t>
            </a:r>
            <a:r>
              <a:rPr lang="cs-CZ" spc="-300" baseline="30000" dirty="0" smtClean="0">
                <a:sym typeface="Symbol"/>
              </a:rPr>
              <a:t></a:t>
            </a:r>
            <a:r>
              <a:rPr lang="cs-CZ" spc="-300" baseline="-25000" dirty="0" smtClean="0"/>
              <a:t>2</a:t>
            </a:r>
            <a:endParaRPr lang="cs-CZ" spc="-300" dirty="0"/>
          </a:p>
        </p:txBody>
      </p:sp>
      <p:cxnSp>
        <p:nvCxnSpPr>
          <p:cNvPr id="19" name="Přímá spojnice 18"/>
          <p:cNvCxnSpPr/>
          <p:nvPr/>
        </p:nvCxnSpPr>
        <p:spPr>
          <a:xfrm flipH="1">
            <a:off x="1043350" y="4462066"/>
            <a:ext cx="2752492" cy="68749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Volný tvar 23"/>
          <p:cNvSpPr/>
          <p:nvPr/>
        </p:nvSpPr>
        <p:spPr>
          <a:xfrm>
            <a:off x="809236" y="2268840"/>
            <a:ext cx="801759" cy="2898843"/>
          </a:xfrm>
          <a:custGeom>
            <a:avLst/>
            <a:gdLst>
              <a:gd name="connsiteX0" fmla="*/ 801759 w 801759"/>
              <a:gd name="connsiteY0" fmla="*/ 0 h 2898843"/>
              <a:gd name="connsiteX1" fmla="*/ 364014 w 801759"/>
              <a:gd name="connsiteY1" fmla="*/ 593387 h 2898843"/>
              <a:gd name="connsiteX2" fmla="*/ 480746 w 801759"/>
              <a:gd name="connsiteY2" fmla="*/ 1595336 h 2898843"/>
              <a:gd name="connsiteX3" fmla="*/ 4091 w 801759"/>
              <a:gd name="connsiteY3" fmla="*/ 2422187 h 2898843"/>
              <a:gd name="connsiteX4" fmla="*/ 237555 w 801759"/>
              <a:gd name="connsiteY4" fmla="*/ 2898843 h 2898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759" h="2898843">
                <a:moveTo>
                  <a:pt x="801759" y="0"/>
                </a:moveTo>
                <a:cubicBezTo>
                  <a:pt x="609637" y="163749"/>
                  <a:pt x="417516" y="327498"/>
                  <a:pt x="364014" y="593387"/>
                </a:cubicBezTo>
                <a:cubicBezTo>
                  <a:pt x="310512" y="859276"/>
                  <a:pt x="540733" y="1290536"/>
                  <a:pt x="480746" y="1595336"/>
                </a:cubicBezTo>
                <a:cubicBezTo>
                  <a:pt x="420759" y="1900136"/>
                  <a:pt x="44623" y="2204936"/>
                  <a:pt x="4091" y="2422187"/>
                </a:cubicBezTo>
                <a:cubicBezTo>
                  <a:pt x="-36441" y="2639438"/>
                  <a:pt x="237555" y="2898843"/>
                  <a:pt x="237555" y="2898843"/>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25" name="TextovéPole 24"/>
          <p:cNvSpPr txBox="1"/>
          <p:nvPr/>
        </p:nvSpPr>
        <p:spPr>
          <a:xfrm>
            <a:off x="1430975" y="2335186"/>
            <a:ext cx="360040" cy="369332"/>
          </a:xfrm>
          <a:prstGeom prst="rect">
            <a:avLst/>
          </a:prstGeom>
          <a:noFill/>
        </p:spPr>
        <p:txBody>
          <a:bodyPr wrap="square" rtlCol="0">
            <a:spAutoFit/>
          </a:bodyPr>
          <a:lstStyle/>
          <a:p>
            <a:r>
              <a:rPr lang="cs-CZ" dirty="0" smtClean="0">
                <a:sym typeface="Symbol"/>
              </a:rPr>
              <a:t></a:t>
            </a:r>
            <a:endParaRPr lang="cs-CZ" dirty="0"/>
          </a:p>
        </p:txBody>
      </p:sp>
      <p:sp>
        <p:nvSpPr>
          <p:cNvPr id="26" name="TextovéPole 25"/>
          <p:cNvSpPr txBox="1"/>
          <p:nvPr/>
        </p:nvSpPr>
        <p:spPr>
          <a:xfrm>
            <a:off x="1256312" y="5023791"/>
            <a:ext cx="918770" cy="369332"/>
          </a:xfrm>
          <a:prstGeom prst="rect">
            <a:avLst/>
          </a:prstGeom>
          <a:noFill/>
        </p:spPr>
        <p:txBody>
          <a:bodyPr wrap="square" rtlCol="0">
            <a:spAutoFit/>
          </a:bodyPr>
          <a:lstStyle/>
          <a:p>
            <a:r>
              <a:rPr lang="cs-CZ" dirty="0" smtClean="0"/>
              <a:t>p</a:t>
            </a:r>
            <a:r>
              <a:rPr lang="cs-CZ" baseline="30000" dirty="0" smtClean="0">
                <a:sym typeface="Symbol"/>
              </a:rPr>
              <a:t></a:t>
            </a:r>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cxnSp>
        <p:nvCxnSpPr>
          <p:cNvPr id="7" name="Přímá spojnice 6"/>
          <p:cNvCxnSpPr/>
          <p:nvPr/>
        </p:nvCxnSpPr>
        <p:spPr>
          <a:xfrm flipH="1">
            <a:off x="2470716" y="4450597"/>
            <a:ext cx="329396" cy="343749"/>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29" name="Přímá spojnice 28"/>
          <p:cNvCxnSpPr/>
          <p:nvPr/>
        </p:nvCxnSpPr>
        <p:spPr>
          <a:xfrm>
            <a:off x="1256312" y="4794346"/>
            <a:ext cx="2201714" cy="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21" name="TextovéPole 20"/>
          <p:cNvSpPr txBox="1"/>
          <p:nvPr/>
        </p:nvSpPr>
        <p:spPr>
          <a:xfrm>
            <a:off x="1600118" y="3069583"/>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II</a:t>
            </a:r>
            <a:r>
              <a:rPr lang="cs-CZ" dirty="0" smtClean="0"/>
              <a:t>h</a:t>
            </a:r>
            <a:r>
              <a:rPr lang="cs-CZ" spc="-300" baseline="30000" dirty="0" smtClean="0">
                <a:sym typeface="Symbol"/>
              </a:rPr>
              <a:t></a:t>
            </a:r>
            <a:r>
              <a:rPr lang="cs-CZ" spc="-300" baseline="-25000" dirty="0" smtClean="0">
                <a:sym typeface="Symbol"/>
              </a:rPr>
              <a:t>2</a:t>
            </a:r>
            <a:endParaRPr lang="cs-CZ" spc="-300" baseline="-25000" dirty="0"/>
          </a:p>
        </p:txBody>
      </p:sp>
      <p:sp>
        <p:nvSpPr>
          <p:cNvPr id="32" name="TextovéPole 31"/>
          <p:cNvSpPr txBox="1"/>
          <p:nvPr/>
        </p:nvSpPr>
        <p:spPr>
          <a:xfrm>
            <a:off x="2911256" y="4730509"/>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II</a:t>
            </a:r>
            <a:r>
              <a:rPr lang="cs-CZ" dirty="0" smtClean="0"/>
              <a:t>h</a:t>
            </a:r>
            <a:r>
              <a:rPr lang="cs-CZ" spc="-300" baseline="30000" dirty="0" smtClean="0">
                <a:sym typeface="Symbol"/>
              </a:rPr>
              <a:t></a:t>
            </a:r>
            <a:r>
              <a:rPr lang="cs-CZ" spc="-300" baseline="-25000" dirty="0" smtClean="0">
                <a:sym typeface="Symbol"/>
              </a:rPr>
              <a:t>1</a:t>
            </a:r>
            <a:endParaRPr lang="cs-CZ" spc="-300" baseline="-25000" dirty="0"/>
          </a:p>
        </p:txBody>
      </p:sp>
      <p:sp>
        <p:nvSpPr>
          <p:cNvPr id="33" name="TextovéPole 32"/>
          <p:cNvSpPr txBox="1"/>
          <p:nvPr/>
        </p:nvSpPr>
        <p:spPr>
          <a:xfrm>
            <a:off x="662870" y="2948536"/>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II</a:t>
            </a:r>
            <a:r>
              <a:rPr lang="cs-CZ" dirty="0" smtClean="0"/>
              <a:t>h</a:t>
            </a:r>
            <a:r>
              <a:rPr lang="cs-CZ" baseline="30000" dirty="0" smtClean="0">
                <a:sym typeface="Symbol"/>
              </a:rPr>
              <a:t></a:t>
            </a:r>
            <a:endParaRPr lang="cs-CZ" baseline="-25000" dirty="0"/>
          </a:p>
        </p:txBody>
      </p:sp>
      <p:sp>
        <p:nvSpPr>
          <p:cNvPr id="23" name="TextovéPole 22"/>
          <p:cNvSpPr txBox="1"/>
          <p:nvPr/>
        </p:nvSpPr>
        <p:spPr>
          <a:xfrm>
            <a:off x="2697117" y="4138639"/>
            <a:ext cx="490102"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30" name="TextovéPole 29"/>
          <p:cNvSpPr txBox="1"/>
          <p:nvPr/>
        </p:nvSpPr>
        <p:spPr>
          <a:xfrm>
            <a:off x="2223258" y="4750416"/>
            <a:ext cx="675260" cy="369332"/>
          </a:xfrm>
          <a:prstGeom prst="rect">
            <a:avLst/>
          </a:prstGeom>
          <a:noFill/>
        </p:spPr>
        <p:txBody>
          <a:bodyPr wrap="square" rtlCol="0">
            <a:spAutoFit/>
          </a:bodyPr>
          <a:lstStyle/>
          <a:p>
            <a:r>
              <a:rPr lang="cs-CZ" dirty="0" smtClean="0"/>
              <a:t>P=P</a:t>
            </a:r>
            <a:r>
              <a:rPr lang="cs-CZ" baseline="-25000" dirty="0" smtClean="0"/>
              <a:t>1</a:t>
            </a:r>
            <a:endParaRPr lang="cs-CZ" baseline="-25000" dirty="0"/>
          </a:p>
        </p:txBody>
      </p:sp>
      <p:sp>
        <p:nvSpPr>
          <p:cNvPr id="31" name="Ovál 30"/>
          <p:cNvSpPr/>
          <p:nvPr/>
        </p:nvSpPr>
        <p:spPr>
          <a:xfrm>
            <a:off x="2757018" y="443920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38" name="Ovál 37"/>
          <p:cNvSpPr/>
          <p:nvPr/>
        </p:nvSpPr>
        <p:spPr>
          <a:xfrm>
            <a:off x="2445905" y="476009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35" name="Přímá spojnice 34"/>
          <p:cNvCxnSpPr/>
          <p:nvPr/>
        </p:nvCxnSpPr>
        <p:spPr>
          <a:xfrm>
            <a:off x="5292080" y="4005064"/>
            <a:ext cx="3168352"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40" name="Přímá spojnice 39"/>
          <p:cNvCxnSpPr/>
          <p:nvPr/>
        </p:nvCxnSpPr>
        <p:spPr>
          <a:xfrm>
            <a:off x="5508104" y="2132855"/>
            <a:ext cx="2376264" cy="18722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flipH="1">
            <a:off x="5652120" y="4005064"/>
            <a:ext cx="2232248" cy="11445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Přímá spojnice 46"/>
          <p:cNvCxnSpPr/>
          <p:nvPr/>
        </p:nvCxnSpPr>
        <p:spPr>
          <a:xfrm flipV="1">
            <a:off x="6767737" y="3982204"/>
            <a:ext cx="3684" cy="58354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6" name="Ovál 55"/>
          <p:cNvSpPr/>
          <p:nvPr/>
        </p:nvSpPr>
        <p:spPr>
          <a:xfrm>
            <a:off x="6744877" y="455445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57" name="Ovál 56"/>
          <p:cNvSpPr/>
          <p:nvPr/>
        </p:nvSpPr>
        <p:spPr>
          <a:xfrm>
            <a:off x="6754703" y="398220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59" name="Přímá spojnice 58"/>
          <p:cNvCxnSpPr/>
          <p:nvPr/>
        </p:nvCxnSpPr>
        <p:spPr>
          <a:xfrm>
            <a:off x="5364088" y="4577314"/>
            <a:ext cx="295232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62" name="TextovéPole 61"/>
          <p:cNvSpPr txBox="1"/>
          <p:nvPr/>
        </p:nvSpPr>
        <p:spPr>
          <a:xfrm>
            <a:off x="5652120" y="1977069"/>
            <a:ext cx="499944"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3" name="TextovéPole 62"/>
          <p:cNvSpPr txBox="1"/>
          <p:nvPr/>
        </p:nvSpPr>
        <p:spPr>
          <a:xfrm>
            <a:off x="5777466" y="4964898"/>
            <a:ext cx="522726" cy="369332"/>
          </a:xfrm>
          <a:prstGeom prst="rect">
            <a:avLst/>
          </a:prstGeom>
          <a:noFill/>
        </p:spPr>
        <p:txBody>
          <a:bodyPr wrap="square" rtlCol="0">
            <a:spAutoFit/>
          </a:bodyPr>
          <a:lstStyle/>
          <a:p>
            <a:r>
              <a:rPr lang="cs-CZ" dirty="0" smtClean="0">
                <a:sym typeface="Symbol"/>
              </a:rPr>
              <a:t>p</a:t>
            </a:r>
            <a:r>
              <a:rPr lang="cs-CZ" spc="-300" baseline="30000" dirty="0" smtClean="0">
                <a:sym typeface="Symbol"/>
              </a:rPr>
              <a:t></a:t>
            </a:r>
            <a:r>
              <a:rPr lang="cs-CZ" spc="-300" baseline="-25000" dirty="0" smtClean="0">
                <a:sym typeface="Symbol"/>
              </a:rPr>
              <a:t>1</a:t>
            </a:r>
            <a:endParaRPr lang="cs-CZ" spc="-300" baseline="-25000" dirty="0"/>
          </a:p>
        </p:txBody>
      </p:sp>
      <p:sp>
        <p:nvSpPr>
          <p:cNvPr id="64" name="TextovéPole 63"/>
          <p:cNvSpPr txBox="1"/>
          <p:nvPr/>
        </p:nvSpPr>
        <p:spPr>
          <a:xfrm>
            <a:off x="7758085" y="4547697"/>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II</a:t>
            </a:r>
            <a:r>
              <a:rPr lang="cs-CZ" dirty="0" smtClean="0"/>
              <a:t>h</a:t>
            </a:r>
            <a:r>
              <a:rPr lang="cs-CZ" spc="-300" baseline="30000" dirty="0" smtClean="0">
                <a:sym typeface="Symbol"/>
              </a:rPr>
              <a:t></a:t>
            </a:r>
            <a:r>
              <a:rPr lang="cs-CZ" spc="-300" baseline="-25000" dirty="0" smtClean="0">
                <a:sym typeface="Symbol"/>
              </a:rPr>
              <a:t>1</a:t>
            </a:r>
            <a:endParaRPr lang="cs-CZ" spc="-300" baseline="-25000" dirty="0"/>
          </a:p>
        </p:txBody>
      </p:sp>
      <p:sp>
        <p:nvSpPr>
          <p:cNvPr id="65" name="TextovéPole 64"/>
          <p:cNvSpPr txBox="1"/>
          <p:nvPr/>
        </p:nvSpPr>
        <p:spPr>
          <a:xfrm>
            <a:off x="5056915" y="2492896"/>
            <a:ext cx="555086" cy="369332"/>
          </a:xfrm>
          <a:prstGeom prst="rect">
            <a:avLst/>
          </a:prstGeom>
          <a:noFill/>
        </p:spPr>
        <p:txBody>
          <a:bodyPr wrap="square" rtlCol="0">
            <a:spAutoFit/>
          </a:bodyPr>
          <a:lstStyle/>
          <a:p>
            <a:r>
              <a:rPr lang="cs-CZ" baseline="30000" dirty="0" smtClean="0">
                <a:latin typeface="Times New Roman" pitchFamily="18" charset="0"/>
                <a:cs typeface="Times New Roman" pitchFamily="18" charset="0"/>
              </a:rPr>
              <a:t>II</a:t>
            </a:r>
            <a:r>
              <a:rPr lang="cs-CZ" dirty="0" smtClean="0"/>
              <a:t>h</a:t>
            </a:r>
            <a:r>
              <a:rPr lang="cs-CZ" spc="-300" baseline="30000" dirty="0" smtClean="0">
                <a:sym typeface="Symbol"/>
              </a:rPr>
              <a:t></a:t>
            </a:r>
            <a:r>
              <a:rPr lang="cs-CZ" spc="-300" baseline="-25000" dirty="0" smtClean="0">
                <a:sym typeface="Symbol"/>
              </a:rPr>
              <a:t>2</a:t>
            </a:r>
            <a:endParaRPr lang="cs-CZ" spc="-300" baseline="-25000" dirty="0"/>
          </a:p>
        </p:txBody>
      </p:sp>
      <p:sp>
        <p:nvSpPr>
          <p:cNvPr id="66" name="TextovéPole 65"/>
          <p:cNvSpPr txBox="1"/>
          <p:nvPr/>
        </p:nvSpPr>
        <p:spPr>
          <a:xfrm>
            <a:off x="6643250" y="4541081"/>
            <a:ext cx="466012" cy="369332"/>
          </a:xfrm>
          <a:prstGeom prst="rect">
            <a:avLst/>
          </a:prstGeom>
          <a:noFill/>
        </p:spPr>
        <p:txBody>
          <a:bodyPr wrap="square" rtlCol="0">
            <a:spAutoFit/>
          </a:bodyPr>
          <a:lstStyle/>
          <a:p>
            <a:r>
              <a:rPr lang="cs-CZ" dirty="0" smtClean="0"/>
              <a:t>P</a:t>
            </a:r>
            <a:r>
              <a:rPr lang="cs-CZ" baseline="-25000" dirty="0" smtClean="0"/>
              <a:t>1</a:t>
            </a:r>
            <a:endParaRPr lang="cs-CZ" baseline="-25000" dirty="0"/>
          </a:p>
        </p:txBody>
      </p:sp>
      <p:sp>
        <p:nvSpPr>
          <p:cNvPr id="67" name="TextovéPole 66"/>
          <p:cNvSpPr txBox="1"/>
          <p:nvPr/>
        </p:nvSpPr>
        <p:spPr>
          <a:xfrm>
            <a:off x="6631204" y="3617010"/>
            <a:ext cx="466012" cy="369332"/>
          </a:xfrm>
          <a:prstGeom prst="rect">
            <a:avLst/>
          </a:prstGeom>
          <a:noFill/>
        </p:spPr>
        <p:txBody>
          <a:bodyPr wrap="square" rtlCol="0">
            <a:spAutoFit/>
          </a:bodyPr>
          <a:lstStyle/>
          <a:p>
            <a:r>
              <a:rPr lang="cs-CZ" dirty="0" smtClean="0"/>
              <a:t>P</a:t>
            </a:r>
            <a:r>
              <a:rPr lang="cs-CZ" baseline="-25000" dirty="0" smtClean="0"/>
              <a:t>2</a:t>
            </a:r>
            <a:endParaRPr lang="cs-CZ" baseline="-25000" dirty="0"/>
          </a:p>
        </p:txBody>
      </p:sp>
      <p:sp>
        <p:nvSpPr>
          <p:cNvPr id="68" name="TextovéPole 67"/>
          <p:cNvSpPr txBox="1"/>
          <p:nvPr/>
        </p:nvSpPr>
        <p:spPr>
          <a:xfrm>
            <a:off x="8142705" y="3925433"/>
            <a:ext cx="538020"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43" name="Přímá spojnice 42"/>
          <p:cNvCxnSpPr/>
          <p:nvPr/>
        </p:nvCxnSpPr>
        <p:spPr>
          <a:xfrm flipH="1" flipV="1">
            <a:off x="971600" y="3268825"/>
            <a:ext cx="1499117" cy="152008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p:cNvCxnSpPr/>
          <p:nvPr/>
        </p:nvCxnSpPr>
        <p:spPr>
          <a:xfrm flipH="1" flipV="1">
            <a:off x="1610995" y="3245966"/>
            <a:ext cx="1192917" cy="122250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H="1" flipV="1">
            <a:off x="5144379" y="2722424"/>
            <a:ext cx="1623357" cy="127768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335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500"/>
                                        <p:tgtEl>
                                          <p:spTgt spid="26"/>
                                        </p:tgtEl>
                                      </p:cBhvr>
                                    </p:animEffect>
                                  </p:childTnLst>
                                </p:cTn>
                              </p:par>
                              <p:par>
                                <p:cTn id="31" presetID="10" presetClass="entr" presetSubtype="0" fill="hold" nodeType="withEffect">
                                  <p:stCondLst>
                                    <p:cond delay="0"/>
                                  </p:stCondLst>
                                  <p:childTnLst>
                                    <p:set>
                                      <p:cBhvr>
                                        <p:cTn id="32" dur="1" fill="hold">
                                          <p:stCondLst>
                                            <p:cond delay="0"/>
                                          </p:stCondLst>
                                        </p:cTn>
                                        <p:tgtEl>
                                          <p:spTgt spid="36"/>
                                        </p:tgtEl>
                                        <p:attrNameLst>
                                          <p:attrName>style.visibility</p:attrName>
                                        </p:attrNameLst>
                                      </p:cBhvr>
                                      <p:to>
                                        <p:strVal val="visible"/>
                                      </p:to>
                                    </p:set>
                                    <p:animEffect transition="in" filter="fade">
                                      <p:cBhvr>
                                        <p:cTn id="33" dur="500"/>
                                        <p:tgtEl>
                                          <p:spTgt spid="3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fade">
                                      <p:cBhvr>
                                        <p:cTn id="36" dur="500"/>
                                        <p:tgtEl>
                                          <p:spTgt spid="5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fade">
                                      <p:cBhvr>
                                        <p:cTn id="39" dur="500"/>
                                        <p:tgtEl>
                                          <p:spTgt spid="2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3"/>
                                        </p:tgtEl>
                                        <p:attrNameLst>
                                          <p:attrName>style.visibility</p:attrName>
                                        </p:attrNameLst>
                                      </p:cBhvr>
                                      <p:to>
                                        <p:strVal val="visible"/>
                                      </p:to>
                                    </p:set>
                                    <p:animEffect transition="in" filter="fade">
                                      <p:cBhvr>
                                        <p:cTn id="47" dur="500"/>
                                        <p:tgtEl>
                                          <p:spTgt spid="43"/>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3"/>
                                        </p:tgtEl>
                                        <p:attrNameLst>
                                          <p:attrName>style.visibility</p:attrName>
                                        </p:attrNameLst>
                                      </p:cBhvr>
                                      <p:to>
                                        <p:strVal val="visible"/>
                                      </p:to>
                                    </p:set>
                                    <p:animEffect transition="in" filter="fade">
                                      <p:cBhvr>
                                        <p:cTn id="50" dur="500"/>
                                        <p:tgtEl>
                                          <p:spTgt spid="33"/>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8"/>
                                        </p:tgtEl>
                                        <p:attrNameLst>
                                          <p:attrName>style.visibility</p:attrName>
                                        </p:attrNameLst>
                                      </p:cBhvr>
                                      <p:to>
                                        <p:strVal val="visible"/>
                                      </p:to>
                                    </p:set>
                                    <p:animEffect transition="in" filter="fade">
                                      <p:cBhvr>
                                        <p:cTn id="55" dur="500"/>
                                        <p:tgtEl>
                                          <p:spTgt spid="38"/>
                                        </p:tgtEl>
                                      </p:cBhvr>
                                    </p:animEffect>
                                  </p:childTnLst>
                                </p:cTn>
                              </p:par>
                            </p:childTnLst>
                          </p:cTn>
                        </p:par>
                        <p:par>
                          <p:cTn id="56" fill="hold">
                            <p:stCondLst>
                              <p:cond delay="500"/>
                            </p:stCondLst>
                            <p:childTnLst>
                              <p:par>
                                <p:cTn id="57" presetID="10" presetClass="entr" presetSubtype="0" fill="hold" grpId="0" nodeType="after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fade">
                                      <p:cBhvr>
                                        <p:cTn id="59" dur="500"/>
                                        <p:tgtEl>
                                          <p:spTgt spid="30"/>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nodeType="clickEffect">
                                  <p:stCondLst>
                                    <p:cond delay="0"/>
                                  </p:stCondLst>
                                  <p:childTnLst>
                                    <p:set>
                                      <p:cBhvr>
                                        <p:cTn id="63" dur="1" fill="hold">
                                          <p:stCondLst>
                                            <p:cond delay="0"/>
                                          </p:stCondLst>
                                        </p:cTn>
                                        <p:tgtEl>
                                          <p:spTgt spid="7"/>
                                        </p:tgtEl>
                                        <p:attrNameLst>
                                          <p:attrName>style.visibility</p:attrName>
                                        </p:attrNameLst>
                                      </p:cBhvr>
                                      <p:to>
                                        <p:strVal val="visible"/>
                                      </p:to>
                                    </p:set>
                                    <p:animEffect transition="in" filter="wipe(down)">
                                      <p:cBhvr>
                                        <p:cTn id="64" dur="500"/>
                                        <p:tgtEl>
                                          <p:spTgt spid="7"/>
                                        </p:tgtEl>
                                      </p:cBhvr>
                                    </p:animEffect>
                                  </p:childTnLst>
                                </p:cTn>
                              </p:par>
                            </p:childTnLst>
                          </p:cTn>
                        </p:par>
                        <p:par>
                          <p:cTn id="65" fill="hold">
                            <p:stCondLst>
                              <p:cond delay="500"/>
                            </p:stCondLst>
                            <p:childTnLst>
                              <p:par>
                                <p:cTn id="66" presetID="10" presetClass="entr" presetSubtype="0" fill="hold" grpId="0" nodeType="afterEffect">
                                  <p:stCondLst>
                                    <p:cond delay="0"/>
                                  </p:stCondLst>
                                  <p:childTnLst>
                                    <p:set>
                                      <p:cBhvr>
                                        <p:cTn id="67" dur="1" fill="hold">
                                          <p:stCondLst>
                                            <p:cond delay="0"/>
                                          </p:stCondLst>
                                        </p:cTn>
                                        <p:tgtEl>
                                          <p:spTgt spid="31"/>
                                        </p:tgtEl>
                                        <p:attrNameLst>
                                          <p:attrName>style.visibility</p:attrName>
                                        </p:attrNameLst>
                                      </p:cBhvr>
                                      <p:to>
                                        <p:strVal val="visible"/>
                                      </p:to>
                                    </p:set>
                                    <p:animEffect transition="in" filter="fade">
                                      <p:cBhvr>
                                        <p:cTn id="68" dur="500"/>
                                        <p:tgtEl>
                                          <p:spTgt spid="31"/>
                                        </p:tgtEl>
                                      </p:cBhvr>
                                    </p:animEffect>
                                  </p:childTnLst>
                                </p:cTn>
                              </p:par>
                            </p:childTnLst>
                          </p:cTn>
                        </p:par>
                        <p:par>
                          <p:cTn id="69" fill="hold">
                            <p:stCondLst>
                              <p:cond delay="1000"/>
                            </p:stCondLst>
                            <p:childTnLst>
                              <p:par>
                                <p:cTn id="70" presetID="10" presetClass="entr" presetSubtype="0" fill="hold" grpId="0" nodeType="afterEffect">
                                  <p:stCondLst>
                                    <p:cond delay="0"/>
                                  </p:stCondLst>
                                  <p:childTnLst>
                                    <p:set>
                                      <p:cBhvr>
                                        <p:cTn id="71" dur="1" fill="hold">
                                          <p:stCondLst>
                                            <p:cond delay="0"/>
                                          </p:stCondLst>
                                        </p:cTn>
                                        <p:tgtEl>
                                          <p:spTgt spid="23"/>
                                        </p:tgtEl>
                                        <p:attrNameLst>
                                          <p:attrName>style.visibility</p:attrName>
                                        </p:attrNameLst>
                                      </p:cBhvr>
                                      <p:to>
                                        <p:strVal val="visible"/>
                                      </p:to>
                                    </p:set>
                                    <p:animEffect transition="in" filter="fade">
                                      <p:cBhvr>
                                        <p:cTn id="72" dur="500"/>
                                        <p:tgtEl>
                                          <p:spTgt spid="23"/>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44"/>
                                        </p:tgtEl>
                                        <p:attrNameLst>
                                          <p:attrName>style.visibility</p:attrName>
                                        </p:attrNameLst>
                                      </p:cBhvr>
                                      <p:to>
                                        <p:strVal val="visible"/>
                                      </p:to>
                                    </p:set>
                                    <p:animEffect transition="in" filter="fade">
                                      <p:cBhvr>
                                        <p:cTn id="77" dur="500"/>
                                        <p:tgtEl>
                                          <p:spTgt spid="44"/>
                                        </p:tgtEl>
                                      </p:cBhvr>
                                    </p:animEffect>
                                  </p:childTnLst>
                                </p:cTn>
                              </p:par>
                            </p:childTnLst>
                          </p:cTn>
                        </p:par>
                        <p:par>
                          <p:cTn id="78" fill="hold">
                            <p:stCondLst>
                              <p:cond delay="500"/>
                            </p:stCondLst>
                            <p:childTnLst>
                              <p:par>
                                <p:cTn id="79" presetID="10" presetClass="entr" presetSubtype="0" fill="hold" grpId="0" nodeType="afterEffect">
                                  <p:stCondLst>
                                    <p:cond delay="0"/>
                                  </p:stCondLst>
                                  <p:childTnLst>
                                    <p:set>
                                      <p:cBhvr>
                                        <p:cTn id="80" dur="1" fill="hold">
                                          <p:stCondLst>
                                            <p:cond delay="0"/>
                                          </p:stCondLst>
                                        </p:cTn>
                                        <p:tgtEl>
                                          <p:spTgt spid="21"/>
                                        </p:tgtEl>
                                        <p:attrNameLst>
                                          <p:attrName>style.visibility</p:attrName>
                                        </p:attrNameLst>
                                      </p:cBhvr>
                                      <p:to>
                                        <p:strVal val="visible"/>
                                      </p:to>
                                    </p:set>
                                    <p:animEffect transition="in" filter="fade">
                                      <p:cBhvr>
                                        <p:cTn id="81" dur="500"/>
                                        <p:tgtEl>
                                          <p:spTgt spid="21"/>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fade">
                                      <p:cBhvr>
                                        <p:cTn id="86" dur="500"/>
                                        <p:tgtEl>
                                          <p:spTgt spid="29"/>
                                        </p:tgtEl>
                                      </p:cBhvr>
                                    </p:animEffect>
                                  </p:childTnLst>
                                </p:cTn>
                              </p:par>
                            </p:childTnLst>
                          </p:cTn>
                        </p:par>
                        <p:par>
                          <p:cTn id="87" fill="hold">
                            <p:stCondLst>
                              <p:cond delay="500"/>
                            </p:stCondLst>
                            <p:childTnLst>
                              <p:par>
                                <p:cTn id="88" presetID="10" presetClass="entr" presetSubtype="0" fill="hold" grpId="0" nodeType="afterEffect">
                                  <p:stCondLst>
                                    <p:cond delay="0"/>
                                  </p:stCondLst>
                                  <p:childTnLst>
                                    <p:set>
                                      <p:cBhvr>
                                        <p:cTn id="89" dur="1" fill="hold">
                                          <p:stCondLst>
                                            <p:cond delay="0"/>
                                          </p:stCondLst>
                                        </p:cTn>
                                        <p:tgtEl>
                                          <p:spTgt spid="32"/>
                                        </p:tgtEl>
                                        <p:attrNameLst>
                                          <p:attrName>style.visibility</p:attrName>
                                        </p:attrNameLst>
                                      </p:cBhvr>
                                      <p:to>
                                        <p:strVal val="visible"/>
                                      </p:to>
                                    </p:set>
                                    <p:animEffect transition="in" filter="fade">
                                      <p:cBhvr>
                                        <p:cTn id="90" dur="500"/>
                                        <p:tgtEl>
                                          <p:spTgt spid="32"/>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nodeType="clickEffect">
                                  <p:stCondLst>
                                    <p:cond delay="0"/>
                                  </p:stCondLst>
                                  <p:childTnLst>
                                    <p:set>
                                      <p:cBhvr>
                                        <p:cTn id="94" dur="1" fill="hold">
                                          <p:stCondLst>
                                            <p:cond delay="0"/>
                                          </p:stCondLst>
                                        </p:cTn>
                                        <p:tgtEl>
                                          <p:spTgt spid="35"/>
                                        </p:tgtEl>
                                        <p:attrNameLst>
                                          <p:attrName>style.visibility</p:attrName>
                                        </p:attrNameLst>
                                      </p:cBhvr>
                                      <p:to>
                                        <p:strVal val="visible"/>
                                      </p:to>
                                    </p:set>
                                    <p:animEffect transition="in" filter="fade">
                                      <p:cBhvr>
                                        <p:cTn id="95" dur="500"/>
                                        <p:tgtEl>
                                          <p:spTgt spid="35"/>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68"/>
                                        </p:tgtEl>
                                        <p:attrNameLst>
                                          <p:attrName>style.visibility</p:attrName>
                                        </p:attrNameLst>
                                      </p:cBhvr>
                                      <p:to>
                                        <p:strVal val="visible"/>
                                      </p:to>
                                    </p:set>
                                    <p:animEffect transition="in" filter="fade">
                                      <p:cBhvr>
                                        <p:cTn id="98" dur="500"/>
                                        <p:tgtEl>
                                          <p:spTgt spid="68"/>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nodeType="clickEffect">
                                  <p:stCondLst>
                                    <p:cond delay="0"/>
                                  </p:stCondLst>
                                  <p:childTnLst>
                                    <p:set>
                                      <p:cBhvr>
                                        <p:cTn id="102" dur="1" fill="hold">
                                          <p:stCondLst>
                                            <p:cond delay="0"/>
                                          </p:stCondLst>
                                        </p:cTn>
                                        <p:tgtEl>
                                          <p:spTgt spid="42"/>
                                        </p:tgtEl>
                                        <p:attrNameLst>
                                          <p:attrName>style.visibility</p:attrName>
                                        </p:attrNameLst>
                                      </p:cBhvr>
                                      <p:to>
                                        <p:strVal val="visible"/>
                                      </p:to>
                                    </p:set>
                                    <p:animEffect transition="in" filter="fade">
                                      <p:cBhvr>
                                        <p:cTn id="103" dur="500"/>
                                        <p:tgtEl>
                                          <p:spTgt spid="42"/>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63"/>
                                        </p:tgtEl>
                                        <p:attrNameLst>
                                          <p:attrName>style.visibility</p:attrName>
                                        </p:attrNameLst>
                                      </p:cBhvr>
                                      <p:to>
                                        <p:strVal val="visible"/>
                                      </p:to>
                                    </p:set>
                                    <p:animEffect transition="in" filter="fade">
                                      <p:cBhvr>
                                        <p:cTn id="106" dur="500"/>
                                        <p:tgtEl>
                                          <p:spTgt spid="63"/>
                                        </p:tgtEl>
                                      </p:cBhvr>
                                    </p:animEffect>
                                  </p:childTnLst>
                                </p:cTn>
                              </p:par>
                              <p:par>
                                <p:cTn id="107" presetID="10" presetClass="entr" presetSubtype="0" fill="hold" nodeType="withEffect">
                                  <p:stCondLst>
                                    <p:cond delay="0"/>
                                  </p:stCondLst>
                                  <p:childTnLst>
                                    <p:set>
                                      <p:cBhvr>
                                        <p:cTn id="108" dur="1" fill="hold">
                                          <p:stCondLst>
                                            <p:cond delay="0"/>
                                          </p:stCondLst>
                                        </p:cTn>
                                        <p:tgtEl>
                                          <p:spTgt spid="40"/>
                                        </p:tgtEl>
                                        <p:attrNameLst>
                                          <p:attrName>style.visibility</p:attrName>
                                        </p:attrNameLst>
                                      </p:cBhvr>
                                      <p:to>
                                        <p:strVal val="visible"/>
                                      </p:to>
                                    </p:set>
                                    <p:animEffect transition="in" filter="fade">
                                      <p:cBhvr>
                                        <p:cTn id="109" dur="500"/>
                                        <p:tgtEl>
                                          <p:spTgt spid="40"/>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Effect transition="in" filter="fade">
                                      <p:cBhvr>
                                        <p:cTn id="112" dur="500"/>
                                        <p:tgtEl>
                                          <p:spTgt spid="62"/>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nodeType="clickEffect">
                                  <p:stCondLst>
                                    <p:cond delay="0"/>
                                  </p:stCondLst>
                                  <p:childTnLst>
                                    <p:set>
                                      <p:cBhvr>
                                        <p:cTn id="116" dur="1" fill="hold">
                                          <p:stCondLst>
                                            <p:cond delay="0"/>
                                          </p:stCondLst>
                                        </p:cTn>
                                        <p:tgtEl>
                                          <p:spTgt spid="17"/>
                                        </p:tgtEl>
                                        <p:attrNameLst>
                                          <p:attrName>style.visibility</p:attrName>
                                        </p:attrNameLst>
                                      </p:cBhvr>
                                      <p:to>
                                        <p:strVal val="visible"/>
                                      </p:to>
                                    </p:set>
                                    <p:animEffect transition="in" filter="fade">
                                      <p:cBhvr>
                                        <p:cTn id="117" dur="500"/>
                                        <p:tgtEl>
                                          <p:spTgt spid="17"/>
                                        </p:tgtEl>
                                      </p:cBhvr>
                                    </p:animEffect>
                                  </p:childTnLst>
                                </p:cTn>
                              </p:par>
                            </p:childTnLst>
                          </p:cTn>
                        </p:par>
                        <p:par>
                          <p:cTn id="118" fill="hold">
                            <p:stCondLst>
                              <p:cond delay="500"/>
                            </p:stCondLst>
                            <p:childTnLst>
                              <p:par>
                                <p:cTn id="119" presetID="10" presetClass="entr" presetSubtype="0" fill="hold" grpId="0" nodeType="afterEffect">
                                  <p:stCondLst>
                                    <p:cond delay="0"/>
                                  </p:stCondLst>
                                  <p:childTnLst>
                                    <p:set>
                                      <p:cBhvr>
                                        <p:cTn id="120" dur="1" fill="hold">
                                          <p:stCondLst>
                                            <p:cond delay="0"/>
                                          </p:stCondLst>
                                        </p:cTn>
                                        <p:tgtEl>
                                          <p:spTgt spid="65"/>
                                        </p:tgtEl>
                                        <p:attrNameLst>
                                          <p:attrName>style.visibility</p:attrName>
                                        </p:attrNameLst>
                                      </p:cBhvr>
                                      <p:to>
                                        <p:strVal val="visible"/>
                                      </p:to>
                                    </p:set>
                                    <p:animEffect transition="in" filter="fade">
                                      <p:cBhvr>
                                        <p:cTn id="121" dur="500"/>
                                        <p:tgtEl>
                                          <p:spTgt spid="65"/>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grpId="0" nodeType="clickEffect">
                                  <p:stCondLst>
                                    <p:cond delay="0"/>
                                  </p:stCondLst>
                                  <p:childTnLst>
                                    <p:set>
                                      <p:cBhvr>
                                        <p:cTn id="125" dur="1" fill="hold">
                                          <p:stCondLst>
                                            <p:cond delay="0"/>
                                          </p:stCondLst>
                                        </p:cTn>
                                        <p:tgtEl>
                                          <p:spTgt spid="57"/>
                                        </p:tgtEl>
                                        <p:attrNameLst>
                                          <p:attrName>style.visibility</p:attrName>
                                        </p:attrNameLst>
                                      </p:cBhvr>
                                      <p:to>
                                        <p:strVal val="visible"/>
                                      </p:to>
                                    </p:set>
                                    <p:animEffect transition="in" filter="fade">
                                      <p:cBhvr>
                                        <p:cTn id="126" dur="500"/>
                                        <p:tgtEl>
                                          <p:spTgt spid="57"/>
                                        </p:tgtEl>
                                      </p:cBhvr>
                                    </p:animEffect>
                                  </p:childTnLst>
                                </p:cTn>
                              </p:par>
                            </p:childTnLst>
                          </p:cTn>
                        </p:par>
                        <p:par>
                          <p:cTn id="127" fill="hold">
                            <p:stCondLst>
                              <p:cond delay="500"/>
                            </p:stCondLst>
                            <p:childTnLst>
                              <p:par>
                                <p:cTn id="128" presetID="10" presetClass="entr" presetSubtype="0" fill="hold" grpId="0" nodeType="afterEffect">
                                  <p:stCondLst>
                                    <p:cond delay="0"/>
                                  </p:stCondLst>
                                  <p:childTnLst>
                                    <p:set>
                                      <p:cBhvr>
                                        <p:cTn id="129" dur="1" fill="hold">
                                          <p:stCondLst>
                                            <p:cond delay="0"/>
                                          </p:stCondLst>
                                        </p:cTn>
                                        <p:tgtEl>
                                          <p:spTgt spid="67"/>
                                        </p:tgtEl>
                                        <p:attrNameLst>
                                          <p:attrName>style.visibility</p:attrName>
                                        </p:attrNameLst>
                                      </p:cBhvr>
                                      <p:to>
                                        <p:strVal val="visible"/>
                                      </p:to>
                                    </p:set>
                                    <p:animEffect transition="in" filter="fade">
                                      <p:cBhvr>
                                        <p:cTn id="130" dur="500"/>
                                        <p:tgtEl>
                                          <p:spTgt spid="67"/>
                                        </p:tgtEl>
                                      </p:cBhvr>
                                    </p:animEffect>
                                  </p:childTnLst>
                                </p:cTn>
                              </p:par>
                            </p:childTnLst>
                          </p:cTn>
                        </p:par>
                      </p:childTnLst>
                    </p:cTn>
                  </p:par>
                  <p:par>
                    <p:cTn id="131" fill="hold">
                      <p:stCondLst>
                        <p:cond delay="indefinite"/>
                      </p:stCondLst>
                      <p:childTnLst>
                        <p:par>
                          <p:cTn id="132" fill="hold">
                            <p:stCondLst>
                              <p:cond delay="0"/>
                            </p:stCondLst>
                            <p:childTnLst>
                              <p:par>
                                <p:cTn id="133" presetID="22" presetClass="entr" presetSubtype="1" fill="hold" nodeType="clickEffect">
                                  <p:stCondLst>
                                    <p:cond delay="0"/>
                                  </p:stCondLst>
                                  <p:childTnLst>
                                    <p:set>
                                      <p:cBhvr>
                                        <p:cTn id="134" dur="1" fill="hold">
                                          <p:stCondLst>
                                            <p:cond delay="0"/>
                                          </p:stCondLst>
                                        </p:cTn>
                                        <p:tgtEl>
                                          <p:spTgt spid="47"/>
                                        </p:tgtEl>
                                        <p:attrNameLst>
                                          <p:attrName>style.visibility</p:attrName>
                                        </p:attrNameLst>
                                      </p:cBhvr>
                                      <p:to>
                                        <p:strVal val="visible"/>
                                      </p:to>
                                    </p:set>
                                    <p:animEffect transition="in" filter="wipe(up)">
                                      <p:cBhvr>
                                        <p:cTn id="135" dur="500"/>
                                        <p:tgtEl>
                                          <p:spTgt spid="47"/>
                                        </p:tgtEl>
                                      </p:cBhvr>
                                    </p:animEffect>
                                  </p:childTnLst>
                                </p:cTn>
                              </p:par>
                            </p:childTnLst>
                          </p:cTn>
                        </p:par>
                        <p:par>
                          <p:cTn id="136" fill="hold">
                            <p:stCondLst>
                              <p:cond delay="500"/>
                            </p:stCondLst>
                            <p:childTnLst>
                              <p:par>
                                <p:cTn id="137" presetID="10" presetClass="entr" presetSubtype="0" fill="hold" grpId="0" nodeType="afterEffect">
                                  <p:stCondLst>
                                    <p:cond delay="0"/>
                                  </p:stCondLst>
                                  <p:childTnLst>
                                    <p:set>
                                      <p:cBhvr>
                                        <p:cTn id="138" dur="1" fill="hold">
                                          <p:stCondLst>
                                            <p:cond delay="0"/>
                                          </p:stCondLst>
                                        </p:cTn>
                                        <p:tgtEl>
                                          <p:spTgt spid="56"/>
                                        </p:tgtEl>
                                        <p:attrNameLst>
                                          <p:attrName>style.visibility</p:attrName>
                                        </p:attrNameLst>
                                      </p:cBhvr>
                                      <p:to>
                                        <p:strVal val="visible"/>
                                      </p:to>
                                    </p:set>
                                    <p:animEffect transition="in" filter="fade">
                                      <p:cBhvr>
                                        <p:cTn id="139" dur="500"/>
                                        <p:tgtEl>
                                          <p:spTgt spid="56"/>
                                        </p:tgtEl>
                                      </p:cBhvr>
                                    </p:animEffect>
                                  </p:childTnLst>
                                </p:cTn>
                              </p:par>
                            </p:childTnLst>
                          </p:cTn>
                        </p:par>
                        <p:par>
                          <p:cTn id="140" fill="hold">
                            <p:stCondLst>
                              <p:cond delay="1000"/>
                            </p:stCondLst>
                            <p:childTnLst>
                              <p:par>
                                <p:cTn id="141" presetID="10" presetClass="entr" presetSubtype="0" fill="hold" grpId="0" nodeType="afterEffect">
                                  <p:stCondLst>
                                    <p:cond delay="0"/>
                                  </p:stCondLst>
                                  <p:childTnLst>
                                    <p:set>
                                      <p:cBhvr>
                                        <p:cTn id="142" dur="1" fill="hold">
                                          <p:stCondLst>
                                            <p:cond delay="0"/>
                                          </p:stCondLst>
                                        </p:cTn>
                                        <p:tgtEl>
                                          <p:spTgt spid="66"/>
                                        </p:tgtEl>
                                        <p:attrNameLst>
                                          <p:attrName>style.visibility</p:attrName>
                                        </p:attrNameLst>
                                      </p:cBhvr>
                                      <p:to>
                                        <p:strVal val="visible"/>
                                      </p:to>
                                    </p:set>
                                    <p:animEffect transition="in" filter="fade">
                                      <p:cBhvr>
                                        <p:cTn id="143" dur="500"/>
                                        <p:tgtEl>
                                          <p:spTgt spid="66"/>
                                        </p:tgtEl>
                                      </p:cBhvr>
                                    </p:animEffect>
                                  </p:childTnLst>
                                </p:cTn>
                              </p:par>
                            </p:childTnLst>
                          </p:cTn>
                        </p:par>
                      </p:childTnLst>
                    </p:cTn>
                  </p:par>
                  <p:par>
                    <p:cTn id="144" fill="hold">
                      <p:stCondLst>
                        <p:cond delay="indefinite"/>
                      </p:stCondLst>
                      <p:childTnLst>
                        <p:par>
                          <p:cTn id="145" fill="hold">
                            <p:stCondLst>
                              <p:cond delay="0"/>
                            </p:stCondLst>
                            <p:childTnLst>
                              <p:par>
                                <p:cTn id="146" presetID="10" presetClass="entr" presetSubtype="0" fill="hold" nodeType="clickEffect">
                                  <p:stCondLst>
                                    <p:cond delay="0"/>
                                  </p:stCondLst>
                                  <p:childTnLst>
                                    <p:set>
                                      <p:cBhvr>
                                        <p:cTn id="147" dur="1" fill="hold">
                                          <p:stCondLst>
                                            <p:cond delay="0"/>
                                          </p:stCondLst>
                                        </p:cTn>
                                        <p:tgtEl>
                                          <p:spTgt spid="59"/>
                                        </p:tgtEl>
                                        <p:attrNameLst>
                                          <p:attrName>style.visibility</p:attrName>
                                        </p:attrNameLst>
                                      </p:cBhvr>
                                      <p:to>
                                        <p:strVal val="visible"/>
                                      </p:to>
                                    </p:set>
                                    <p:animEffect transition="in" filter="fade">
                                      <p:cBhvr>
                                        <p:cTn id="148" dur="500"/>
                                        <p:tgtEl>
                                          <p:spTgt spid="59"/>
                                        </p:tgtEl>
                                      </p:cBhvr>
                                    </p:animEffect>
                                  </p:childTnLst>
                                </p:cTn>
                              </p:par>
                            </p:childTnLst>
                          </p:cTn>
                        </p:par>
                        <p:par>
                          <p:cTn id="149" fill="hold">
                            <p:stCondLst>
                              <p:cond delay="500"/>
                            </p:stCondLst>
                            <p:childTnLst>
                              <p:par>
                                <p:cTn id="150" presetID="10" presetClass="entr" presetSubtype="0" fill="hold" grpId="0" nodeType="afterEffect">
                                  <p:stCondLst>
                                    <p:cond delay="0"/>
                                  </p:stCondLst>
                                  <p:childTnLst>
                                    <p:set>
                                      <p:cBhvr>
                                        <p:cTn id="151" dur="1" fill="hold">
                                          <p:stCondLst>
                                            <p:cond delay="0"/>
                                          </p:stCondLst>
                                        </p:cTn>
                                        <p:tgtEl>
                                          <p:spTgt spid="64"/>
                                        </p:tgtEl>
                                        <p:attrNameLst>
                                          <p:attrName>style.visibility</p:attrName>
                                        </p:attrNameLst>
                                      </p:cBhvr>
                                      <p:to>
                                        <p:strVal val="visible"/>
                                      </p:to>
                                    </p:set>
                                    <p:animEffect transition="in" filter="fade">
                                      <p:cBhvr>
                                        <p:cTn id="152"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24" grpId="0" animBg="1"/>
      <p:bldP spid="25" grpId="0"/>
      <p:bldP spid="26" grpId="0"/>
      <p:bldP spid="21" grpId="0"/>
      <p:bldP spid="32" grpId="0"/>
      <p:bldP spid="33" grpId="0"/>
      <p:bldP spid="23" grpId="0"/>
      <p:bldP spid="30" grpId="0"/>
      <p:bldP spid="31" grpId="0" animBg="1"/>
      <p:bldP spid="38" grpId="0" animBg="1"/>
      <p:bldP spid="56" grpId="0" animBg="1"/>
      <p:bldP spid="57" grpId="0" animBg="1"/>
      <p:bldP spid="62" grpId="0"/>
      <p:bldP spid="63" grpId="0"/>
      <p:bldP spid="64" grpId="0"/>
      <p:bldP spid="65" grpId="0"/>
      <p:bldP spid="66" grpId="0"/>
      <p:bldP spid="67" grpId="0"/>
      <p:bldP spid="6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67544" y="1700808"/>
            <a:ext cx="8229600" cy="4065315"/>
          </a:xfrm>
        </p:spPr>
        <p:txBody>
          <a:bodyPr>
            <a:normAutofit/>
          </a:bodyPr>
          <a:lstStyle/>
          <a:p>
            <a:r>
              <a:rPr lang="cs-CZ" dirty="0" smtClean="0"/>
              <a:t>Každým bodem roviny </a:t>
            </a:r>
            <a:r>
              <a:rPr lang="cs-CZ" i="1" dirty="0" smtClean="0">
                <a:sym typeface="Symbol"/>
              </a:rPr>
              <a:t></a:t>
            </a:r>
            <a:r>
              <a:rPr lang="cs-CZ" dirty="0" smtClean="0">
                <a:sym typeface="Symbol"/>
              </a:rPr>
              <a:t> prochází právě jedna hlavní přímka první osnovy </a:t>
            </a:r>
            <a:r>
              <a:rPr lang="cs-CZ" dirty="0">
                <a:sym typeface="Symbol"/>
              </a:rPr>
              <a:t>a právě jedna hlavní přímka </a:t>
            </a:r>
            <a:r>
              <a:rPr lang="cs-CZ" dirty="0" smtClean="0">
                <a:sym typeface="Symbol"/>
              </a:rPr>
              <a:t>druhé osnovy.</a:t>
            </a:r>
            <a:endParaRPr lang="cs-CZ" dirty="0" smtClean="0"/>
          </a:p>
          <a:p>
            <a:r>
              <a:rPr lang="cs-CZ" dirty="0" smtClean="0"/>
              <a:t>V rovině je tedy nekonečně mnoho </a:t>
            </a:r>
            <a:r>
              <a:rPr lang="cs-CZ" dirty="0" smtClean="0">
                <a:sym typeface="Symbol"/>
              </a:rPr>
              <a:t>hlavních přímek </a:t>
            </a:r>
            <a:r>
              <a:rPr lang="cs-CZ" dirty="0">
                <a:sym typeface="Symbol"/>
              </a:rPr>
              <a:t>první </a:t>
            </a:r>
            <a:r>
              <a:rPr lang="cs-CZ" dirty="0" smtClean="0">
                <a:sym typeface="Symbol"/>
              </a:rPr>
              <a:t>osnovy</a:t>
            </a:r>
            <a:r>
              <a:rPr lang="cs-CZ" dirty="0">
                <a:sym typeface="Symbol"/>
              </a:rPr>
              <a:t> </a:t>
            </a:r>
            <a:r>
              <a:rPr lang="cs-CZ" dirty="0" smtClean="0">
                <a:sym typeface="Symbol"/>
              </a:rPr>
              <a:t>a také </a:t>
            </a:r>
            <a:r>
              <a:rPr lang="cs-CZ" dirty="0"/>
              <a:t>nekonečně mnoho </a:t>
            </a:r>
            <a:r>
              <a:rPr lang="cs-CZ" dirty="0">
                <a:sym typeface="Symbol"/>
              </a:rPr>
              <a:t>hlavních přímek </a:t>
            </a:r>
            <a:r>
              <a:rPr lang="cs-CZ" dirty="0" smtClean="0">
                <a:sym typeface="Symbol"/>
              </a:rPr>
              <a:t>druhé osnovy.</a:t>
            </a:r>
            <a:endParaRPr lang="cs-CZ" dirty="0" smtClean="0"/>
          </a:p>
        </p:txBody>
      </p:sp>
    </p:spTree>
    <p:extLst>
      <p:ext uri="{BB962C8B-B14F-4D97-AF65-F5344CB8AC3E}">
        <p14:creationId xmlns:p14="http://schemas.microsoft.com/office/powerpoint/2010/main" val="178925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hlavní přímky </a:t>
            </a:r>
            <a:r>
              <a:rPr lang="cs-CZ" sz="2400" i="1" dirty="0" smtClean="0"/>
              <a:t>h</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5261166" y="1901126"/>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6414430" y="5675229"/>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flipV="1">
            <a:off x="2411762" y="4058528"/>
            <a:ext cx="4392486" cy="17467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2411761" y="1988840"/>
            <a:ext cx="3600399" cy="20696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H="1">
            <a:off x="3635896" y="2085792"/>
            <a:ext cx="3424774" cy="1972735"/>
          </a:xfrm>
          <a:prstGeom prst="line">
            <a:avLst/>
          </a:prstGeom>
          <a:ln w="9525"/>
        </p:spPr>
        <p:style>
          <a:lnRef idx="1">
            <a:schemeClr val="dk1"/>
          </a:lnRef>
          <a:fillRef idx="0">
            <a:schemeClr val="dk1"/>
          </a:fillRef>
          <a:effectRef idx="0">
            <a:schemeClr val="dk1"/>
          </a:effectRef>
          <a:fontRef idx="minor">
            <a:schemeClr val="tx1"/>
          </a:fontRef>
        </p:style>
      </p:cxnSp>
      <p:sp>
        <p:nvSpPr>
          <p:cNvPr id="31" name="TextovéPole 30"/>
          <p:cNvSpPr txBox="1"/>
          <p:nvPr/>
        </p:nvSpPr>
        <p:spPr>
          <a:xfrm>
            <a:off x="6943869" y="2085792"/>
            <a:ext cx="504056" cy="369332"/>
          </a:xfrm>
          <a:prstGeom prst="rect">
            <a:avLst/>
          </a:prstGeom>
          <a:noFill/>
        </p:spPr>
        <p:txBody>
          <a:bodyPr wrap="square" rtlCol="0">
            <a:spAutoFit/>
          </a:bodyPr>
          <a:lstStyle/>
          <a:p>
            <a:r>
              <a:rPr lang="cs-CZ" baseline="30000" dirty="0" smtClean="0"/>
              <a:t>II</a:t>
            </a:r>
            <a:r>
              <a:rPr lang="cs-CZ" dirty="0" smtClean="0"/>
              <a:t>h</a:t>
            </a:r>
            <a:r>
              <a:rPr lang="cs-CZ" spc="-300" baseline="30000" dirty="0">
                <a:sym typeface="Symbol"/>
              </a:rPr>
              <a:t></a:t>
            </a:r>
            <a:r>
              <a:rPr lang="cs-CZ" spc="-300" baseline="-25000" dirty="0"/>
              <a:t>2</a:t>
            </a:r>
            <a:endParaRPr lang="cs-CZ" spc="-300" dirty="0"/>
          </a:p>
        </p:txBody>
      </p:sp>
    </p:spTree>
    <p:extLst>
      <p:ext uri="{BB962C8B-B14F-4D97-AF65-F5344CB8AC3E}">
        <p14:creationId xmlns:p14="http://schemas.microsoft.com/office/powerpoint/2010/main" val="2833191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fade">
                                      <p:cBhvr>
                                        <p:cTn id="30"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3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hlavní přímky </a:t>
            </a:r>
            <a:r>
              <a:rPr lang="cs-CZ" sz="2400" i="1" dirty="0" smtClean="0"/>
              <a:t>h</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5261166" y="1901126"/>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6414430" y="5675229"/>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H="1" flipV="1">
            <a:off x="2411762" y="4058528"/>
            <a:ext cx="4392486" cy="174673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2411761" y="1988840"/>
            <a:ext cx="3600399" cy="20696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se šipkou 20"/>
          <p:cNvCxnSpPr/>
          <p:nvPr/>
        </p:nvCxnSpPr>
        <p:spPr>
          <a:xfrm>
            <a:off x="2241729" y="4931896"/>
            <a:ext cx="5080958"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24" name="TextovéPole 23"/>
          <p:cNvSpPr txBox="1"/>
          <p:nvPr/>
        </p:nvSpPr>
        <p:spPr>
          <a:xfrm>
            <a:off x="7348296" y="4869160"/>
            <a:ext cx="608079" cy="369332"/>
          </a:xfrm>
          <a:prstGeom prst="rect">
            <a:avLst/>
          </a:prstGeom>
          <a:noFill/>
        </p:spPr>
        <p:txBody>
          <a:bodyPr wrap="square" rtlCol="0">
            <a:spAutoFit/>
          </a:bodyPr>
          <a:lstStyle/>
          <a:p>
            <a:r>
              <a:rPr lang="cs-CZ" baseline="30000" dirty="0" smtClean="0"/>
              <a:t>II</a:t>
            </a:r>
            <a:r>
              <a:rPr lang="cs-CZ" dirty="0" smtClean="0"/>
              <a:t>h</a:t>
            </a:r>
            <a:r>
              <a:rPr lang="cs-CZ" spc="-300" baseline="30000" dirty="0" smtClean="0">
                <a:sym typeface="Symbol"/>
              </a:rPr>
              <a:t></a:t>
            </a:r>
            <a:r>
              <a:rPr lang="cs-CZ" spc="-300" baseline="-25000" dirty="0" smtClean="0"/>
              <a:t>1</a:t>
            </a:r>
            <a:endParaRPr lang="cs-CZ" spc="-300" dirty="0"/>
          </a:p>
        </p:txBody>
      </p:sp>
    </p:spTree>
    <p:extLst>
      <p:ext uri="{BB962C8B-B14F-4D97-AF65-F5344CB8AC3E}">
        <p14:creationId xmlns:p14="http://schemas.microsoft.com/office/powerpoint/2010/main" val="37033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par>
                                <p:cTn id="24" presetID="10" presetClass="entr" presetSubtype="0"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fade">
                                      <p:cBhvr>
                                        <p:cTn id="2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hlavní přímky </a:t>
            </a:r>
            <a:r>
              <a:rPr lang="cs-CZ" sz="2400" i="1" dirty="0" smtClean="0"/>
              <a:t>h</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5543192" y="186338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1001589" y="5764613"/>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V="1">
            <a:off x="987608" y="4058527"/>
            <a:ext cx="1712184" cy="189075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2699792" y="1988843"/>
            <a:ext cx="3600399" cy="20696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flipH="1">
            <a:off x="2123727" y="4058527"/>
            <a:ext cx="1902397" cy="2088603"/>
          </a:xfrm>
          <a:prstGeom prst="line">
            <a:avLst/>
          </a:prstGeom>
          <a:ln w="9525"/>
        </p:spPr>
        <p:style>
          <a:lnRef idx="1">
            <a:schemeClr val="dk1"/>
          </a:lnRef>
          <a:fillRef idx="0">
            <a:schemeClr val="dk1"/>
          </a:fillRef>
          <a:effectRef idx="0">
            <a:schemeClr val="dk1"/>
          </a:effectRef>
          <a:fontRef idx="minor">
            <a:schemeClr val="tx1"/>
          </a:fontRef>
        </p:style>
      </p:cxnSp>
      <p:sp>
        <p:nvSpPr>
          <p:cNvPr id="24" name="TextovéPole 23"/>
          <p:cNvSpPr txBox="1"/>
          <p:nvPr/>
        </p:nvSpPr>
        <p:spPr>
          <a:xfrm>
            <a:off x="2132194" y="5972718"/>
            <a:ext cx="608079" cy="369332"/>
          </a:xfrm>
          <a:prstGeom prst="rect">
            <a:avLst/>
          </a:prstGeom>
          <a:noFill/>
        </p:spPr>
        <p:txBody>
          <a:bodyPr wrap="square" rtlCol="0">
            <a:spAutoFit/>
          </a:bodyPr>
          <a:lstStyle/>
          <a:p>
            <a:r>
              <a:rPr lang="cs-CZ" baseline="30000" dirty="0" smtClean="0"/>
              <a:t>I</a:t>
            </a:r>
            <a:r>
              <a:rPr lang="cs-CZ" dirty="0" smtClean="0"/>
              <a:t>h</a:t>
            </a:r>
            <a:r>
              <a:rPr lang="cs-CZ" spc="-300" baseline="30000" dirty="0" smtClean="0">
                <a:sym typeface="Symbol"/>
              </a:rPr>
              <a:t></a:t>
            </a:r>
            <a:r>
              <a:rPr lang="cs-CZ" spc="-300" baseline="-25000" dirty="0" smtClean="0"/>
              <a:t>1</a:t>
            </a:r>
            <a:endParaRPr lang="cs-CZ" spc="-300" dirty="0"/>
          </a:p>
        </p:txBody>
      </p:sp>
    </p:spTree>
    <p:extLst>
      <p:ext uri="{BB962C8B-B14F-4D97-AF65-F5344CB8AC3E}">
        <p14:creationId xmlns:p14="http://schemas.microsoft.com/office/powerpoint/2010/main" val="37033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childTnLst>
                          </p:cTn>
                        </p:par>
                        <p:par>
                          <p:cTn id="24" fill="hold">
                            <p:stCondLst>
                              <p:cond delay="1000"/>
                            </p:stCondLst>
                            <p:childTnLst>
                              <p:par>
                                <p:cTn id="25" presetID="10" presetClass="entr" presetSubtype="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2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Najděte chybějící průmět hlavní přímky </a:t>
            </a:r>
            <a:r>
              <a:rPr lang="cs-CZ" sz="2400" i="1" dirty="0" smtClean="0"/>
              <a:t>h</a:t>
            </a:r>
            <a:r>
              <a:rPr lang="cs-CZ" sz="2400" dirty="0" smtClean="0"/>
              <a:t> ležící v rovině </a:t>
            </a:r>
            <a:r>
              <a:rPr lang="cs-CZ" sz="2400" i="1" dirty="0" smtClean="0">
                <a:sym typeface="Symbol"/>
              </a:rPr>
              <a:t></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64" name="TextovéPole 63"/>
          <p:cNvSpPr txBox="1"/>
          <p:nvPr/>
        </p:nvSpPr>
        <p:spPr>
          <a:xfrm>
            <a:off x="5543192" y="1863383"/>
            <a:ext cx="562893" cy="369332"/>
          </a:xfrm>
          <a:prstGeom prst="rect">
            <a:avLst/>
          </a:prstGeom>
          <a:noFill/>
        </p:spPr>
        <p:txBody>
          <a:bodyPr wrap="square" rtlCol="0">
            <a:spAutoFit/>
          </a:bodyPr>
          <a:lstStyle/>
          <a:p>
            <a:r>
              <a:rPr lang="cs-CZ" dirty="0" smtClean="0"/>
              <a:t>n</a:t>
            </a:r>
            <a:r>
              <a:rPr lang="cs-CZ" spc="-300" baseline="30000" dirty="0" smtClean="0">
                <a:sym typeface="Symbol"/>
              </a:rPr>
              <a:t></a:t>
            </a:r>
            <a:r>
              <a:rPr lang="cs-CZ" spc="-300" baseline="-25000" dirty="0" smtClean="0"/>
              <a:t>2</a:t>
            </a:r>
            <a:endParaRPr lang="cs-CZ" spc="-300" dirty="0"/>
          </a:p>
        </p:txBody>
      </p:sp>
      <p:sp>
        <p:nvSpPr>
          <p:cNvPr id="69" name="TextovéPole 68"/>
          <p:cNvSpPr txBox="1"/>
          <p:nvPr/>
        </p:nvSpPr>
        <p:spPr>
          <a:xfrm>
            <a:off x="1001589" y="5764613"/>
            <a:ext cx="530641" cy="369332"/>
          </a:xfrm>
          <a:prstGeom prst="rect">
            <a:avLst/>
          </a:prstGeom>
          <a:noFill/>
        </p:spPr>
        <p:txBody>
          <a:bodyPr wrap="square" rtlCol="0">
            <a:spAutoFit/>
          </a:bodyPr>
          <a:lstStyle/>
          <a:p>
            <a:r>
              <a:rPr lang="cs-CZ" dirty="0" smtClean="0"/>
              <a:t>p</a:t>
            </a:r>
            <a:r>
              <a:rPr lang="cs-CZ" spc="-300" baseline="30000" dirty="0" smtClean="0">
                <a:sym typeface="Symbol"/>
              </a:rPr>
              <a:t></a:t>
            </a:r>
            <a:r>
              <a:rPr lang="cs-CZ" spc="-300" baseline="-25000" dirty="0" smtClean="0"/>
              <a:t>1</a:t>
            </a:r>
            <a:endParaRPr lang="cs-CZ" spc="-300" baseline="-25000" dirty="0"/>
          </a:p>
        </p:txBody>
      </p:sp>
      <p:cxnSp>
        <p:nvCxnSpPr>
          <p:cNvPr id="14" name="Přímá spojnice 13"/>
          <p:cNvCxnSpPr/>
          <p:nvPr/>
        </p:nvCxnSpPr>
        <p:spPr>
          <a:xfrm flipV="1">
            <a:off x="987608" y="4058527"/>
            <a:ext cx="1712184" cy="189075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flipH="1">
            <a:off x="2699792" y="1988843"/>
            <a:ext cx="3600399" cy="206968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ovéPole 30"/>
          <p:cNvSpPr txBox="1"/>
          <p:nvPr/>
        </p:nvSpPr>
        <p:spPr>
          <a:xfrm>
            <a:off x="6823318" y="2517472"/>
            <a:ext cx="504056" cy="369332"/>
          </a:xfrm>
          <a:prstGeom prst="rect">
            <a:avLst/>
          </a:prstGeom>
          <a:noFill/>
        </p:spPr>
        <p:txBody>
          <a:bodyPr wrap="square" rtlCol="0">
            <a:spAutoFit/>
          </a:bodyPr>
          <a:lstStyle/>
          <a:p>
            <a:r>
              <a:rPr lang="cs-CZ" baseline="30000" dirty="0" smtClean="0"/>
              <a:t>I</a:t>
            </a:r>
            <a:r>
              <a:rPr lang="cs-CZ" dirty="0" smtClean="0"/>
              <a:t>h</a:t>
            </a:r>
            <a:r>
              <a:rPr lang="cs-CZ" spc="-300" baseline="30000" dirty="0">
                <a:sym typeface="Symbol"/>
              </a:rPr>
              <a:t></a:t>
            </a:r>
            <a:r>
              <a:rPr lang="cs-CZ" spc="-300" baseline="-25000" dirty="0"/>
              <a:t>2</a:t>
            </a:r>
            <a:endParaRPr lang="cs-CZ" spc="-300" dirty="0"/>
          </a:p>
        </p:txBody>
      </p:sp>
      <p:cxnSp>
        <p:nvCxnSpPr>
          <p:cNvPr id="21" name="Přímá spojnice se šipkou 20"/>
          <p:cNvCxnSpPr/>
          <p:nvPr/>
        </p:nvCxnSpPr>
        <p:spPr>
          <a:xfrm>
            <a:off x="2699792" y="2852936"/>
            <a:ext cx="4392488" cy="0"/>
          </a:xfrm>
          <a:prstGeom prst="straightConnector1">
            <a:avLst/>
          </a:prstGeom>
          <a:ln w="9525">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6786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fade">
                                      <p:cBhvr>
                                        <p:cTn id="17" dur="500"/>
                                        <p:tgtEl>
                                          <p:spTgt spid="69"/>
                                        </p:tgtEl>
                                      </p:cBhvr>
                                    </p:animEffect>
                                  </p:childTnLst>
                                </p:cTn>
                              </p:par>
                              <p:par>
                                <p:cTn id="18" presetID="10" presetClass="entr" presetSubtype="0" fill="hold" nodeType="with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4"/>
                                        </p:tgtEl>
                                        <p:attrNameLst>
                                          <p:attrName>style.visibility</p:attrName>
                                        </p:attrNameLst>
                                      </p:cBhvr>
                                      <p:to>
                                        <p:strVal val="visible"/>
                                      </p:to>
                                    </p:set>
                                    <p:animEffect transition="in" filter="fade">
                                      <p:cBhvr>
                                        <p:cTn id="23" dur="500"/>
                                        <p:tgtEl>
                                          <p:spTgt spid="6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fade">
                                      <p:cBhvr>
                                        <p:cTn id="26" dur="500"/>
                                        <p:tgtEl>
                                          <p:spTgt spid="31"/>
                                        </p:tgtEl>
                                      </p:cBhvr>
                                    </p:animEffect>
                                  </p:childTnLst>
                                </p:cTn>
                              </p:par>
                              <p:par>
                                <p:cTn id="27" presetID="10" presetClass="entr" presetSubtype="0" fill="hold" nodeType="with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4" grpId="0"/>
      <p:bldP spid="69" grpId="0"/>
      <p:bldP spid="3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170227748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672</TotalTime>
  <Words>467</Words>
  <Application>Microsoft Office PowerPoint</Application>
  <PresentationFormat>Předvádění na obrazovce (4:3)</PresentationFormat>
  <Paragraphs>92</Paragraphs>
  <Slides>13</Slides>
  <Notes>3</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Prezentace aplikace PowerPoint</vt:lpstr>
      <vt:lpstr>ANOTACE</vt:lpstr>
      <vt:lpstr>Mongeovo promítání</vt:lpstr>
      <vt:lpstr>Co jsou hlavní přímky</vt:lpstr>
      <vt:lpstr>Rozdělení hlavních přímek</vt:lpstr>
      <vt:lpstr>Hlavní přímky první osnovy</vt:lpstr>
      <vt:lpstr>Hlavní přímky druhé osnovy</vt:lpstr>
      <vt:lpstr>Prezentace aplikace PowerPoint</vt:lpstr>
      <vt:lpstr>Příklad</vt:lpstr>
      <vt:lpstr>Příklad</vt:lpstr>
      <vt:lpstr>Příklad</vt:lpstr>
      <vt:lpstr>Příklad</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85</cp:revision>
  <dcterms:created xsi:type="dcterms:W3CDTF">2012-07-31T10:12:03Z</dcterms:created>
  <dcterms:modified xsi:type="dcterms:W3CDTF">2013-05-16T13:14:55Z</dcterms:modified>
</cp:coreProperties>
</file>