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54" y="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B0B09-AD8F-4117-ABE7-887D81170C15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48EB21-6CAD-401F-8BA6-22E0B55909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1757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722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952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37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32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732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363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863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8194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91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997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428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B73479-9596-4AC2-9E55-9DE0B3595760}" type="datetimeFigureOut">
              <a:rPr lang="cs-CZ" smtClean="0"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1E8C3A-EE6F-461E-8C55-27A27ED877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490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589128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Michaela Sedláčková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VY_32_INOVACE_08A_15_Mongeovo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promítání – Bod v rovině</a:t>
                      </a:r>
                      <a:endParaRPr lang="cs-CZ" sz="1800" b="1" kern="1200" dirty="0" smtClean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Deskriptivní geometrie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8.1.2013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2598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</a:t>
            </a:r>
            <a:r>
              <a:rPr lang="cs-CZ" sz="2000" smtClean="0">
                <a:latin typeface="Calibri" pitchFamily="34" charset="0"/>
              </a:rPr>
              <a:t>vysvětlení </a:t>
            </a:r>
            <a:r>
              <a:rPr lang="cs-CZ" sz="2000">
                <a:latin typeface="Calibri" pitchFamily="34" charset="0"/>
              </a:rPr>
              <a:t>a procvičení principu </a:t>
            </a:r>
            <a:r>
              <a:rPr lang="cs-CZ" sz="2000" dirty="0" smtClean="0">
                <a:latin typeface="Calibri" pitchFamily="34" charset="0"/>
              </a:rPr>
              <a:t>zobrazení bodu v rovině v Mongeově </a:t>
            </a:r>
            <a:r>
              <a:rPr lang="cs-CZ" sz="2000" dirty="0">
                <a:latin typeface="Calibri" pitchFamily="34" charset="0"/>
              </a:rPr>
              <a:t>promítání a je připraven pro hodiny deskriptivní geometrie v 5. ročníku šestiletého gymnázia a pro seminář deskriptivní geometrie ve 3. ročníku 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názorně doplňuje výklad učitele. Je vhodné, aby učitel celou situaci také modeloval v promítacím koutě.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řešeným příkladům, kde je využita výše vysvětlená látka. Učitel konstrukci slovně popisuje a vysvětluje. Studenti příklady rýsují do sešitu.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V poslední části prezentace je uveden neřešený příklad. Studenti navrhují jeho řešení. Jeden ze studentů nebo učitel řešení rýsuje do promítaného zadání pomocí </a:t>
            </a:r>
            <a:r>
              <a:rPr lang="cs-CZ" sz="2000" dirty="0">
                <a:latin typeface="Calibri" pitchFamily="34" charset="0"/>
              </a:rPr>
              <a:t>světelného pera na interaktivní tabuli, </a:t>
            </a:r>
            <a:r>
              <a:rPr lang="cs-CZ" sz="2000" dirty="0" smtClean="0">
                <a:latin typeface="Calibri" pitchFamily="34" charset="0"/>
              </a:rPr>
              <a:t>nástrojem „pero“ (nástroj programu PowerPoint) nebo fixem na tabuli.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 algn="just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3090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Mongeovo promítání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BOD V ROVINĚ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1152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75656" y="2132855"/>
            <a:ext cx="2448272" cy="233561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Průměty bodu v rovině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2084174"/>
            <a:ext cx="3960440" cy="3670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ym typeface="Symbol"/>
              </a:rPr>
              <a:t>Průměty bodu roviny hledáme pomocí přímky ležící v dané rovině, která tímto bodem prochází.</a:t>
            </a:r>
          </a:p>
          <a:p>
            <a:pPr marL="0" indent="0">
              <a:buNone/>
            </a:pPr>
            <a:r>
              <a:rPr lang="cs-CZ" sz="2400" dirty="0" smtClean="0">
                <a:sym typeface="Symbol"/>
              </a:rPr>
              <a:t>Nejvýhodnější často bývá použít přímku hlavní.</a:t>
            </a:r>
            <a:endParaRPr lang="cs-CZ" sz="2400" dirty="0">
              <a:sym typeface="Symbol"/>
            </a:endParaRPr>
          </a:p>
          <a:p>
            <a:endParaRPr lang="cs-CZ" sz="2400" i="1" dirty="0"/>
          </a:p>
        </p:txBody>
      </p:sp>
      <p:sp>
        <p:nvSpPr>
          <p:cNvPr id="5" name="Kosoúhelník 4"/>
          <p:cNvSpPr/>
          <p:nvPr/>
        </p:nvSpPr>
        <p:spPr>
          <a:xfrm>
            <a:off x="536120" y="4468470"/>
            <a:ext cx="3384376" cy="1050426"/>
          </a:xfrm>
          <a:prstGeom prst="parallelogram">
            <a:avLst>
              <a:gd name="adj" fmla="val 89789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514956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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51826" y="2084174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</a:t>
            </a:r>
            <a:endParaRPr lang="cs-CZ" dirty="0"/>
          </a:p>
        </p:txBody>
      </p:sp>
      <p:cxnSp>
        <p:nvCxnSpPr>
          <p:cNvPr id="48" name="Přímá spojnice 47"/>
          <p:cNvCxnSpPr/>
          <p:nvPr/>
        </p:nvCxnSpPr>
        <p:spPr>
          <a:xfrm>
            <a:off x="971600" y="4468470"/>
            <a:ext cx="3236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4027860" y="440746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endParaRPr lang="cs-CZ" spc="-300" baseline="-25000" dirty="0"/>
          </a:p>
        </p:txBody>
      </p:sp>
      <p:cxnSp>
        <p:nvCxnSpPr>
          <p:cNvPr id="36" name="Přímá spojnice 35"/>
          <p:cNvCxnSpPr/>
          <p:nvPr/>
        </p:nvCxnSpPr>
        <p:spPr>
          <a:xfrm flipH="1" flipV="1">
            <a:off x="1177046" y="2270976"/>
            <a:ext cx="2176427" cy="219322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1639937" y="2449913"/>
            <a:ext cx="39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30000" dirty="0" smtClean="0">
                <a:sym typeface="Symbol"/>
              </a:rPr>
              <a:t></a:t>
            </a:r>
            <a:endParaRPr lang="cs-CZ" spc="-300" dirty="0"/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611560" y="4464202"/>
            <a:ext cx="2752492" cy="68749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Volný tvar 23"/>
          <p:cNvSpPr/>
          <p:nvPr/>
        </p:nvSpPr>
        <p:spPr>
          <a:xfrm>
            <a:off x="375288" y="2256817"/>
            <a:ext cx="801759" cy="2898843"/>
          </a:xfrm>
          <a:custGeom>
            <a:avLst/>
            <a:gdLst>
              <a:gd name="connsiteX0" fmla="*/ 801759 w 801759"/>
              <a:gd name="connsiteY0" fmla="*/ 0 h 2898843"/>
              <a:gd name="connsiteX1" fmla="*/ 364014 w 801759"/>
              <a:gd name="connsiteY1" fmla="*/ 593387 h 2898843"/>
              <a:gd name="connsiteX2" fmla="*/ 480746 w 801759"/>
              <a:gd name="connsiteY2" fmla="*/ 1595336 h 2898843"/>
              <a:gd name="connsiteX3" fmla="*/ 4091 w 801759"/>
              <a:gd name="connsiteY3" fmla="*/ 2422187 h 2898843"/>
              <a:gd name="connsiteX4" fmla="*/ 237555 w 801759"/>
              <a:gd name="connsiteY4" fmla="*/ 2898843 h 2898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1759" h="2898843">
                <a:moveTo>
                  <a:pt x="801759" y="0"/>
                </a:moveTo>
                <a:cubicBezTo>
                  <a:pt x="609637" y="163749"/>
                  <a:pt x="417516" y="327498"/>
                  <a:pt x="364014" y="593387"/>
                </a:cubicBezTo>
                <a:cubicBezTo>
                  <a:pt x="310512" y="859276"/>
                  <a:pt x="540733" y="1290536"/>
                  <a:pt x="480746" y="1595336"/>
                </a:cubicBezTo>
                <a:cubicBezTo>
                  <a:pt x="420759" y="1900136"/>
                  <a:pt x="44623" y="2204936"/>
                  <a:pt x="4091" y="2422187"/>
                </a:cubicBezTo>
                <a:cubicBezTo>
                  <a:pt x="-36441" y="2639438"/>
                  <a:pt x="237555" y="2898843"/>
                  <a:pt x="237555" y="2898843"/>
                </a:cubicBezTo>
              </a:path>
            </a:pathLst>
          </a:cu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997027" y="227097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ym typeface="Symbol"/>
              </a:rPr>
              <a:t>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97682" y="4964898"/>
            <a:ext cx="4593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baseline="30000" dirty="0" smtClean="0">
                <a:sym typeface="Symbol"/>
              </a:rPr>
              <a:t></a:t>
            </a:r>
            <a:endParaRPr lang="cs-CZ" spc="-300" baseline="-250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2483768" y="3573016"/>
            <a:ext cx="0" cy="891186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1660118" y="4473686"/>
            <a:ext cx="183138" cy="197345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1628021" y="4652496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1833739" y="3566505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460908" y="3566567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456771" y="4440222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427145" y="4569206"/>
            <a:ext cx="470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/>
              <a:t>h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/>
              <a:t>1</a:t>
            </a:r>
            <a:endParaRPr lang="cs-CZ" spc="-300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391611" y="3251641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N=N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680890" y="4487975"/>
            <a:ext cx="423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739706" y="3238899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425428" y="414544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539552" y="3591026"/>
            <a:ext cx="1954817" cy="486046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1987806" y="4470744"/>
            <a:ext cx="503914" cy="123664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1739706" y="3586363"/>
            <a:ext cx="2056136" cy="3863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856599" y="3582500"/>
            <a:ext cx="0" cy="891186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650881" y="3804816"/>
            <a:ext cx="0" cy="891186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flipV="1">
            <a:off x="1656034" y="3597225"/>
            <a:ext cx="183138" cy="197345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2" name="Ovál 51"/>
          <p:cNvSpPr/>
          <p:nvPr/>
        </p:nvSpPr>
        <p:spPr>
          <a:xfrm>
            <a:off x="1623908" y="3781957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280957" y="3776108"/>
            <a:ext cx="470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err="1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err="1" smtClean="0"/>
              <a:t>h</a:t>
            </a:r>
            <a:r>
              <a:rPr lang="cs-CZ" spc="-300" baseline="30000" dirty="0" smtClean="0">
                <a:sym typeface="Symbol"/>
              </a:rPr>
              <a:t></a:t>
            </a:r>
            <a:endParaRPr lang="cs-CZ" spc="-300" baseline="-25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351621" y="3255728"/>
            <a:ext cx="4705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/>
              <a:t>h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/>
              <a:t>2</a:t>
            </a:r>
            <a:endParaRPr lang="cs-CZ" spc="-300" baseline="-25000" dirty="0"/>
          </a:p>
        </p:txBody>
      </p:sp>
      <p:cxnSp>
        <p:nvCxnSpPr>
          <p:cNvPr id="55" name="Přímá spojnice 54"/>
          <p:cNvCxnSpPr/>
          <p:nvPr/>
        </p:nvCxnSpPr>
        <p:spPr>
          <a:xfrm flipH="1">
            <a:off x="827584" y="4653136"/>
            <a:ext cx="900029" cy="216024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458466" y="3457658"/>
            <a:ext cx="330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56" name="Přímá spojnice 55"/>
          <p:cNvCxnSpPr/>
          <p:nvPr/>
        </p:nvCxnSpPr>
        <p:spPr>
          <a:xfrm flipH="1">
            <a:off x="817488" y="4473686"/>
            <a:ext cx="1666786" cy="395610"/>
          </a:xfrm>
          <a:prstGeom prst="line">
            <a:avLst/>
          </a:prstGeom>
          <a:ln w="95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1760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00"/>
                            </p:stCondLst>
                            <p:childTnLst>
                              <p:par>
                                <p:cTn id="7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500"/>
                            </p:stCondLst>
                            <p:childTnLst>
                              <p:par>
                                <p:cTn id="8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000"/>
                            </p:stCondLst>
                            <p:childTnLst>
                              <p:par>
                                <p:cTn id="8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500"/>
                            </p:stCondLst>
                            <p:childTnLst>
                              <p:par>
                                <p:cTn id="91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3500"/>
                            </p:stCondLst>
                            <p:childTnLst>
                              <p:par>
                                <p:cTn id="9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4000"/>
                            </p:stCondLst>
                            <p:childTnLst>
                              <p:par>
                                <p:cTn id="9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000"/>
                            </p:stCondLst>
                            <p:childTnLst>
                              <p:par>
                                <p:cTn id="10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500"/>
                            </p:stCondLst>
                            <p:childTnLst>
                              <p:par>
                                <p:cTn id="13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000"/>
                            </p:stCondLst>
                            <p:childTnLst>
                              <p:par>
                                <p:cTn id="1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 uiExpand="1" build="p"/>
      <p:bldP spid="5" grpId="0" animBg="1"/>
      <p:bldP spid="13" grpId="0"/>
      <p:bldP spid="8" grpId="0"/>
      <p:bldP spid="49" grpId="0"/>
      <p:bldP spid="51" grpId="0"/>
      <p:bldP spid="24" grpId="0" animBg="1"/>
      <p:bldP spid="25" grpId="0"/>
      <p:bldP spid="26" grpId="0"/>
      <p:bldP spid="29" grpId="0" animBg="1"/>
      <p:bldP spid="34" grpId="0" animBg="1"/>
      <p:bldP spid="35" grpId="0" animBg="1"/>
      <p:bldP spid="37" grpId="0" animBg="1"/>
      <p:bldP spid="44" grpId="0"/>
      <p:bldP spid="41" grpId="0"/>
      <p:bldP spid="42" grpId="0"/>
      <p:bldP spid="43" grpId="0"/>
      <p:bldP spid="45" grpId="0"/>
      <p:bldP spid="52" grpId="0" animBg="1"/>
      <p:bldP spid="53" grpId="0"/>
      <p:bldP spid="54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7804"/>
            <a:ext cx="8496943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Najděte chybějící průmět bodu </a:t>
            </a:r>
            <a:r>
              <a:rPr lang="cs-CZ" sz="2400" i="1" dirty="0" smtClean="0"/>
              <a:t>A</a:t>
            </a:r>
            <a:r>
              <a:rPr lang="cs-CZ" sz="2400" dirty="0" smtClean="0"/>
              <a:t> ležícího v rovině </a:t>
            </a:r>
            <a:r>
              <a:rPr lang="cs-CZ" sz="2400" i="1" dirty="0" smtClean="0">
                <a:sym typeface="Symbol"/>
              </a:rPr>
              <a:t>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471261" y="4058527"/>
            <a:ext cx="5976664" cy="0"/>
          </a:xfrm>
          <a:prstGeom prst="straightConnector1">
            <a:avLst/>
          </a:prstGeom>
          <a:ln w="9525">
            <a:prstDash val="solid"/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7413604" y="3990103"/>
            <a:ext cx="542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r>
              <a:rPr lang="cs-CZ" baseline="-25000" dirty="0" smtClean="0"/>
              <a:t>1,2</a:t>
            </a:r>
            <a:endParaRPr lang="cs-CZ" baseline="-250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067237" y="1920457"/>
            <a:ext cx="562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/>
              <a:t>2</a:t>
            </a:r>
            <a:endParaRPr lang="cs-CZ" spc="-3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711651" y="5452686"/>
            <a:ext cx="530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/>
              <a:t>1</a:t>
            </a:r>
            <a:endParaRPr lang="cs-CZ" spc="-300" baseline="-25000" dirty="0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2915816" y="4058527"/>
            <a:ext cx="3037507" cy="181874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 flipV="1">
            <a:off x="3275856" y="1912817"/>
            <a:ext cx="2667744" cy="214819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860032" y="3172823"/>
            <a:ext cx="0" cy="888189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489898" y="3196680"/>
            <a:ext cx="0" cy="1672480"/>
          </a:xfrm>
          <a:prstGeom prst="line">
            <a:avLst/>
          </a:prstGeom>
          <a:ln w="9525"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Ovál 27"/>
          <p:cNvSpPr/>
          <p:nvPr/>
        </p:nvSpPr>
        <p:spPr>
          <a:xfrm flipV="1">
            <a:off x="3466268" y="3172822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3466267" y="4862227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837172" y="4035666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4840786" y="3172823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1979712" y="569260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/>
              <a:t>h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/>
              <a:t>1</a:t>
            </a:r>
            <a:endParaRPr lang="cs-CZ" spc="-300" baseline="-25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653290" y="2808237"/>
            <a:ext cx="475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837172" y="3744612"/>
            <a:ext cx="475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332759" y="4862227"/>
            <a:ext cx="475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319669" y="2829845"/>
            <a:ext cx="475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835696" y="3196680"/>
            <a:ext cx="496855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1829931" y="4058527"/>
            <a:ext cx="3037507" cy="1818745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6804248" y="301938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aseline="30000" dirty="0" smtClean="0"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/>
              <a:t>h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/>
              <a:t>2</a:t>
            </a:r>
            <a:endParaRPr lang="cs-CZ" spc="-300" baseline="-25000" dirty="0"/>
          </a:p>
        </p:txBody>
      </p:sp>
    </p:spTree>
    <p:extLst>
      <p:ext uri="{BB962C8B-B14F-4D97-AF65-F5344CB8AC3E}">
        <p14:creationId xmlns:p14="http://schemas.microsoft.com/office/powerpoint/2010/main" val="4283955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750"/>
                            </p:stCondLst>
                            <p:childTnLst>
                              <p:par>
                                <p:cTn id="7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4" grpId="0"/>
      <p:bldP spid="69" grpId="0"/>
      <p:bldP spid="28" grpId="0" animBg="1"/>
      <p:bldP spid="33" grpId="0" animBg="1"/>
      <p:bldP spid="34" grpId="0" animBg="1"/>
      <p:bldP spid="35" grpId="0" animBg="1"/>
      <p:bldP spid="38" grpId="0"/>
      <p:bldP spid="36" grpId="0"/>
      <p:bldP spid="40" grpId="0"/>
      <p:bldP spid="41" grpId="0"/>
      <p:bldP spid="42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7804"/>
            <a:ext cx="8496943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Najděte chybějící průmět bodu </a:t>
            </a:r>
            <a:r>
              <a:rPr lang="cs-CZ" sz="2400" i="1" dirty="0"/>
              <a:t>A</a:t>
            </a:r>
            <a:r>
              <a:rPr lang="cs-CZ" sz="2400" dirty="0"/>
              <a:t> ležícího v rovině </a:t>
            </a:r>
            <a:r>
              <a:rPr lang="cs-CZ" sz="2400" i="1" dirty="0">
                <a:sym typeface="Symbol"/>
              </a:rPr>
              <a:t></a:t>
            </a:r>
            <a:r>
              <a:rPr lang="cs-CZ" sz="2400" dirty="0"/>
              <a:t>.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1233063" y="4058524"/>
            <a:ext cx="6701139" cy="4"/>
          </a:xfrm>
          <a:prstGeom prst="straightConnector1">
            <a:avLst/>
          </a:prstGeom>
          <a:ln w="9525">
            <a:prstDash val="solid"/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7674787" y="3992011"/>
            <a:ext cx="542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r>
              <a:rPr lang="cs-CZ" baseline="-25000" dirty="0" smtClean="0"/>
              <a:t>1,2</a:t>
            </a:r>
            <a:endParaRPr lang="cs-CZ" baseline="-250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7164288" y="2377932"/>
            <a:ext cx="562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/>
              <a:t>2</a:t>
            </a:r>
            <a:endParaRPr lang="cs-CZ" spc="-3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380312" y="4915967"/>
            <a:ext cx="530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/>
              <a:t>1</a:t>
            </a:r>
            <a:endParaRPr lang="cs-CZ" spc="-300" baseline="-25000" dirty="0"/>
          </a:p>
        </p:txBody>
      </p:sp>
      <p:cxnSp>
        <p:nvCxnSpPr>
          <p:cNvPr id="8" name="Přímá spojnice 7"/>
          <p:cNvCxnSpPr>
            <a:stCxn id="28" idx="3"/>
          </p:cNvCxnSpPr>
          <p:nvPr/>
        </p:nvCxnSpPr>
        <p:spPr>
          <a:xfrm flipV="1">
            <a:off x="2347850" y="1831192"/>
            <a:ext cx="3843847" cy="2231935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35" idx="0"/>
          </p:cNvCxnSpPr>
          <p:nvPr/>
        </p:nvCxnSpPr>
        <p:spPr>
          <a:xfrm flipH="1">
            <a:off x="5128557" y="2413950"/>
            <a:ext cx="11428" cy="1637353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358998" y="4058524"/>
            <a:ext cx="0" cy="896791"/>
          </a:xfrm>
          <a:prstGeom prst="line">
            <a:avLst/>
          </a:prstGeom>
          <a:ln w="9525"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1835696" y="4051303"/>
            <a:ext cx="3292861" cy="1049330"/>
          </a:xfrm>
          <a:prstGeom prst="line">
            <a:avLst/>
          </a:prstGeom>
          <a:ln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Ovál 27"/>
          <p:cNvSpPr/>
          <p:nvPr/>
        </p:nvSpPr>
        <p:spPr>
          <a:xfrm>
            <a:off x="2341155" y="4024103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336139" y="4915151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5105696" y="4035665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5117125" y="2413950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5957267" y="183553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832083" y="497261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930283" y="2043145"/>
            <a:ext cx="475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017538" y="4024103"/>
            <a:ext cx="475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224290" y="4915151"/>
            <a:ext cx="475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107978" y="3654771"/>
            <a:ext cx="4752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cxnSp>
        <p:nvCxnSpPr>
          <p:cNvPr id="18" name="Přímá spojnice 17"/>
          <p:cNvCxnSpPr>
            <a:endCxn id="75" idx="4"/>
          </p:cNvCxnSpPr>
          <p:nvPr/>
        </p:nvCxnSpPr>
        <p:spPr>
          <a:xfrm flipH="1" flipV="1">
            <a:off x="3906559" y="3176478"/>
            <a:ext cx="1546" cy="1269187"/>
          </a:xfrm>
          <a:prstGeom prst="line">
            <a:avLst/>
          </a:prstGeom>
          <a:ln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5" name="Ovál 74"/>
          <p:cNvSpPr/>
          <p:nvPr/>
        </p:nvSpPr>
        <p:spPr>
          <a:xfrm>
            <a:off x="3883699" y="3130759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3885245" y="4422804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3650352" y="2784286"/>
            <a:ext cx="55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en-US" spc="-300" baseline="-25000" dirty="0" smtClean="0"/>
              <a:t>2</a:t>
            </a:r>
            <a:endParaRPr lang="cs-CZ" spc="-300" baseline="-250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3748814" y="4422024"/>
            <a:ext cx="391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en-US" spc="-300" baseline="-25000" dirty="0" smtClean="0"/>
              <a:t>1</a:t>
            </a:r>
            <a:endParaRPr lang="cs-CZ" spc="-300" baseline="-25000" dirty="0"/>
          </a:p>
        </p:txBody>
      </p:sp>
      <p:cxnSp>
        <p:nvCxnSpPr>
          <p:cNvPr id="43" name="Přímá spojnice se šipkou 42"/>
          <p:cNvCxnSpPr/>
          <p:nvPr/>
        </p:nvCxnSpPr>
        <p:spPr>
          <a:xfrm flipV="1">
            <a:off x="1451471" y="2442785"/>
            <a:ext cx="5928841" cy="4"/>
          </a:xfrm>
          <a:prstGeom prst="straightConnector1">
            <a:avLst/>
          </a:prstGeom>
          <a:ln w="19050">
            <a:prstDash val="solid"/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V="1">
            <a:off x="1451471" y="4935511"/>
            <a:ext cx="6144865" cy="4"/>
          </a:xfrm>
          <a:prstGeom prst="straightConnector1">
            <a:avLst/>
          </a:prstGeom>
          <a:ln w="19050">
            <a:prstDash val="solid"/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8867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1000"/>
                            </p:stCondLst>
                            <p:childTnLst>
                              <p:par>
                                <p:cTn id="6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5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4" grpId="0"/>
      <p:bldP spid="69" grpId="0"/>
      <p:bldP spid="28" grpId="0" animBg="1"/>
      <p:bldP spid="33" grpId="0" animBg="1"/>
      <p:bldP spid="34" grpId="0" animBg="1"/>
      <p:bldP spid="35" grpId="0" animBg="1"/>
      <p:bldP spid="31" grpId="0"/>
      <p:bldP spid="38" grpId="0"/>
      <p:bldP spid="36" grpId="0"/>
      <p:bldP spid="40" grpId="0"/>
      <p:bldP spid="41" grpId="0"/>
      <p:bldP spid="42" grpId="0"/>
      <p:bldP spid="75" grpId="0" animBg="1"/>
      <p:bldP spid="76" grpId="0" animBg="1"/>
      <p:bldP spid="80" grpId="0"/>
      <p:bldP spid="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7804"/>
            <a:ext cx="8496943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/>
              <a:t>Najděte chybějící </a:t>
            </a:r>
            <a:r>
              <a:rPr lang="cs-CZ" sz="2400" dirty="0" smtClean="0"/>
              <a:t>průměty bodů </a:t>
            </a:r>
            <a:r>
              <a:rPr lang="cs-CZ" sz="2400" i="1" dirty="0"/>
              <a:t>A</a:t>
            </a:r>
            <a:r>
              <a:rPr lang="cs-CZ" sz="2400" dirty="0"/>
              <a:t> </a:t>
            </a:r>
            <a:r>
              <a:rPr lang="cs-CZ" sz="2400" dirty="0" smtClean="0"/>
              <a:t>a </a:t>
            </a:r>
            <a:r>
              <a:rPr lang="cs-CZ" sz="2400" i="1" dirty="0" smtClean="0"/>
              <a:t>B </a:t>
            </a:r>
            <a:r>
              <a:rPr lang="cs-CZ" sz="2400" dirty="0" smtClean="0"/>
              <a:t>ležících </a:t>
            </a:r>
            <a:r>
              <a:rPr lang="cs-CZ" sz="2400" dirty="0"/>
              <a:t>v </a:t>
            </a:r>
            <a:r>
              <a:rPr lang="cs-CZ" sz="2400" dirty="0" smtClean="0"/>
              <a:t>rovině </a:t>
            </a:r>
            <a:r>
              <a:rPr lang="cs-CZ" sz="2400" i="1" dirty="0" smtClean="0">
                <a:sym typeface="Symbol"/>
              </a:rPr>
              <a:t>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471261" y="4058527"/>
            <a:ext cx="5976664" cy="0"/>
          </a:xfrm>
          <a:prstGeom prst="straightConnector1">
            <a:avLst/>
          </a:prstGeom>
          <a:ln w="9525">
            <a:prstDash val="solid"/>
            <a:headEnd type="none" w="med" len="med"/>
            <a:tailEnd type="none" w="med" len="me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7413604" y="3990103"/>
            <a:ext cx="542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x</a:t>
            </a:r>
            <a:r>
              <a:rPr lang="cs-CZ" baseline="-25000" dirty="0" smtClean="0"/>
              <a:t>1,2</a:t>
            </a:r>
            <a:endParaRPr lang="cs-CZ" baseline="-250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543192" y="1863383"/>
            <a:ext cx="562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/>
              <a:t>2</a:t>
            </a:r>
            <a:endParaRPr lang="cs-CZ" spc="-3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1001589" y="5764613"/>
            <a:ext cx="5306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r>
              <a:rPr lang="cs-CZ" spc="-300" baseline="30000" dirty="0" smtClean="0">
                <a:sym typeface="Symbol"/>
              </a:rPr>
              <a:t></a:t>
            </a:r>
            <a:r>
              <a:rPr lang="cs-CZ" spc="-300" baseline="-25000" dirty="0" smtClean="0"/>
              <a:t>1</a:t>
            </a:r>
            <a:endParaRPr lang="cs-CZ" spc="-300" baseline="-25000" dirty="0"/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987608" y="4058527"/>
            <a:ext cx="1712184" cy="189075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2699792" y="1988843"/>
            <a:ext cx="3600399" cy="206968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3048083" y="5461011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3017392" y="5379913"/>
            <a:ext cx="391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r>
              <a:rPr lang="en-US" spc="-300" baseline="-25000" dirty="0" smtClean="0"/>
              <a:t>1</a:t>
            </a:r>
            <a:endParaRPr lang="cs-CZ" spc="-300" baseline="-25000" dirty="0"/>
          </a:p>
        </p:txBody>
      </p:sp>
      <p:sp>
        <p:nvSpPr>
          <p:cNvPr id="17" name="Ovál 16"/>
          <p:cNvSpPr/>
          <p:nvPr/>
        </p:nvSpPr>
        <p:spPr>
          <a:xfrm>
            <a:off x="5606855" y="3017499"/>
            <a:ext cx="45719" cy="45719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600309" y="2940312"/>
            <a:ext cx="3911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r>
              <a:rPr lang="cs-CZ" spc="-300" baseline="-25000" dirty="0" smtClean="0"/>
              <a:t>2</a:t>
            </a:r>
            <a:endParaRPr lang="cs-CZ" spc="-300" baseline="-25000" dirty="0"/>
          </a:p>
        </p:txBody>
      </p:sp>
    </p:spTree>
    <p:extLst>
      <p:ext uri="{BB962C8B-B14F-4D97-AF65-F5344CB8AC3E}">
        <p14:creationId xmlns:p14="http://schemas.microsoft.com/office/powerpoint/2010/main" val="1867867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4" grpId="0"/>
      <p:bldP spid="69" grpId="0"/>
      <p:bldP spid="15" grpId="0" animBg="1"/>
      <p:bldP spid="16" grpId="0"/>
      <p:bldP spid="17" grpId="0" animBg="1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1010882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latin typeface="Calibri" pitchFamily="34" charset="0"/>
              </a:rPr>
              <a:t>Zdroj: archiv autora</a:t>
            </a:r>
            <a:endParaRPr lang="cs-CZ" sz="2400" dirty="0">
              <a:latin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6451" y="5094476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Materiál je určen k interaktivní výuce.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02277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723</TotalTime>
  <Words>329</Words>
  <Application>Microsoft Office PowerPoint</Application>
  <PresentationFormat>Předvádění na obrazovce (4:3)</PresentationFormat>
  <Paragraphs>72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Mongeovo promítání</vt:lpstr>
      <vt:lpstr>Průměty bodu v rovině</vt:lpstr>
      <vt:lpstr>Příklad</vt:lpstr>
      <vt:lpstr>Příklad</vt:lpstr>
      <vt:lpstr>Příklad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Kótované promítání</dc:title>
  <dc:creator>burim</dc:creator>
  <cp:lastModifiedBy>Michaela Sedláčková</cp:lastModifiedBy>
  <cp:revision>97</cp:revision>
  <dcterms:created xsi:type="dcterms:W3CDTF">2012-07-31T10:12:03Z</dcterms:created>
  <dcterms:modified xsi:type="dcterms:W3CDTF">2013-05-14T09:38:57Z</dcterms:modified>
</cp:coreProperties>
</file>