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8" r:id="rId2"/>
    <p:sldId id="269" r:id="rId3"/>
    <p:sldId id="256" r:id="rId4"/>
    <p:sldId id="261" r:id="rId5"/>
    <p:sldId id="262" r:id="rId6"/>
    <p:sldId id="264" r:id="rId7"/>
    <p:sldId id="257" r:id="rId8"/>
    <p:sldId id="263" r:id="rId9"/>
    <p:sldId id="259" r:id="rId10"/>
    <p:sldId id="265" r:id="rId11"/>
    <p:sldId id="266" r:id="rId12"/>
    <p:sldId id="267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54" y="3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7406A1-1B48-4CA0-99A1-38D7F8A774AF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3E3B23-8044-4030-98D0-A34F469AC8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63916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73479-9596-4AC2-9E55-9DE0B359576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8C3A-EE6F-461E-8C55-27A27ED87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07229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73479-9596-4AC2-9E55-9DE0B359576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8C3A-EE6F-461E-8C55-27A27ED87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952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73479-9596-4AC2-9E55-9DE0B359576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8C3A-EE6F-461E-8C55-27A27ED87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379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73479-9596-4AC2-9E55-9DE0B359576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8C3A-EE6F-461E-8C55-27A27ED87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832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73479-9596-4AC2-9E55-9DE0B359576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8C3A-EE6F-461E-8C55-27A27ED87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27329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73479-9596-4AC2-9E55-9DE0B359576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8C3A-EE6F-461E-8C55-27A27ED87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23632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73479-9596-4AC2-9E55-9DE0B359576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8C3A-EE6F-461E-8C55-27A27ED87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8634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73479-9596-4AC2-9E55-9DE0B359576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8C3A-EE6F-461E-8C55-27A27ED87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8194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73479-9596-4AC2-9E55-9DE0B359576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8C3A-EE6F-461E-8C55-27A27ED87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3916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73479-9596-4AC2-9E55-9DE0B359576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8C3A-EE6F-461E-8C55-27A27ED87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9978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73479-9596-4AC2-9E55-9DE0B359576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8C3A-EE6F-461E-8C55-27A27ED87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84286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B73479-9596-4AC2-9E55-9DE0B359576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1E8C3A-EE6F-461E-8C55-27A27ED87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8490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9837118"/>
              </p:ext>
            </p:extLst>
          </p:nvPr>
        </p:nvGraphicFramePr>
        <p:xfrm>
          <a:off x="614836" y="2816085"/>
          <a:ext cx="8136904" cy="29672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Michaela Sedláčková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VY_32_INOVACE_08A_16_Mongeovo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promítání – Spádové přímky roviny</a:t>
                      </a:r>
                      <a:endParaRPr lang="cs-CZ" sz="1800" b="1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Deskriptivní geometrie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10.1.2013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34475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000" dirty="0" smtClean="0">
                <a:latin typeface="Calibri" pitchFamily="34" charset="0"/>
              </a:rPr>
              <a:t>Tento materiál slouží k </a:t>
            </a:r>
            <a:r>
              <a:rPr lang="cs-CZ" sz="2000" smtClean="0">
                <a:latin typeface="Calibri" pitchFamily="34" charset="0"/>
              </a:rPr>
              <a:t>vysvětlení </a:t>
            </a:r>
            <a:r>
              <a:rPr lang="cs-CZ" sz="2000">
                <a:latin typeface="Calibri" pitchFamily="34" charset="0"/>
              </a:rPr>
              <a:t>a procvičení pojmu </a:t>
            </a:r>
            <a:r>
              <a:rPr lang="cs-CZ" sz="2000" dirty="0" smtClean="0">
                <a:latin typeface="Calibri" pitchFamily="34" charset="0"/>
              </a:rPr>
              <a:t>spádové přímky roviny v Mongeově </a:t>
            </a:r>
            <a:r>
              <a:rPr lang="cs-CZ" sz="2000" dirty="0">
                <a:latin typeface="Calibri" pitchFamily="34" charset="0"/>
              </a:rPr>
              <a:t>promítání a je připraven pro hodiny deskriptivní geometrie v 5. ročníku šestiletého gymnázia a pro seminář deskriptivní geometrie ve 3. ročníku čtyřletého gymnázia.</a:t>
            </a:r>
            <a:endParaRPr lang="cs-CZ" sz="2000" dirty="0" smtClean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itchFamily="34" charset="0"/>
              </a:rPr>
              <a:t>První část této prezentace názorně doplňuje výklad učitele. Obsahuje názorné obrázky a také ukazuje, jak vypadají průměty spádových přímek roviny v Mongeově promítání. Je vhodné, aby učitel celou situaci také modeloval v promítacím koutě. Studenti sledují výklad učitele a mohou mu klást dotazy.</a:t>
            </a:r>
          </a:p>
          <a:p>
            <a:pPr marL="0" indent="0" algn="just">
              <a:buNone/>
            </a:pPr>
            <a:r>
              <a:rPr lang="cs-CZ" sz="2000" dirty="0">
                <a:latin typeface="Calibri" pitchFamily="34" charset="0"/>
              </a:rPr>
              <a:t>Další část prezentace se věnuje řešeným příkladům, kde je využita výše vysvětlená látka. Učitel konstrukci slovně popisuje a vysvětluje. Studenti příklady rýsují do sešitu.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itchFamily="34" charset="0"/>
              </a:rPr>
              <a:t>V poslední části prezentace je uveden neřešený příklad. Studenti navrhují jeho řešení. Jeden ze studentů nebo učitel řešení rýsuje do promítaného zadání pomocí </a:t>
            </a:r>
            <a:r>
              <a:rPr lang="cs-CZ" sz="2000" dirty="0">
                <a:latin typeface="Calibri" pitchFamily="34" charset="0"/>
              </a:rPr>
              <a:t>světelného pera na interaktivní tabuli, nástrojem </a:t>
            </a:r>
            <a:r>
              <a:rPr lang="cs-CZ" sz="2000" dirty="0" smtClean="0">
                <a:latin typeface="Calibri" pitchFamily="34" charset="0"/>
              </a:rPr>
              <a:t>„pero“ (nástroj programu PowerPoint) nebo fixem na tabuli.</a:t>
            </a:r>
            <a:endParaRPr 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9903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Mongeovo promítání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SPÁDOVÉ PŘÍMKY ROVINY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1152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jsou spádové přímky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09391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Spádové přímky jsou přímky, které leží v rovině a jsou kolmé ke stopě roviny, tím tedy i k hlavním přímkám roviny.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6452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spádových přímek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00200"/>
            <a:ext cx="7776864" cy="4525963"/>
          </a:xfrm>
        </p:spPr>
        <p:txBody>
          <a:bodyPr/>
          <a:lstStyle/>
          <a:p>
            <a:r>
              <a:rPr lang="cs-CZ" dirty="0" smtClean="0"/>
              <a:t>Spádové přímky první osnovy – jsou kolmé </a:t>
            </a:r>
            <a:r>
              <a:rPr lang="cs-CZ" dirty="0"/>
              <a:t>k</a:t>
            </a:r>
            <a:r>
              <a:rPr lang="cs-CZ" dirty="0" smtClean="0"/>
              <a:t> půdorysné stopě a tím i k hlavním přímkám první osnovy, označení </a:t>
            </a:r>
            <a:r>
              <a:rPr lang="cs-CZ" i="1" baseline="30000" dirty="0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i="1" dirty="0" smtClean="0"/>
              <a:t>s</a:t>
            </a:r>
            <a:r>
              <a:rPr lang="cs-CZ" i="1" baseline="30000" dirty="0" smtClean="0">
                <a:sym typeface="Symbol"/>
              </a:rPr>
              <a:t></a:t>
            </a:r>
          </a:p>
          <a:p>
            <a:r>
              <a:rPr lang="cs-CZ" dirty="0" smtClean="0"/>
              <a:t>Spádové </a:t>
            </a:r>
            <a:r>
              <a:rPr lang="cs-CZ" dirty="0"/>
              <a:t>přímky </a:t>
            </a:r>
            <a:r>
              <a:rPr lang="cs-CZ" dirty="0" smtClean="0"/>
              <a:t>druhé </a:t>
            </a:r>
            <a:r>
              <a:rPr lang="cs-CZ" dirty="0"/>
              <a:t>osnovy </a:t>
            </a:r>
            <a:r>
              <a:rPr lang="cs-CZ" dirty="0" smtClean="0"/>
              <a:t>– </a:t>
            </a:r>
            <a:r>
              <a:rPr lang="cs-CZ" dirty="0"/>
              <a:t>jsou </a:t>
            </a:r>
            <a:r>
              <a:rPr lang="cs-CZ" dirty="0" smtClean="0"/>
              <a:t>kolmé k nárysné</a:t>
            </a:r>
            <a:r>
              <a:rPr lang="cs-CZ" dirty="0"/>
              <a:t> stopě a tím i k hlavním přímkám </a:t>
            </a:r>
            <a:r>
              <a:rPr lang="cs-CZ" dirty="0" smtClean="0"/>
              <a:t>druhé </a:t>
            </a:r>
            <a:r>
              <a:rPr lang="cs-CZ" dirty="0"/>
              <a:t>osnovy, označení </a:t>
            </a:r>
            <a:r>
              <a:rPr lang="cs-CZ" i="1" baseline="30000" dirty="0" smtClean="0">
                <a:latin typeface="Times New Roman" pitchFamily="18" charset="0"/>
                <a:cs typeface="Times New Roman" pitchFamily="18" charset="0"/>
              </a:rPr>
              <a:t>II</a:t>
            </a:r>
            <a:r>
              <a:rPr lang="cs-CZ" i="1" dirty="0" smtClean="0"/>
              <a:t>s</a:t>
            </a:r>
            <a:r>
              <a:rPr lang="cs-CZ" i="1" baseline="30000" dirty="0" smtClean="0">
                <a:sym typeface="Symbol"/>
              </a:rPr>
              <a:t></a:t>
            </a:r>
            <a:endParaRPr lang="cs-CZ" i="1" baseline="30000" dirty="0">
              <a:sym typeface="Symbol"/>
            </a:endParaRPr>
          </a:p>
        </p:txBody>
      </p:sp>
    </p:spTree>
    <p:extLst>
      <p:ext uri="{BB962C8B-B14F-4D97-AF65-F5344CB8AC3E}">
        <p14:creationId xmlns:p14="http://schemas.microsoft.com/office/powerpoint/2010/main" val="2902914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spádových přímek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0891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Spádové přímky se využívají k určování odchylek roviny od průměten.</a:t>
            </a:r>
          </a:p>
          <a:p>
            <a:r>
              <a:rPr lang="cs-CZ" dirty="0" smtClean="0"/>
              <a:t>Odchylku </a:t>
            </a:r>
            <a:r>
              <a:rPr lang="cs-CZ" i="1" dirty="0" smtClean="0">
                <a:sym typeface="Symbol"/>
              </a:rPr>
              <a:t></a:t>
            </a:r>
            <a:r>
              <a:rPr lang="cs-CZ" dirty="0" smtClean="0">
                <a:sym typeface="Symbol"/>
              </a:rPr>
              <a:t> </a:t>
            </a:r>
            <a:r>
              <a:rPr lang="cs-CZ" dirty="0" smtClean="0"/>
              <a:t>roviny od půdorysny určíme sklopením první promítací roviny spádové přímky první osnovy do půdorysny.</a:t>
            </a:r>
            <a:endParaRPr lang="cs-CZ" i="1" baseline="30000" dirty="0" smtClean="0">
              <a:sym typeface="Symbol"/>
            </a:endParaRPr>
          </a:p>
          <a:p>
            <a:r>
              <a:rPr lang="cs-CZ" dirty="0"/>
              <a:t>Odchylku </a:t>
            </a:r>
            <a:r>
              <a:rPr lang="cs-CZ" i="1" dirty="0" smtClean="0">
                <a:sym typeface="Symbol"/>
              </a:rPr>
              <a:t></a:t>
            </a:r>
            <a:r>
              <a:rPr lang="cs-CZ" dirty="0" smtClean="0">
                <a:sym typeface="Symbol"/>
              </a:rPr>
              <a:t> </a:t>
            </a:r>
            <a:r>
              <a:rPr lang="cs-CZ" dirty="0"/>
              <a:t>roviny od </a:t>
            </a:r>
            <a:r>
              <a:rPr lang="cs-CZ" dirty="0" smtClean="0"/>
              <a:t>nárysny </a:t>
            </a:r>
            <a:r>
              <a:rPr lang="cs-CZ" dirty="0"/>
              <a:t>určíme </a:t>
            </a:r>
            <a:r>
              <a:rPr lang="cs-CZ"/>
              <a:t>sklopením </a:t>
            </a:r>
            <a:r>
              <a:rPr lang="cs-CZ" smtClean="0"/>
              <a:t>druhé promítací </a:t>
            </a:r>
            <a:r>
              <a:rPr lang="cs-CZ" dirty="0"/>
              <a:t>roviny spádové přímky </a:t>
            </a:r>
            <a:r>
              <a:rPr lang="cs-CZ" dirty="0" smtClean="0"/>
              <a:t>druhé </a:t>
            </a:r>
            <a:r>
              <a:rPr lang="cs-CZ" dirty="0"/>
              <a:t>osnovy do </a:t>
            </a:r>
            <a:r>
              <a:rPr lang="cs-CZ" dirty="0" smtClean="0"/>
              <a:t>nárysny</a:t>
            </a:r>
            <a:r>
              <a:rPr lang="cs-CZ" dirty="0"/>
              <a:t>.</a:t>
            </a:r>
            <a:endParaRPr lang="cs-CZ" i="1" baseline="30000" dirty="0">
              <a:sym typeface="Symbol"/>
            </a:endParaRPr>
          </a:p>
        </p:txBody>
      </p:sp>
    </p:spTree>
    <p:extLst>
      <p:ext uri="{BB962C8B-B14F-4D97-AF65-F5344CB8AC3E}">
        <p14:creationId xmlns:p14="http://schemas.microsoft.com/office/powerpoint/2010/main" val="1105876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75656" y="2132855"/>
            <a:ext cx="2448272" cy="233561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Spádové přímky první osnovy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600200"/>
            <a:ext cx="432048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i="1" dirty="0">
              <a:sym typeface="Symbol"/>
            </a:endParaRPr>
          </a:p>
          <a:p>
            <a:endParaRPr lang="cs-CZ" sz="2400" i="1" dirty="0"/>
          </a:p>
        </p:txBody>
      </p:sp>
      <p:sp>
        <p:nvSpPr>
          <p:cNvPr id="5" name="Kosoúhelník 4"/>
          <p:cNvSpPr/>
          <p:nvPr/>
        </p:nvSpPr>
        <p:spPr>
          <a:xfrm>
            <a:off x="536120" y="4468470"/>
            <a:ext cx="3384376" cy="1050426"/>
          </a:xfrm>
          <a:prstGeom prst="parallelogram">
            <a:avLst>
              <a:gd name="adj" fmla="val 89789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2699792" y="514956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Symbol"/>
              </a:rPr>
              <a:t>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51826" y="208417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Symbol"/>
              </a:rPr>
              <a:t></a:t>
            </a:r>
            <a:endParaRPr lang="cs-CZ" dirty="0"/>
          </a:p>
        </p:txBody>
      </p:sp>
      <p:cxnSp>
        <p:nvCxnSpPr>
          <p:cNvPr id="48" name="Přímá spojnice 47"/>
          <p:cNvCxnSpPr/>
          <p:nvPr/>
        </p:nvCxnSpPr>
        <p:spPr>
          <a:xfrm>
            <a:off x="971600" y="4468470"/>
            <a:ext cx="323628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4021323" y="436057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x</a:t>
            </a:r>
            <a:endParaRPr lang="cs-CZ" spc="-300" baseline="-25000" dirty="0"/>
          </a:p>
        </p:txBody>
      </p:sp>
      <p:cxnSp>
        <p:nvCxnSpPr>
          <p:cNvPr id="36" name="Přímá spojnice 35"/>
          <p:cNvCxnSpPr/>
          <p:nvPr/>
        </p:nvCxnSpPr>
        <p:spPr>
          <a:xfrm flipH="1" flipV="1">
            <a:off x="1610995" y="2275244"/>
            <a:ext cx="2176427" cy="219322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ovéPole 50"/>
          <p:cNvSpPr txBox="1"/>
          <p:nvPr/>
        </p:nvSpPr>
        <p:spPr>
          <a:xfrm>
            <a:off x="3008573" y="3470404"/>
            <a:ext cx="8795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r>
              <a:rPr lang="cs-CZ" baseline="30000" dirty="0" smtClean="0">
                <a:sym typeface="Symbol"/>
              </a:rPr>
              <a:t></a:t>
            </a:r>
            <a:r>
              <a:rPr lang="cs-CZ" dirty="0" smtClean="0"/>
              <a:t>=n</a:t>
            </a:r>
            <a:r>
              <a:rPr lang="cs-CZ" spc="-300" baseline="30000" dirty="0" smtClean="0">
                <a:sym typeface="Symbol"/>
              </a:rPr>
              <a:t></a:t>
            </a:r>
            <a:r>
              <a:rPr lang="cs-CZ" spc="-300" baseline="-25000" dirty="0" smtClean="0"/>
              <a:t>2</a:t>
            </a:r>
            <a:endParaRPr lang="cs-CZ" spc="-300" dirty="0"/>
          </a:p>
        </p:txBody>
      </p:sp>
      <p:cxnSp>
        <p:nvCxnSpPr>
          <p:cNvPr id="19" name="Přímá spojnice 18"/>
          <p:cNvCxnSpPr/>
          <p:nvPr/>
        </p:nvCxnSpPr>
        <p:spPr>
          <a:xfrm flipH="1">
            <a:off x="1043350" y="4462066"/>
            <a:ext cx="2752492" cy="68749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Volný tvar 23"/>
          <p:cNvSpPr/>
          <p:nvPr/>
        </p:nvSpPr>
        <p:spPr>
          <a:xfrm>
            <a:off x="809236" y="2268840"/>
            <a:ext cx="801759" cy="2898843"/>
          </a:xfrm>
          <a:custGeom>
            <a:avLst/>
            <a:gdLst>
              <a:gd name="connsiteX0" fmla="*/ 801759 w 801759"/>
              <a:gd name="connsiteY0" fmla="*/ 0 h 2898843"/>
              <a:gd name="connsiteX1" fmla="*/ 364014 w 801759"/>
              <a:gd name="connsiteY1" fmla="*/ 593387 h 2898843"/>
              <a:gd name="connsiteX2" fmla="*/ 480746 w 801759"/>
              <a:gd name="connsiteY2" fmla="*/ 1595336 h 2898843"/>
              <a:gd name="connsiteX3" fmla="*/ 4091 w 801759"/>
              <a:gd name="connsiteY3" fmla="*/ 2422187 h 2898843"/>
              <a:gd name="connsiteX4" fmla="*/ 237555 w 801759"/>
              <a:gd name="connsiteY4" fmla="*/ 2898843 h 2898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1759" h="2898843">
                <a:moveTo>
                  <a:pt x="801759" y="0"/>
                </a:moveTo>
                <a:cubicBezTo>
                  <a:pt x="609637" y="163749"/>
                  <a:pt x="417516" y="327498"/>
                  <a:pt x="364014" y="593387"/>
                </a:cubicBezTo>
                <a:cubicBezTo>
                  <a:pt x="310512" y="859276"/>
                  <a:pt x="540733" y="1290536"/>
                  <a:pt x="480746" y="1595336"/>
                </a:cubicBezTo>
                <a:cubicBezTo>
                  <a:pt x="420759" y="1900136"/>
                  <a:pt x="44623" y="2204936"/>
                  <a:pt x="4091" y="2422187"/>
                </a:cubicBezTo>
                <a:cubicBezTo>
                  <a:pt x="-36441" y="2639438"/>
                  <a:pt x="237555" y="2898843"/>
                  <a:pt x="237555" y="2898843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1443039" y="220486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Symbol"/>
              </a:rPr>
              <a:t>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213837" y="4997971"/>
            <a:ext cx="9187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r>
              <a:rPr lang="cs-CZ" baseline="30000" dirty="0" smtClean="0">
                <a:sym typeface="Symbol"/>
              </a:rPr>
              <a:t></a:t>
            </a:r>
            <a:r>
              <a:rPr lang="cs-CZ" dirty="0" smtClean="0">
                <a:sym typeface="Symbol"/>
              </a:rPr>
              <a:t>=p</a:t>
            </a:r>
            <a:r>
              <a:rPr lang="cs-CZ" spc="-300" baseline="30000" dirty="0" smtClean="0">
                <a:sym typeface="Symbol"/>
              </a:rPr>
              <a:t></a:t>
            </a:r>
            <a:r>
              <a:rPr lang="cs-CZ" spc="-300" baseline="-25000" dirty="0" smtClean="0">
                <a:sym typeface="Symbol"/>
              </a:rPr>
              <a:t>1</a:t>
            </a:r>
            <a:endParaRPr lang="cs-CZ" spc="-300" baseline="-25000" dirty="0"/>
          </a:p>
        </p:txBody>
      </p:sp>
      <p:cxnSp>
        <p:nvCxnSpPr>
          <p:cNvPr id="7" name="Přímá spojnice 6"/>
          <p:cNvCxnSpPr>
            <a:endCxn id="5" idx="0"/>
          </p:cNvCxnSpPr>
          <p:nvPr/>
        </p:nvCxnSpPr>
        <p:spPr>
          <a:xfrm>
            <a:off x="2228308" y="2911725"/>
            <a:ext cx="0" cy="1556745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2566265" y="3612872"/>
            <a:ext cx="555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smtClean="0"/>
              <a:t>s</a:t>
            </a:r>
            <a:r>
              <a:rPr lang="cs-CZ" spc="-300" baseline="30000" dirty="0" smtClean="0">
                <a:sym typeface="Symbol"/>
              </a:rPr>
              <a:t></a:t>
            </a:r>
            <a:r>
              <a:rPr lang="cs-CZ" spc="-300" baseline="-25000" dirty="0" smtClean="0">
                <a:sym typeface="Symbol"/>
              </a:rPr>
              <a:t>2</a:t>
            </a:r>
            <a:endParaRPr lang="cs-CZ" spc="-300" baseline="-25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938322" y="4714940"/>
            <a:ext cx="4830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smtClean="0"/>
              <a:t>s</a:t>
            </a:r>
            <a:r>
              <a:rPr lang="cs-CZ" spc="-300" baseline="30000" dirty="0" smtClean="0">
                <a:sym typeface="Symbol"/>
              </a:rPr>
              <a:t></a:t>
            </a:r>
            <a:r>
              <a:rPr lang="cs-CZ" spc="-300" baseline="-25000" dirty="0" smtClean="0">
                <a:sym typeface="Symbol"/>
              </a:rPr>
              <a:t>1</a:t>
            </a:r>
            <a:endParaRPr lang="cs-CZ" spc="-300" baseline="-25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147060" y="3797538"/>
            <a:ext cx="4563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smtClean="0"/>
              <a:t>s</a:t>
            </a:r>
            <a:r>
              <a:rPr lang="cs-CZ" baseline="30000" dirty="0" smtClean="0">
                <a:sym typeface="Symbol"/>
              </a:rPr>
              <a:t></a:t>
            </a:r>
            <a:endParaRPr lang="cs-CZ" baseline="-25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205448" y="2636912"/>
            <a:ext cx="758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N=N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896599" y="4117175"/>
            <a:ext cx="4660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31" name="Ovál 30"/>
          <p:cNvSpPr/>
          <p:nvPr/>
        </p:nvSpPr>
        <p:spPr>
          <a:xfrm>
            <a:off x="2205448" y="2889504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2205433" y="4445610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" name="Přímá spojnice 34"/>
          <p:cNvCxnSpPr/>
          <p:nvPr/>
        </p:nvCxnSpPr>
        <p:spPr>
          <a:xfrm>
            <a:off x="5292080" y="4005064"/>
            <a:ext cx="3168352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5508104" y="2132855"/>
            <a:ext cx="2376264" cy="1872209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>
            <a:off x="5652120" y="4005064"/>
            <a:ext cx="2232248" cy="11445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rot="5400000" flipH="1">
            <a:off x="5923153" y="4392664"/>
            <a:ext cx="1575953" cy="800751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 flipV="1">
            <a:off x="6310754" y="2780928"/>
            <a:ext cx="2158" cy="1224135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Ovál 55"/>
          <p:cNvSpPr/>
          <p:nvPr/>
        </p:nvSpPr>
        <p:spPr>
          <a:xfrm>
            <a:off x="6290052" y="2735563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6287894" y="3982203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9" name="Přímá spojnice 58"/>
          <p:cNvCxnSpPr/>
          <p:nvPr/>
        </p:nvCxnSpPr>
        <p:spPr>
          <a:xfrm>
            <a:off x="6168401" y="2212199"/>
            <a:ext cx="466274" cy="1784033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ovéPole 61"/>
          <p:cNvSpPr txBox="1"/>
          <p:nvPr/>
        </p:nvSpPr>
        <p:spPr>
          <a:xfrm>
            <a:off x="5402148" y="2212199"/>
            <a:ext cx="499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r>
              <a:rPr lang="cs-CZ" spc="-300" baseline="30000" dirty="0" smtClean="0">
                <a:sym typeface="Symbol"/>
              </a:rPr>
              <a:t></a:t>
            </a:r>
            <a:r>
              <a:rPr lang="cs-CZ" spc="-300" baseline="-25000" dirty="0" smtClean="0"/>
              <a:t>2</a:t>
            </a:r>
            <a:endParaRPr lang="cs-CZ" spc="-3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5777466" y="4964898"/>
            <a:ext cx="5227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Symbol"/>
              </a:rPr>
              <a:t>p</a:t>
            </a:r>
            <a:r>
              <a:rPr lang="cs-CZ" spc="-300" baseline="30000" dirty="0" smtClean="0">
                <a:sym typeface="Symbol"/>
              </a:rPr>
              <a:t></a:t>
            </a:r>
            <a:r>
              <a:rPr lang="cs-CZ" spc="-300" baseline="-25000" dirty="0" smtClean="0">
                <a:sym typeface="Symbol"/>
              </a:rPr>
              <a:t>1</a:t>
            </a:r>
            <a:endParaRPr lang="cs-CZ" spc="-300" baseline="-250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7012036" y="5229200"/>
            <a:ext cx="555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smtClean="0"/>
              <a:t>s</a:t>
            </a:r>
            <a:r>
              <a:rPr lang="cs-CZ" spc="-300" baseline="30000" dirty="0" smtClean="0">
                <a:sym typeface="Symbol"/>
              </a:rPr>
              <a:t></a:t>
            </a:r>
            <a:r>
              <a:rPr lang="cs-CZ" spc="-300" baseline="-25000" dirty="0" smtClean="0">
                <a:sym typeface="Symbol"/>
              </a:rPr>
              <a:t>1</a:t>
            </a:r>
            <a:endParaRPr lang="cs-CZ" spc="-300" baseline="-25000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6161672" y="2132856"/>
            <a:ext cx="555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smtClean="0"/>
              <a:t>s</a:t>
            </a:r>
            <a:r>
              <a:rPr lang="cs-CZ" spc="-300" baseline="30000" dirty="0" smtClean="0">
                <a:sym typeface="Symbol"/>
              </a:rPr>
              <a:t></a:t>
            </a:r>
            <a:r>
              <a:rPr lang="cs-CZ" spc="-300" baseline="-25000" dirty="0" smtClean="0">
                <a:sym typeface="Symbol"/>
              </a:rPr>
              <a:t>2</a:t>
            </a:r>
            <a:endParaRPr lang="cs-CZ" spc="-300" baseline="-25000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6054888" y="3939036"/>
            <a:ext cx="4660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5940152" y="2636912"/>
            <a:ext cx="4660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8142705" y="3925433"/>
            <a:ext cx="5380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x</a:t>
            </a:r>
            <a:r>
              <a:rPr lang="cs-CZ" baseline="-25000" dirty="0" smtClean="0"/>
              <a:t>1,2</a:t>
            </a:r>
            <a:endParaRPr lang="cs-CZ" baseline="-250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2186590" y="2704518"/>
            <a:ext cx="534598" cy="2260380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stCxn id="5" idx="0"/>
          </p:cNvCxnSpPr>
          <p:nvPr/>
        </p:nvCxnSpPr>
        <p:spPr>
          <a:xfrm>
            <a:off x="2228308" y="4468470"/>
            <a:ext cx="922144" cy="56501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2670505" y="4462066"/>
            <a:ext cx="245311" cy="272829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4" name="Ovál 53"/>
          <p:cNvSpPr/>
          <p:nvPr/>
        </p:nvSpPr>
        <p:spPr>
          <a:xfrm>
            <a:off x="2892956" y="4439206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2647645" y="4714940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9" name="Přímá spojnice 38"/>
          <p:cNvCxnSpPr/>
          <p:nvPr/>
        </p:nvCxnSpPr>
        <p:spPr>
          <a:xfrm flipH="1" flipV="1">
            <a:off x="1985837" y="2339090"/>
            <a:ext cx="936104" cy="213604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0" name="TextovéPole 59"/>
          <p:cNvSpPr txBox="1"/>
          <p:nvPr/>
        </p:nvSpPr>
        <p:spPr>
          <a:xfrm>
            <a:off x="2205433" y="4747940"/>
            <a:ext cx="6148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P=P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2843808" y="4125418"/>
            <a:ext cx="388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r>
              <a:rPr lang="cs-CZ" baseline="-25000" dirty="0"/>
              <a:t>2</a:t>
            </a:r>
          </a:p>
        </p:txBody>
      </p:sp>
      <p:sp>
        <p:nvSpPr>
          <p:cNvPr id="41" name="Oblouk 40"/>
          <p:cNvSpPr/>
          <p:nvPr/>
        </p:nvSpPr>
        <p:spPr>
          <a:xfrm>
            <a:off x="2453886" y="4539859"/>
            <a:ext cx="366393" cy="334126"/>
          </a:xfrm>
          <a:prstGeom prst="arc">
            <a:avLst>
              <a:gd name="adj1" fmla="val 15938295"/>
              <a:gd name="adj2" fmla="val 0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louk 68"/>
          <p:cNvSpPr/>
          <p:nvPr/>
        </p:nvSpPr>
        <p:spPr>
          <a:xfrm rot="15010266">
            <a:off x="2443296" y="4615777"/>
            <a:ext cx="232141" cy="278125"/>
          </a:xfrm>
          <a:prstGeom prst="arc">
            <a:avLst>
              <a:gd name="adj1" fmla="val 16160485"/>
              <a:gd name="adj2" fmla="val 0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2705192" y="4640766"/>
            <a:ext cx="10800" cy="108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2512857" y="4715287"/>
            <a:ext cx="10800" cy="108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louk 43"/>
          <p:cNvSpPr/>
          <p:nvPr/>
        </p:nvSpPr>
        <p:spPr>
          <a:xfrm rot="16765167">
            <a:off x="2289866" y="4328919"/>
            <a:ext cx="475672" cy="450837"/>
          </a:xfrm>
          <a:prstGeom prst="arc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2357396" y="4337590"/>
            <a:ext cx="3547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Symbol"/>
              </a:rPr>
              <a:t></a:t>
            </a:r>
            <a:endParaRPr lang="cs-CZ" dirty="0"/>
          </a:p>
        </p:txBody>
      </p:sp>
      <p:cxnSp>
        <p:nvCxnSpPr>
          <p:cNvPr id="72" name="Přímá spojnice 71"/>
          <p:cNvCxnSpPr/>
          <p:nvPr/>
        </p:nvCxnSpPr>
        <p:spPr>
          <a:xfrm flipH="1" flipV="1">
            <a:off x="6637309" y="4005062"/>
            <a:ext cx="2612" cy="641614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Ovál 73"/>
          <p:cNvSpPr/>
          <p:nvPr/>
        </p:nvSpPr>
        <p:spPr>
          <a:xfrm>
            <a:off x="6615755" y="3982202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6614449" y="4623816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TextovéPole 78"/>
          <p:cNvSpPr txBox="1"/>
          <p:nvPr/>
        </p:nvSpPr>
        <p:spPr>
          <a:xfrm>
            <a:off x="6660168" y="4484869"/>
            <a:ext cx="396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6573713" y="3658590"/>
            <a:ext cx="396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81" name="Oblouk 80"/>
          <p:cNvSpPr/>
          <p:nvPr/>
        </p:nvSpPr>
        <p:spPr>
          <a:xfrm rot="14686918">
            <a:off x="6423849" y="4441225"/>
            <a:ext cx="421649" cy="421649"/>
          </a:xfrm>
          <a:prstGeom prst="arc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vál 81"/>
          <p:cNvSpPr/>
          <p:nvPr/>
        </p:nvSpPr>
        <p:spPr>
          <a:xfrm>
            <a:off x="6507162" y="4605121"/>
            <a:ext cx="10800" cy="108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1760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"/>
                            </p:stCondLst>
                            <p:childTnLst>
                              <p:par>
                                <p:cTn id="6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"/>
                            </p:stCondLst>
                            <p:childTnLst>
                              <p:par>
                                <p:cTn id="7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000"/>
                            </p:stCondLst>
                            <p:childTnLst>
                              <p:par>
                                <p:cTn id="7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00"/>
                            </p:stCondLst>
                            <p:childTnLst>
                              <p:par>
                                <p:cTn id="8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1000"/>
                            </p:stCondLst>
                            <p:childTnLst>
                              <p:par>
                                <p:cTn id="9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500"/>
                            </p:stCondLst>
                            <p:childTnLst>
                              <p:par>
                                <p:cTn id="10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500"/>
                            </p:stCondLst>
                            <p:childTnLst>
                              <p:par>
                                <p:cTn id="1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500"/>
                            </p:stCondLst>
                            <p:childTnLst>
                              <p:par>
                                <p:cTn id="1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500"/>
                            </p:stCondLst>
                            <p:childTnLst>
                              <p:par>
                                <p:cTn id="16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0" fill="hold">
                            <p:stCondLst>
                              <p:cond delay="1000"/>
                            </p:stCondLst>
                            <p:childTnLst>
                              <p:par>
                                <p:cTn id="17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3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9" fill="hold">
                            <p:stCondLst>
                              <p:cond delay="500"/>
                            </p:stCondLst>
                            <p:childTnLst>
                              <p:par>
                                <p:cTn id="18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500"/>
                            </p:stCondLst>
                            <p:childTnLst>
                              <p:par>
                                <p:cTn id="18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1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1000"/>
                            </p:stCondLst>
                            <p:childTnLst>
                              <p:par>
                                <p:cTn id="19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5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1" fill="hold">
                            <p:stCondLst>
                              <p:cond delay="500"/>
                            </p:stCondLst>
                            <p:childTnLst>
                              <p:par>
                                <p:cTn id="20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4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0" fill="hold">
                            <p:stCondLst>
                              <p:cond delay="500"/>
                            </p:stCondLst>
                            <p:childTnLst>
                              <p:par>
                                <p:cTn id="2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4" fill="hold">
                            <p:stCondLst>
                              <p:cond delay="1000"/>
                            </p:stCondLst>
                            <p:childTnLst>
                              <p:par>
                                <p:cTn id="2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3" fill="hold">
                            <p:stCondLst>
                              <p:cond delay="500"/>
                            </p:stCondLst>
                            <p:childTnLst>
                              <p:par>
                                <p:cTn id="2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6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5" grpId="0" animBg="1"/>
      <p:bldP spid="13" grpId="0"/>
      <p:bldP spid="8" grpId="0"/>
      <p:bldP spid="49" grpId="0"/>
      <p:bldP spid="51" grpId="0"/>
      <p:bldP spid="24" grpId="0" animBg="1"/>
      <p:bldP spid="25" grpId="0"/>
      <p:bldP spid="26" grpId="0"/>
      <p:bldP spid="21" grpId="0"/>
      <p:bldP spid="32" grpId="0"/>
      <p:bldP spid="33" grpId="0"/>
      <p:bldP spid="23" grpId="0"/>
      <p:bldP spid="30" grpId="0"/>
      <p:bldP spid="31" grpId="0" animBg="1"/>
      <p:bldP spid="38" grpId="0" animBg="1"/>
      <p:bldP spid="56" grpId="0" animBg="1"/>
      <p:bldP spid="57" grpId="0" animBg="1"/>
      <p:bldP spid="62" grpId="0"/>
      <p:bldP spid="63" grpId="0"/>
      <p:bldP spid="64" grpId="0"/>
      <p:bldP spid="65" grpId="0"/>
      <p:bldP spid="66" grpId="0"/>
      <p:bldP spid="67" grpId="0"/>
      <p:bldP spid="68" grpId="0"/>
      <p:bldP spid="54" grpId="0" animBg="1"/>
      <p:bldP spid="55" grpId="0" animBg="1"/>
      <p:bldP spid="60" grpId="0"/>
      <p:bldP spid="61" grpId="0"/>
      <p:bldP spid="41" grpId="0" animBg="1"/>
      <p:bldP spid="69" grpId="0" animBg="1"/>
      <p:bldP spid="43" grpId="0" animBg="1"/>
      <p:bldP spid="70" grpId="0" animBg="1"/>
      <p:bldP spid="44" grpId="0" animBg="1"/>
      <p:bldP spid="45" grpId="0"/>
      <p:bldP spid="74" grpId="0" animBg="1"/>
      <p:bldP spid="75" grpId="0" animBg="1"/>
      <p:bldP spid="79" grpId="0"/>
      <p:bldP spid="80" grpId="0"/>
      <p:bldP spid="81" grpId="0" animBg="1"/>
      <p:bldP spid="8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75656" y="2132855"/>
            <a:ext cx="2448272" cy="233561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Spádové přímky druhé osnovy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600200"/>
            <a:ext cx="432048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i="1" dirty="0">
              <a:sym typeface="Symbol"/>
            </a:endParaRPr>
          </a:p>
          <a:p>
            <a:endParaRPr lang="cs-CZ" sz="2400" i="1" dirty="0"/>
          </a:p>
        </p:txBody>
      </p:sp>
      <p:sp>
        <p:nvSpPr>
          <p:cNvPr id="5" name="Kosoúhelník 4"/>
          <p:cNvSpPr/>
          <p:nvPr/>
        </p:nvSpPr>
        <p:spPr>
          <a:xfrm>
            <a:off x="536120" y="4468470"/>
            <a:ext cx="3384376" cy="1050426"/>
          </a:xfrm>
          <a:prstGeom prst="parallelogram">
            <a:avLst>
              <a:gd name="adj" fmla="val 89789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796397" y="514956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Symbol"/>
              </a:rPr>
              <a:t>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51826" y="208417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Symbol"/>
              </a:rPr>
              <a:t></a:t>
            </a:r>
            <a:endParaRPr lang="cs-CZ" dirty="0"/>
          </a:p>
        </p:txBody>
      </p:sp>
      <p:cxnSp>
        <p:nvCxnSpPr>
          <p:cNvPr id="48" name="Přímá spojnice 47"/>
          <p:cNvCxnSpPr/>
          <p:nvPr/>
        </p:nvCxnSpPr>
        <p:spPr>
          <a:xfrm>
            <a:off x="971600" y="4468470"/>
            <a:ext cx="323628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4027860" y="438108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x</a:t>
            </a:r>
            <a:endParaRPr lang="cs-CZ" spc="-300" baseline="-25000" dirty="0"/>
          </a:p>
        </p:txBody>
      </p:sp>
      <p:cxnSp>
        <p:nvCxnSpPr>
          <p:cNvPr id="36" name="Přímá spojnice 35"/>
          <p:cNvCxnSpPr/>
          <p:nvPr/>
        </p:nvCxnSpPr>
        <p:spPr>
          <a:xfrm flipH="1" flipV="1">
            <a:off x="2051720" y="3133202"/>
            <a:ext cx="1047358" cy="1343055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1" name="TextovéPole 50"/>
          <p:cNvSpPr txBox="1"/>
          <p:nvPr/>
        </p:nvSpPr>
        <p:spPr>
          <a:xfrm>
            <a:off x="2665468" y="2794558"/>
            <a:ext cx="8795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r>
              <a:rPr lang="cs-CZ" baseline="30000" dirty="0" smtClean="0">
                <a:sym typeface="Symbol"/>
              </a:rPr>
              <a:t></a:t>
            </a:r>
            <a:r>
              <a:rPr lang="cs-CZ" dirty="0" smtClean="0"/>
              <a:t>=n</a:t>
            </a:r>
            <a:r>
              <a:rPr lang="cs-CZ" spc="-300" baseline="30000" dirty="0" smtClean="0">
                <a:sym typeface="Symbol"/>
              </a:rPr>
              <a:t></a:t>
            </a:r>
            <a:r>
              <a:rPr lang="cs-CZ" spc="-300" baseline="-25000" dirty="0" smtClean="0"/>
              <a:t>2</a:t>
            </a:r>
            <a:endParaRPr lang="cs-CZ" spc="-300" dirty="0"/>
          </a:p>
        </p:txBody>
      </p:sp>
      <p:cxnSp>
        <p:nvCxnSpPr>
          <p:cNvPr id="19" name="Přímá spojnice 18"/>
          <p:cNvCxnSpPr>
            <a:stCxn id="24" idx="4"/>
          </p:cNvCxnSpPr>
          <p:nvPr/>
        </p:nvCxnSpPr>
        <p:spPr>
          <a:xfrm flipH="1" flipV="1">
            <a:off x="1598411" y="4462067"/>
            <a:ext cx="1575650" cy="539479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Volný tvar 23"/>
          <p:cNvSpPr/>
          <p:nvPr/>
        </p:nvSpPr>
        <p:spPr>
          <a:xfrm rot="1824054" flipH="1">
            <a:off x="3214407" y="2773726"/>
            <a:ext cx="802830" cy="2303413"/>
          </a:xfrm>
          <a:custGeom>
            <a:avLst/>
            <a:gdLst>
              <a:gd name="connsiteX0" fmla="*/ 801759 w 801759"/>
              <a:gd name="connsiteY0" fmla="*/ 0 h 2898843"/>
              <a:gd name="connsiteX1" fmla="*/ 364014 w 801759"/>
              <a:gd name="connsiteY1" fmla="*/ 593387 h 2898843"/>
              <a:gd name="connsiteX2" fmla="*/ 480746 w 801759"/>
              <a:gd name="connsiteY2" fmla="*/ 1595336 h 2898843"/>
              <a:gd name="connsiteX3" fmla="*/ 4091 w 801759"/>
              <a:gd name="connsiteY3" fmla="*/ 2422187 h 2898843"/>
              <a:gd name="connsiteX4" fmla="*/ 237555 w 801759"/>
              <a:gd name="connsiteY4" fmla="*/ 2898843 h 2898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1759" h="2898843">
                <a:moveTo>
                  <a:pt x="801759" y="0"/>
                </a:moveTo>
                <a:cubicBezTo>
                  <a:pt x="609637" y="163749"/>
                  <a:pt x="417516" y="327498"/>
                  <a:pt x="364014" y="593387"/>
                </a:cubicBezTo>
                <a:cubicBezTo>
                  <a:pt x="310512" y="859276"/>
                  <a:pt x="540733" y="1290536"/>
                  <a:pt x="480746" y="1595336"/>
                </a:cubicBezTo>
                <a:cubicBezTo>
                  <a:pt x="420759" y="1900136"/>
                  <a:pt x="44623" y="2204936"/>
                  <a:pt x="4091" y="2422187"/>
                </a:cubicBezTo>
                <a:cubicBezTo>
                  <a:pt x="-36441" y="2639438"/>
                  <a:pt x="237555" y="2898843"/>
                  <a:pt x="237555" y="2898843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3651826" y="2745387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Symbol"/>
              </a:rPr>
              <a:t>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451398" y="4513996"/>
            <a:ext cx="9187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r>
              <a:rPr lang="cs-CZ" baseline="30000" dirty="0" smtClean="0">
                <a:sym typeface="Symbol"/>
              </a:rPr>
              <a:t></a:t>
            </a:r>
            <a:r>
              <a:rPr lang="cs-CZ" dirty="0" smtClean="0">
                <a:sym typeface="Symbol"/>
              </a:rPr>
              <a:t>=p</a:t>
            </a:r>
            <a:r>
              <a:rPr lang="cs-CZ" spc="-300" baseline="30000" dirty="0" smtClean="0">
                <a:sym typeface="Symbol"/>
              </a:rPr>
              <a:t></a:t>
            </a:r>
            <a:r>
              <a:rPr lang="cs-CZ" spc="-300" baseline="-25000" dirty="0" smtClean="0">
                <a:sym typeface="Symbol"/>
              </a:rPr>
              <a:t>1</a:t>
            </a:r>
            <a:endParaRPr lang="cs-CZ" spc="-300" baseline="-25000" dirty="0"/>
          </a:p>
        </p:txBody>
      </p:sp>
      <p:cxnSp>
        <p:nvCxnSpPr>
          <p:cNvPr id="7" name="Přímá spojnice 6"/>
          <p:cNvCxnSpPr>
            <a:endCxn id="38" idx="3"/>
          </p:cNvCxnSpPr>
          <p:nvPr/>
        </p:nvCxnSpPr>
        <p:spPr>
          <a:xfrm flipH="1">
            <a:off x="2709573" y="4472427"/>
            <a:ext cx="389505" cy="392426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1691680" y="3068008"/>
            <a:ext cx="555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II</a:t>
            </a:r>
            <a:r>
              <a:rPr lang="cs-CZ" dirty="0" smtClean="0"/>
              <a:t>s</a:t>
            </a:r>
            <a:r>
              <a:rPr lang="cs-CZ" spc="-300" baseline="30000" dirty="0" smtClean="0">
                <a:sym typeface="Symbol"/>
              </a:rPr>
              <a:t></a:t>
            </a:r>
            <a:r>
              <a:rPr lang="cs-CZ" spc="-300" baseline="-25000" dirty="0" smtClean="0">
                <a:sym typeface="Symbol"/>
              </a:rPr>
              <a:t>2</a:t>
            </a:r>
            <a:endParaRPr lang="cs-CZ" spc="-300" baseline="-25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645767" y="5121599"/>
            <a:ext cx="555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II</a:t>
            </a:r>
            <a:r>
              <a:rPr lang="cs-CZ" dirty="0" smtClean="0"/>
              <a:t>s</a:t>
            </a:r>
            <a:r>
              <a:rPr lang="cs-CZ" spc="-300" baseline="30000" dirty="0" smtClean="0">
                <a:sym typeface="Symbol"/>
              </a:rPr>
              <a:t></a:t>
            </a:r>
            <a:r>
              <a:rPr lang="cs-CZ" spc="-300" baseline="-25000" dirty="0" smtClean="0">
                <a:sym typeface="Symbol"/>
              </a:rPr>
              <a:t>1</a:t>
            </a:r>
            <a:endParaRPr lang="cs-CZ" spc="-300" baseline="-25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218723" y="2537758"/>
            <a:ext cx="555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II</a:t>
            </a:r>
            <a:r>
              <a:rPr lang="cs-CZ" dirty="0" smtClean="0"/>
              <a:t>s</a:t>
            </a:r>
            <a:r>
              <a:rPr lang="cs-CZ" baseline="30000" dirty="0" smtClean="0">
                <a:sym typeface="Symbol"/>
              </a:rPr>
              <a:t></a:t>
            </a:r>
            <a:endParaRPr lang="cs-CZ" baseline="-25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987824" y="4139351"/>
            <a:ext cx="4901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223258" y="4750416"/>
            <a:ext cx="6752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P=P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31" name="Ovál 30"/>
          <p:cNvSpPr/>
          <p:nvPr/>
        </p:nvSpPr>
        <p:spPr>
          <a:xfrm>
            <a:off x="3062231" y="4445610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2702878" y="4825829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" name="Přímá spojnice 34"/>
          <p:cNvCxnSpPr/>
          <p:nvPr/>
        </p:nvCxnSpPr>
        <p:spPr>
          <a:xfrm>
            <a:off x="5292080" y="4005064"/>
            <a:ext cx="3168352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rot="16200000">
            <a:off x="5579605" y="1875871"/>
            <a:ext cx="2376264" cy="1872209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5831632" y="4005064"/>
            <a:ext cx="2311073" cy="158417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 flipV="1">
            <a:off x="7585002" y="4000108"/>
            <a:ext cx="4238" cy="1208349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Ovál 55"/>
          <p:cNvSpPr/>
          <p:nvPr/>
        </p:nvSpPr>
        <p:spPr>
          <a:xfrm>
            <a:off x="7566379" y="5185597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7566380" y="3986342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9" name="Přímá spojnice 58"/>
          <p:cNvCxnSpPr/>
          <p:nvPr/>
        </p:nvCxnSpPr>
        <p:spPr>
          <a:xfrm>
            <a:off x="6511400" y="4005064"/>
            <a:ext cx="1733008" cy="194421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ovéPole 61"/>
          <p:cNvSpPr txBox="1"/>
          <p:nvPr/>
        </p:nvSpPr>
        <p:spPr>
          <a:xfrm>
            <a:off x="7566380" y="1623843"/>
            <a:ext cx="499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r>
              <a:rPr lang="cs-CZ" spc="-300" baseline="30000" dirty="0" smtClean="0">
                <a:sym typeface="Symbol"/>
              </a:rPr>
              <a:t></a:t>
            </a:r>
            <a:r>
              <a:rPr lang="cs-CZ" spc="-300" baseline="-25000" dirty="0" smtClean="0"/>
              <a:t>2</a:t>
            </a:r>
            <a:endParaRPr lang="cs-CZ" spc="-3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7937706" y="5185597"/>
            <a:ext cx="5227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Symbol"/>
              </a:rPr>
              <a:t>p</a:t>
            </a:r>
            <a:r>
              <a:rPr lang="cs-CZ" spc="-300" baseline="30000" dirty="0" smtClean="0">
                <a:sym typeface="Symbol"/>
              </a:rPr>
              <a:t></a:t>
            </a:r>
            <a:r>
              <a:rPr lang="cs-CZ" spc="-300" baseline="-25000" dirty="0" smtClean="0">
                <a:sym typeface="Symbol"/>
              </a:rPr>
              <a:t>1</a:t>
            </a:r>
            <a:endParaRPr lang="cs-CZ" spc="-300" baseline="-250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7643983" y="5595115"/>
            <a:ext cx="555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II</a:t>
            </a:r>
            <a:r>
              <a:rPr lang="cs-CZ" dirty="0" smtClean="0"/>
              <a:t>s</a:t>
            </a:r>
            <a:r>
              <a:rPr lang="cs-CZ" spc="-300" baseline="30000" dirty="0" smtClean="0">
                <a:sym typeface="Symbol"/>
              </a:rPr>
              <a:t></a:t>
            </a:r>
            <a:r>
              <a:rPr lang="cs-CZ" spc="-300" baseline="-25000" dirty="0" smtClean="0">
                <a:sym typeface="Symbol"/>
              </a:rPr>
              <a:t>1</a:t>
            </a:r>
            <a:endParaRPr lang="cs-CZ" spc="-300" baseline="-25000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5820098" y="2453506"/>
            <a:ext cx="555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II</a:t>
            </a:r>
            <a:r>
              <a:rPr lang="cs-CZ" dirty="0" smtClean="0"/>
              <a:t>s</a:t>
            </a:r>
            <a:r>
              <a:rPr lang="cs-CZ" spc="-300" baseline="30000" dirty="0" smtClean="0">
                <a:sym typeface="Symbol"/>
              </a:rPr>
              <a:t></a:t>
            </a:r>
            <a:r>
              <a:rPr lang="cs-CZ" spc="-300" baseline="-25000" dirty="0" smtClean="0">
                <a:sym typeface="Symbol"/>
              </a:rPr>
              <a:t>2</a:t>
            </a:r>
            <a:endParaRPr lang="cs-CZ" spc="-300" baseline="-25000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7308304" y="5121921"/>
            <a:ext cx="4660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7471694" y="3647012"/>
            <a:ext cx="4660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8142705" y="3925433"/>
            <a:ext cx="5380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x</a:t>
            </a:r>
            <a:r>
              <a:rPr lang="cs-CZ" baseline="-25000" dirty="0" smtClean="0"/>
              <a:t>1,2</a:t>
            </a:r>
            <a:endParaRPr lang="cs-CZ" baseline="-25000" dirty="0"/>
          </a:p>
        </p:txBody>
      </p:sp>
      <p:cxnSp>
        <p:nvCxnSpPr>
          <p:cNvPr id="43" name="Přímá spojnice 42"/>
          <p:cNvCxnSpPr/>
          <p:nvPr/>
        </p:nvCxnSpPr>
        <p:spPr>
          <a:xfrm flipH="1" flipV="1">
            <a:off x="2357169" y="2788813"/>
            <a:ext cx="422708" cy="2360751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 flipV="1">
            <a:off x="5965883" y="2722424"/>
            <a:ext cx="1623357" cy="127768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>
            <a:endCxn id="24" idx="0"/>
          </p:cNvCxnSpPr>
          <p:nvPr/>
        </p:nvCxnSpPr>
        <p:spPr>
          <a:xfrm flipV="1">
            <a:off x="1603179" y="2728944"/>
            <a:ext cx="2249238" cy="174035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2523653" y="3789040"/>
            <a:ext cx="0" cy="68026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>
            <a:off x="2523653" y="4476257"/>
            <a:ext cx="418515" cy="7322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3" name="TextovéPole 92"/>
          <p:cNvSpPr txBox="1"/>
          <p:nvPr/>
        </p:nvSpPr>
        <p:spPr>
          <a:xfrm>
            <a:off x="1840807" y="3501008"/>
            <a:ext cx="7200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N=N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2155665" y="4126386"/>
            <a:ext cx="4901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95" name="Ovál 94"/>
          <p:cNvSpPr/>
          <p:nvPr/>
        </p:nvSpPr>
        <p:spPr>
          <a:xfrm>
            <a:off x="2505478" y="3738820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vál 95"/>
          <p:cNvSpPr/>
          <p:nvPr/>
        </p:nvSpPr>
        <p:spPr>
          <a:xfrm>
            <a:off x="2500928" y="4444074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blouk 96"/>
          <p:cNvSpPr/>
          <p:nvPr/>
        </p:nvSpPr>
        <p:spPr>
          <a:xfrm rot="3149111">
            <a:off x="2362897" y="3570455"/>
            <a:ext cx="360040" cy="360040"/>
          </a:xfrm>
          <a:prstGeom prst="arc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blouk 97"/>
          <p:cNvSpPr/>
          <p:nvPr/>
        </p:nvSpPr>
        <p:spPr>
          <a:xfrm rot="10223004">
            <a:off x="2379529" y="3625565"/>
            <a:ext cx="352546" cy="427722"/>
          </a:xfrm>
          <a:prstGeom prst="arc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blouk 98"/>
          <p:cNvSpPr/>
          <p:nvPr/>
        </p:nvSpPr>
        <p:spPr>
          <a:xfrm rot="6019035">
            <a:off x="2457686" y="3933896"/>
            <a:ext cx="432048" cy="410911"/>
          </a:xfrm>
          <a:prstGeom prst="arc">
            <a:avLst>
              <a:gd name="adj1" fmla="val 16431050"/>
              <a:gd name="adj2" fmla="val 0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vál 99"/>
          <p:cNvSpPr/>
          <p:nvPr/>
        </p:nvSpPr>
        <p:spPr>
          <a:xfrm>
            <a:off x="2634967" y="3750475"/>
            <a:ext cx="10800" cy="108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vál 101"/>
          <p:cNvSpPr/>
          <p:nvPr/>
        </p:nvSpPr>
        <p:spPr>
          <a:xfrm>
            <a:off x="2483379" y="3897475"/>
            <a:ext cx="10800" cy="108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TextovéPole 102"/>
          <p:cNvSpPr txBox="1"/>
          <p:nvPr/>
        </p:nvSpPr>
        <p:spPr>
          <a:xfrm>
            <a:off x="2551197" y="3954854"/>
            <a:ext cx="1819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Symbol"/>
              </a:rPr>
              <a:t></a:t>
            </a:r>
            <a:endParaRPr lang="cs-CZ" dirty="0"/>
          </a:p>
        </p:txBody>
      </p:sp>
      <p:cxnSp>
        <p:nvCxnSpPr>
          <p:cNvPr id="107" name="Přímá spojnice 106"/>
          <p:cNvCxnSpPr/>
          <p:nvPr/>
        </p:nvCxnSpPr>
        <p:spPr>
          <a:xfrm flipH="1" flipV="1">
            <a:off x="6507162" y="3146301"/>
            <a:ext cx="4238" cy="853807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3" name="Ovál 112"/>
          <p:cNvSpPr/>
          <p:nvPr/>
        </p:nvSpPr>
        <p:spPr>
          <a:xfrm>
            <a:off x="6488540" y="3972231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Ovál 113"/>
          <p:cNvSpPr/>
          <p:nvPr/>
        </p:nvSpPr>
        <p:spPr>
          <a:xfrm>
            <a:off x="6484302" y="3114719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TextovéPole 114"/>
          <p:cNvSpPr txBox="1"/>
          <p:nvPr/>
        </p:nvSpPr>
        <p:spPr>
          <a:xfrm>
            <a:off x="6068247" y="2952912"/>
            <a:ext cx="4660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116" name="TextovéPole 115"/>
          <p:cNvSpPr txBox="1"/>
          <p:nvPr/>
        </p:nvSpPr>
        <p:spPr>
          <a:xfrm>
            <a:off x="6286387" y="3954854"/>
            <a:ext cx="4660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117" name="Oblouk 116"/>
          <p:cNvSpPr/>
          <p:nvPr/>
        </p:nvSpPr>
        <p:spPr>
          <a:xfrm rot="2303312">
            <a:off x="6266326" y="2901228"/>
            <a:ext cx="490146" cy="490146"/>
          </a:xfrm>
          <a:prstGeom prst="arc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Ovál 117"/>
          <p:cNvSpPr/>
          <p:nvPr/>
        </p:nvSpPr>
        <p:spPr>
          <a:xfrm>
            <a:off x="6660232" y="3124931"/>
            <a:ext cx="10800" cy="108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335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"/>
                            </p:stCondLst>
                            <p:childTnLst>
                              <p:par>
                                <p:cTn id="6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"/>
                            </p:stCondLst>
                            <p:childTnLst>
                              <p:par>
                                <p:cTn id="7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000"/>
                            </p:stCondLst>
                            <p:childTnLst>
                              <p:par>
                                <p:cTn id="7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00"/>
                            </p:stCondLst>
                            <p:childTnLst>
                              <p:par>
                                <p:cTn id="8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3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1000"/>
                            </p:stCondLst>
                            <p:childTnLst>
                              <p:par>
                                <p:cTn id="9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6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500"/>
                            </p:stCondLst>
                            <p:childTnLst>
                              <p:par>
                                <p:cTn id="10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500"/>
                            </p:stCondLst>
                            <p:childTnLst>
                              <p:par>
                                <p:cTn id="1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1000"/>
                            </p:stCondLst>
                            <p:childTnLst>
                              <p:par>
                                <p:cTn id="1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1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500"/>
                            </p:stCondLst>
                            <p:childTnLst>
                              <p:par>
                                <p:cTn id="1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500"/>
                            </p:stCondLst>
                            <p:childTnLst>
                              <p:par>
                                <p:cTn id="16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9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0" fill="hold">
                            <p:stCondLst>
                              <p:cond delay="1000"/>
                            </p:stCondLst>
                            <p:childTnLst>
                              <p:par>
                                <p:cTn id="17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3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8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9" fill="hold">
                            <p:stCondLst>
                              <p:cond delay="500"/>
                            </p:stCondLst>
                            <p:childTnLst>
                              <p:par>
                                <p:cTn id="18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500"/>
                            </p:stCondLst>
                            <p:childTnLst>
                              <p:par>
                                <p:cTn id="18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1000"/>
                            </p:stCondLst>
                            <p:childTnLst>
                              <p:par>
                                <p:cTn id="19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5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0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1" fill="hold">
                            <p:stCondLst>
                              <p:cond delay="500"/>
                            </p:stCondLst>
                            <p:childTnLst>
                              <p:par>
                                <p:cTn id="20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4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9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0" fill="hold">
                            <p:stCondLst>
                              <p:cond delay="500"/>
                            </p:stCondLst>
                            <p:childTnLst>
                              <p:par>
                                <p:cTn id="2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3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4" fill="hold">
                            <p:stCondLst>
                              <p:cond delay="1000"/>
                            </p:stCondLst>
                            <p:childTnLst>
                              <p:par>
                                <p:cTn id="2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7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3" fill="hold">
                            <p:stCondLst>
                              <p:cond delay="500"/>
                            </p:stCondLst>
                            <p:childTnLst>
                              <p:par>
                                <p:cTn id="2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5" grpId="0" animBg="1"/>
      <p:bldP spid="13" grpId="0"/>
      <p:bldP spid="8" grpId="0"/>
      <p:bldP spid="49" grpId="0"/>
      <p:bldP spid="51" grpId="0"/>
      <p:bldP spid="24" grpId="0" animBg="1"/>
      <p:bldP spid="25" grpId="0"/>
      <p:bldP spid="26" grpId="0"/>
      <p:bldP spid="21" grpId="0"/>
      <p:bldP spid="32" grpId="0"/>
      <p:bldP spid="33" grpId="0"/>
      <p:bldP spid="23" grpId="0"/>
      <p:bldP spid="30" grpId="0"/>
      <p:bldP spid="31" grpId="0" animBg="1"/>
      <p:bldP spid="38" grpId="0" animBg="1"/>
      <p:bldP spid="56" grpId="0" animBg="1"/>
      <p:bldP spid="57" grpId="0" animBg="1"/>
      <p:bldP spid="62" grpId="0"/>
      <p:bldP spid="63" grpId="0"/>
      <p:bldP spid="64" grpId="0"/>
      <p:bldP spid="65" grpId="0"/>
      <p:bldP spid="66" grpId="0"/>
      <p:bldP spid="67" grpId="0"/>
      <p:bldP spid="68" grpId="0"/>
      <p:bldP spid="93" grpId="0"/>
      <p:bldP spid="94" grpId="0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2" grpId="0" animBg="1"/>
      <p:bldP spid="103" grpId="0"/>
      <p:bldP spid="113" grpId="0" animBg="1"/>
      <p:bldP spid="114" grpId="0" animBg="1"/>
      <p:bldP spid="115" grpId="0"/>
      <p:bldP spid="116" grpId="0"/>
      <p:bldP spid="117" grpId="0" animBg="1"/>
      <p:bldP spid="1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065315"/>
          </a:xfrm>
        </p:spPr>
        <p:txBody>
          <a:bodyPr>
            <a:normAutofit/>
          </a:bodyPr>
          <a:lstStyle/>
          <a:p>
            <a:r>
              <a:rPr lang="cs-CZ" dirty="0" smtClean="0"/>
              <a:t>Každým bodem roviny </a:t>
            </a:r>
            <a:r>
              <a:rPr lang="cs-CZ" i="1" dirty="0" smtClean="0">
                <a:sym typeface="Symbol"/>
              </a:rPr>
              <a:t></a:t>
            </a:r>
            <a:r>
              <a:rPr lang="cs-CZ" dirty="0" smtClean="0">
                <a:sym typeface="Symbol"/>
              </a:rPr>
              <a:t> prochází právě jedna spádová přímka první osnovy </a:t>
            </a:r>
            <a:r>
              <a:rPr lang="cs-CZ" dirty="0">
                <a:sym typeface="Symbol"/>
              </a:rPr>
              <a:t>a právě jedna </a:t>
            </a:r>
            <a:r>
              <a:rPr lang="cs-CZ" dirty="0" smtClean="0">
                <a:sym typeface="Symbol"/>
              </a:rPr>
              <a:t>spádová </a:t>
            </a:r>
            <a:r>
              <a:rPr lang="cs-CZ" dirty="0">
                <a:sym typeface="Symbol"/>
              </a:rPr>
              <a:t>přímka </a:t>
            </a:r>
            <a:r>
              <a:rPr lang="cs-CZ" dirty="0" smtClean="0">
                <a:sym typeface="Symbol"/>
              </a:rPr>
              <a:t>druhé osnovy.</a:t>
            </a:r>
            <a:endParaRPr lang="cs-CZ" dirty="0" smtClean="0"/>
          </a:p>
          <a:p>
            <a:r>
              <a:rPr lang="cs-CZ" dirty="0" smtClean="0"/>
              <a:t>V rovině je tedy nekonečně mnoho </a:t>
            </a:r>
            <a:r>
              <a:rPr lang="cs-CZ" dirty="0" smtClean="0">
                <a:sym typeface="Symbol"/>
              </a:rPr>
              <a:t>spádových přímek </a:t>
            </a:r>
            <a:r>
              <a:rPr lang="cs-CZ" dirty="0">
                <a:sym typeface="Symbol"/>
              </a:rPr>
              <a:t>první </a:t>
            </a:r>
            <a:r>
              <a:rPr lang="cs-CZ" dirty="0" smtClean="0">
                <a:sym typeface="Symbol"/>
              </a:rPr>
              <a:t>osnovy</a:t>
            </a:r>
            <a:r>
              <a:rPr lang="cs-CZ" dirty="0">
                <a:sym typeface="Symbol"/>
              </a:rPr>
              <a:t> </a:t>
            </a:r>
            <a:r>
              <a:rPr lang="cs-CZ" dirty="0" smtClean="0">
                <a:sym typeface="Symbol"/>
              </a:rPr>
              <a:t>a také </a:t>
            </a:r>
            <a:r>
              <a:rPr lang="cs-CZ" dirty="0"/>
              <a:t>nekonečně mnoho </a:t>
            </a:r>
            <a:r>
              <a:rPr lang="cs-CZ" dirty="0" smtClean="0">
                <a:sym typeface="Symbol"/>
              </a:rPr>
              <a:t>spádových </a:t>
            </a:r>
            <a:r>
              <a:rPr lang="cs-CZ" dirty="0">
                <a:sym typeface="Symbol"/>
              </a:rPr>
              <a:t>přímek </a:t>
            </a:r>
            <a:r>
              <a:rPr lang="cs-CZ" dirty="0" smtClean="0">
                <a:sym typeface="Symbol"/>
              </a:rPr>
              <a:t>druhé osnovy.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789251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Určete odchylku roviny </a:t>
            </a:r>
            <a:r>
              <a:rPr lang="cs-CZ" sz="2800" i="1" dirty="0" smtClean="0">
                <a:sym typeface="Symbol"/>
              </a:rPr>
              <a:t></a:t>
            </a:r>
            <a:r>
              <a:rPr lang="cs-CZ" sz="2800" dirty="0" smtClean="0">
                <a:sym typeface="Symbol"/>
              </a:rPr>
              <a:t> od půdorysny.</a:t>
            </a:r>
            <a:endParaRPr lang="cs-CZ" sz="28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475656" y="4005064"/>
            <a:ext cx="5904656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2555776" y="2348880"/>
            <a:ext cx="3528392" cy="1656184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555776" y="4005064"/>
            <a:ext cx="3384376" cy="2016224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3649706" y="4005064"/>
            <a:ext cx="1340532" cy="2259868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4990238" y="2852936"/>
            <a:ext cx="0" cy="1152128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rot="7260000" flipV="1">
            <a:off x="5497832" y="3725695"/>
            <a:ext cx="0" cy="1152128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4067944" y="4463712"/>
            <a:ext cx="2376264" cy="697886"/>
          </a:xfrm>
          <a:prstGeom prst="line">
            <a:avLst/>
          </a:prstGeom>
          <a:ln>
            <a:prstDash val="lgDashDot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Oblouk 17"/>
          <p:cNvSpPr/>
          <p:nvPr/>
        </p:nvSpPr>
        <p:spPr>
          <a:xfrm rot="7045974">
            <a:off x="4797510" y="3821158"/>
            <a:ext cx="367811" cy="367811"/>
          </a:xfrm>
          <a:prstGeom prst="arc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louk 18"/>
          <p:cNvSpPr/>
          <p:nvPr/>
        </p:nvSpPr>
        <p:spPr>
          <a:xfrm rot="17845974">
            <a:off x="4185908" y="4883352"/>
            <a:ext cx="367811" cy="367811"/>
          </a:xfrm>
          <a:prstGeom prst="arc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4329122" y="4954468"/>
            <a:ext cx="10800" cy="108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5004048" y="4093697"/>
            <a:ext cx="10800" cy="108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4967378" y="2847844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4967377" y="3982203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5968756" y="4575594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4333225" y="5055932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louk 25"/>
          <p:cNvSpPr/>
          <p:nvPr/>
        </p:nvSpPr>
        <p:spPr>
          <a:xfrm rot="1839367">
            <a:off x="3848030" y="4542062"/>
            <a:ext cx="1023594" cy="1063690"/>
          </a:xfrm>
          <a:prstGeom prst="arc">
            <a:avLst>
              <a:gd name="adj1" fmla="val 16200000"/>
              <a:gd name="adj2" fmla="val 18827237"/>
            </a:avLst>
          </a:prstGeom>
          <a:ln w="19050">
            <a:prstDash val="lgDashDot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4473751" y="464696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Symbol"/>
              </a:rPr>
              <a:t>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380312" y="3879515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x</a:t>
            </a:r>
            <a:r>
              <a:rPr lang="cs-CZ" baseline="-25000" dirty="0" smtClean="0"/>
              <a:t>1,2</a:t>
            </a:r>
            <a:endParaRPr lang="cs-CZ" baseline="-25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436096" y="5838549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r>
              <a:rPr lang="cs-CZ" spc="-300" baseline="30000" dirty="0" smtClean="0">
                <a:sym typeface="Symbol"/>
              </a:rPr>
              <a:t></a:t>
            </a:r>
            <a:r>
              <a:rPr lang="cs-CZ" spc="-300" baseline="-25000" dirty="0" smtClean="0">
                <a:sym typeface="Symbol"/>
              </a:rPr>
              <a:t>1</a:t>
            </a:r>
            <a:endParaRPr lang="cs-CZ" spc="-300" baseline="-25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558767" y="2087413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r>
              <a:rPr lang="cs-CZ" spc="-300" baseline="30000" dirty="0" smtClean="0">
                <a:sym typeface="Symbol"/>
              </a:rPr>
              <a:t></a:t>
            </a:r>
            <a:r>
              <a:rPr lang="cs-CZ" spc="-300" baseline="-25000" dirty="0" smtClean="0">
                <a:sym typeface="Symbol"/>
              </a:rPr>
              <a:t>2</a:t>
            </a:r>
            <a:endParaRPr lang="cs-CZ" spc="-300" baseline="-25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832511" y="584892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smtClean="0"/>
              <a:t>s</a:t>
            </a:r>
            <a:r>
              <a:rPr lang="cs-CZ" spc="-300" baseline="30000" dirty="0" smtClean="0">
                <a:sym typeface="Symbol"/>
              </a:rPr>
              <a:t></a:t>
            </a:r>
            <a:r>
              <a:rPr lang="cs-CZ" spc="-300" baseline="-25000" dirty="0" smtClean="0">
                <a:sym typeface="Symbol"/>
              </a:rPr>
              <a:t>1</a:t>
            </a:r>
            <a:endParaRPr lang="cs-CZ" spc="-300" baseline="-25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372200" y="4355433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smtClean="0"/>
              <a:t>s</a:t>
            </a:r>
            <a:r>
              <a:rPr lang="cs-CZ" baseline="30000" dirty="0" smtClean="0">
                <a:sym typeface="Symbol"/>
              </a:rPr>
              <a:t></a:t>
            </a:r>
            <a:r>
              <a:rPr lang="cs-CZ" dirty="0" smtClean="0">
                <a:sym typeface="Symbol"/>
              </a:rPr>
              <a:t>)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733461" y="2456745"/>
            <a:ext cx="495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938921" y="3658590"/>
            <a:ext cx="495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r>
              <a:rPr lang="cs-CZ" baseline="-25000" dirty="0"/>
              <a:t>1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4247964" y="5097902"/>
            <a:ext cx="495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855239" y="4595936"/>
            <a:ext cx="495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(N)</a:t>
            </a:r>
            <a:endParaRPr lang="cs-CZ" baseline="-25000" dirty="0"/>
          </a:p>
        </p:txBody>
      </p:sp>
    </p:spTree>
    <p:extLst>
      <p:ext uri="{BB962C8B-B14F-4D97-AF65-F5344CB8AC3E}">
        <p14:creationId xmlns:p14="http://schemas.microsoft.com/office/powerpoint/2010/main" val="3487418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"/>
                            </p:stCondLst>
                            <p:childTnLst>
                              <p:par>
                                <p:cTn id="6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000"/>
                            </p:stCondLst>
                            <p:childTnLst>
                              <p:par>
                                <p:cTn id="82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2000"/>
                            </p:stCondLst>
                            <p:childTnLst>
                              <p:par>
                                <p:cTn id="86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500"/>
                            </p:stCondLst>
                            <p:childTnLst>
                              <p:par>
                                <p:cTn id="104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/>
      <p:bldP spid="28" grpId="0"/>
      <p:bldP spid="29" grpId="0"/>
      <p:bldP spid="30" grpId="0"/>
      <p:bldP spid="31" grpId="0"/>
      <p:bldP spid="33" grpId="0"/>
      <p:bldP spid="34" grpId="0"/>
      <p:bldP spid="35" grpId="0"/>
      <p:bldP spid="36" grpId="0"/>
      <p:bldP spid="3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Určete odchylku roviny </a:t>
            </a:r>
            <a:r>
              <a:rPr lang="cs-CZ" sz="2800" i="1" dirty="0" smtClean="0">
                <a:sym typeface="Symbol"/>
              </a:rPr>
              <a:t></a:t>
            </a:r>
            <a:r>
              <a:rPr lang="cs-CZ" sz="2800" dirty="0" smtClean="0">
                <a:sym typeface="Symbol"/>
              </a:rPr>
              <a:t> od nárysny.</a:t>
            </a:r>
            <a:endParaRPr lang="cs-CZ" sz="28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475656" y="4005064"/>
            <a:ext cx="5904656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2555776" y="2348880"/>
            <a:ext cx="3528392" cy="1656184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555776" y="4005064"/>
            <a:ext cx="3384376" cy="2016224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4927875" y="4004214"/>
            <a:ext cx="0" cy="144101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648377" y="2943143"/>
            <a:ext cx="3227879" cy="576064"/>
          </a:xfrm>
          <a:prstGeom prst="line">
            <a:avLst/>
          </a:prstGeom>
          <a:ln>
            <a:prstDash val="lgDashDot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Oblouk 17"/>
          <p:cNvSpPr/>
          <p:nvPr/>
        </p:nvSpPr>
        <p:spPr>
          <a:xfrm rot="20139442">
            <a:off x="4741196" y="3819547"/>
            <a:ext cx="367811" cy="367811"/>
          </a:xfrm>
          <a:prstGeom prst="arc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louk 18"/>
          <p:cNvSpPr/>
          <p:nvPr/>
        </p:nvSpPr>
        <p:spPr>
          <a:xfrm rot="9298636">
            <a:off x="4319746" y="2917927"/>
            <a:ext cx="367811" cy="367811"/>
          </a:xfrm>
          <a:prstGeom prst="arc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4471061" y="3189810"/>
            <a:ext cx="10800" cy="108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4957186" y="3887943"/>
            <a:ext cx="10800" cy="108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4473751" y="3068960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4905015" y="3980593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4902243" y="5399505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6208243" y="3371595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louk 25"/>
          <p:cNvSpPr/>
          <p:nvPr/>
        </p:nvSpPr>
        <p:spPr>
          <a:xfrm rot="6824008">
            <a:off x="4024716" y="2559974"/>
            <a:ext cx="1023594" cy="1063690"/>
          </a:xfrm>
          <a:prstGeom prst="arc">
            <a:avLst>
              <a:gd name="adj1" fmla="val 15425105"/>
              <a:gd name="adj2" fmla="val 18931066"/>
            </a:avLst>
          </a:prstGeom>
          <a:ln w="19050">
            <a:prstDash val="lgDashDot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4640172" y="3127069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Symbol"/>
              </a:rPr>
              <a:t>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380312" y="3879515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x</a:t>
            </a:r>
            <a:r>
              <a:rPr lang="cs-CZ" baseline="-25000" dirty="0" smtClean="0"/>
              <a:t>1,2</a:t>
            </a:r>
            <a:endParaRPr lang="cs-CZ" baseline="-25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436096" y="5838549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r>
              <a:rPr lang="cs-CZ" spc="-300" baseline="30000" dirty="0" smtClean="0">
                <a:sym typeface="Symbol"/>
              </a:rPr>
              <a:t></a:t>
            </a:r>
            <a:r>
              <a:rPr lang="cs-CZ" spc="-300" baseline="-25000" dirty="0" smtClean="0">
                <a:sym typeface="Symbol"/>
              </a:rPr>
              <a:t>1</a:t>
            </a:r>
            <a:endParaRPr lang="cs-CZ" spc="-300" baseline="-25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558767" y="2087413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r>
              <a:rPr lang="cs-CZ" spc="-300" baseline="30000" dirty="0" smtClean="0">
                <a:sym typeface="Symbol"/>
              </a:rPr>
              <a:t></a:t>
            </a:r>
            <a:r>
              <a:rPr lang="cs-CZ" spc="-300" baseline="-25000" dirty="0" smtClean="0">
                <a:sym typeface="Symbol"/>
              </a:rPr>
              <a:t>2</a:t>
            </a:r>
            <a:endParaRPr lang="cs-CZ" spc="-300" baseline="-25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715641" y="216421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II</a:t>
            </a:r>
            <a:r>
              <a:rPr lang="cs-CZ" dirty="0" smtClean="0"/>
              <a:t>s</a:t>
            </a:r>
            <a:r>
              <a:rPr lang="cs-CZ" spc="-300" baseline="30000" dirty="0" smtClean="0">
                <a:sym typeface="Symbol"/>
              </a:rPr>
              <a:t></a:t>
            </a:r>
            <a:r>
              <a:rPr lang="cs-CZ" spc="-300" baseline="-25000" dirty="0" smtClean="0">
                <a:sym typeface="Symbol"/>
              </a:rPr>
              <a:t>2</a:t>
            </a:r>
            <a:endParaRPr lang="cs-CZ" spc="-300" baseline="-25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660232" y="317972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II</a:t>
            </a:r>
            <a:r>
              <a:rPr lang="cs-CZ" dirty="0" smtClean="0"/>
              <a:t>s</a:t>
            </a:r>
            <a:r>
              <a:rPr lang="cs-CZ" baseline="30000" dirty="0" smtClean="0">
                <a:sym typeface="Symbol"/>
              </a:rPr>
              <a:t></a:t>
            </a:r>
            <a:r>
              <a:rPr lang="cs-CZ" dirty="0" smtClean="0">
                <a:sym typeface="Symbol"/>
              </a:rPr>
              <a:t>)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381234" y="2672734"/>
            <a:ext cx="495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877141" y="3933056"/>
            <a:ext cx="495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773375" y="5396155"/>
            <a:ext cx="495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062823" y="3042066"/>
            <a:ext cx="495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(P)</a:t>
            </a:r>
            <a:endParaRPr lang="cs-CZ" baseline="-25000" dirty="0"/>
          </a:p>
        </p:txBody>
      </p:sp>
      <p:cxnSp>
        <p:nvCxnSpPr>
          <p:cNvPr id="32" name="Přímá spojnice 31"/>
          <p:cNvCxnSpPr/>
          <p:nvPr/>
        </p:nvCxnSpPr>
        <p:spPr>
          <a:xfrm>
            <a:off x="4084539" y="2204864"/>
            <a:ext cx="843336" cy="1806199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rot="3900000" flipV="1">
            <a:off x="5578103" y="2978449"/>
            <a:ext cx="0" cy="144101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6633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"/>
                            </p:stCondLst>
                            <p:childTnLst>
                              <p:par>
                                <p:cTn id="6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000"/>
                            </p:stCondLst>
                            <p:childTnLst>
                              <p:par>
                                <p:cTn id="82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2000"/>
                            </p:stCondLst>
                            <p:childTnLst>
                              <p:par>
                                <p:cTn id="86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500"/>
                            </p:stCondLst>
                            <p:childTnLst>
                              <p:par>
                                <p:cTn id="104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/>
      <p:bldP spid="28" grpId="0"/>
      <p:bldP spid="29" grpId="0"/>
      <p:bldP spid="30" grpId="0"/>
      <p:bldP spid="31" grpId="0"/>
      <p:bldP spid="33" grpId="0"/>
      <p:bldP spid="34" grpId="0"/>
      <p:bldP spid="35" grpId="0"/>
      <p:bldP spid="36" grpId="0"/>
      <p:bldP spid="3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Určete odchylky roviny </a:t>
            </a:r>
            <a:r>
              <a:rPr lang="cs-CZ" sz="2800" i="1" dirty="0" smtClean="0">
                <a:sym typeface="Symbol"/>
              </a:rPr>
              <a:t></a:t>
            </a:r>
            <a:r>
              <a:rPr lang="cs-CZ" sz="2800" dirty="0" smtClean="0">
                <a:sym typeface="Symbol"/>
              </a:rPr>
              <a:t> od průměten.</a:t>
            </a:r>
            <a:endParaRPr lang="cs-CZ" sz="28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475656" y="4005064"/>
            <a:ext cx="5904656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 flipV="1">
            <a:off x="2771800" y="2204864"/>
            <a:ext cx="1152128" cy="1800200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901991" y="3995123"/>
            <a:ext cx="3384376" cy="2016224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7380312" y="3879515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x</a:t>
            </a:r>
            <a:r>
              <a:rPr lang="cs-CZ" baseline="-25000" dirty="0" smtClean="0"/>
              <a:t>1,2</a:t>
            </a:r>
            <a:endParaRPr lang="cs-CZ" baseline="-25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660232" y="574664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r>
              <a:rPr lang="cs-CZ" spc="-300" baseline="30000" dirty="0" smtClean="0">
                <a:sym typeface="Symbol"/>
              </a:rPr>
              <a:t></a:t>
            </a:r>
            <a:r>
              <a:rPr lang="cs-CZ" spc="-300" baseline="-25000" dirty="0" smtClean="0">
                <a:sym typeface="Symbol"/>
              </a:rPr>
              <a:t>1</a:t>
            </a:r>
            <a:endParaRPr lang="cs-CZ" spc="-300" baseline="-25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860898" y="213285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r>
              <a:rPr lang="cs-CZ" spc="-300" baseline="30000" dirty="0" smtClean="0">
                <a:sym typeface="Symbol"/>
              </a:rPr>
              <a:t></a:t>
            </a:r>
            <a:r>
              <a:rPr lang="cs-CZ" spc="-300" baseline="-25000" dirty="0" smtClean="0">
                <a:sym typeface="Symbol"/>
              </a:rPr>
              <a:t>2</a:t>
            </a:r>
            <a:endParaRPr lang="cs-CZ" spc="-300" baseline="-25000" dirty="0"/>
          </a:p>
        </p:txBody>
      </p:sp>
    </p:spTree>
    <p:extLst>
      <p:ext uri="{BB962C8B-B14F-4D97-AF65-F5344CB8AC3E}">
        <p14:creationId xmlns:p14="http://schemas.microsoft.com/office/powerpoint/2010/main" val="4209486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/>
      <p:bldP spid="3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1010882"/>
            <a:ext cx="79208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latin typeface="Calibri" pitchFamily="34" charset="0"/>
              </a:rPr>
              <a:t>Zdroj: archiv autora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6451" y="5094476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Materiál je určen k interaktivní výuce.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02277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807</TotalTime>
  <Words>552</Words>
  <Application>Microsoft Office PowerPoint</Application>
  <PresentationFormat>Předvádění na obrazovce (4:3)</PresentationFormat>
  <Paragraphs>112</Paragraphs>
  <Slides>13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Mongeovo promítání</vt:lpstr>
      <vt:lpstr>Co jsou spádové přímky</vt:lpstr>
      <vt:lpstr>Rozdělení spádových přímek</vt:lpstr>
      <vt:lpstr>Využití spádových přímek</vt:lpstr>
      <vt:lpstr>Spádové přímky první osnovy</vt:lpstr>
      <vt:lpstr>Spádové přímky druhé osnovy</vt:lpstr>
      <vt:lpstr>Prezentace aplikace PowerPoint</vt:lpstr>
      <vt:lpstr>Příklad</vt:lpstr>
      <vt:lpstr>Příklad</vt:lpstr>
      <vt:lpstr>Příklad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Kótované promítání</dc:title>
  <dc:creator>burim</dc:creator>
  <cp:lastModifiedBy>Michaela Sedláčková</cp:lastModifiedBy>
  <cp:revision>107</cp:revision>
  <dcterms:created xsi:type="dcterms:W3CDTF">2012-07-31T10:12:03Z</dcterms:created>
  <dcterms:modified xsi:type="dcterms:W3CDTF">2013-05-14T09:39:15Z</dcterms:modified>
</cp:coreProperties>
</file>