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1" r:id="rId2"/>
    <p:sldId id="262" r:id="rId3"/>
    <p:sldId id="256" r:id="rId4"/>
    <p:sldId id="257" r:id="rId5"/>
    <p:sldId id="258" r:id="rId6"/>
    <p:sldId id="259" r:id="rId7"/>
    <p:sldId id="260" r:id="rId8"/>
    <p:sldId id="263"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216"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76BE54D-D15D-4D03-80D3-D5E808FF5017}" type="datetimeFigureOut">
              <a:rPr lang="cs-CZ" smtClean="0"/>
              <a:t>14.5.2013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B4AB9E1-3522-442B-81E0-B80277631444}" type="slidenum">
              <a:rPr lang="cs-CZ" smtClean="0"/>
              <a:t>‹#›</a:t>
            </a:fld>
            <a:endParaRPr lang="cs-CZ"/>
          </a:p>
        </p:txBody>
      </p:sp>
    </p:spTree>
    <p:extLst>
      <p:ext uri="{BB962C8B-B14F-4D97-AF65-F5344CB8AC3E}">
        <p14:creationId xmlns:p14="http://schemas.microsoft.com/office/powerpoint/2010/main" val="2534940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8</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14.5.2013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14.5.2013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14.5.2013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250055620"/>
              </p:ext>
            </p:extLst>
          </p:nvPr>
        </p:nvGraphicFramePr>
        <p:xfrm>
          <a:off x="614836" y="2816085"/>
          <a:ext cx="8136904" cy="296721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VY_32_INOVACE_08A_17_Mongeovo</a:t>
                      </a:r>
                      <a:r>
                        <a:rPr lang="cs-CZ" sz="1800" b="1" kern="1200" baseline="0" dirty="0" smtClean="0">
                          <a:solidFill>
                            <a:srgbClr val="2C3036"/>
                          </a:solidFill>
                          <a:latin typeface="Calibri" pitchFamily="34" charset="0"/>
                          <a:ea typeface="+mn-ea"/>
                          <a:cs typeface="+mn-cs"/>
                        </a:rPr>
                        <a:t> promítání – Průsečík přímky s rovinou</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1.2.2013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76302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principu </a:t>
            </a:r>
            <a:r>
              <a:rPr lang="cs-CZ" sz="2000" dirty="0" smtClean="0">
                <a:latin typeface="Calibri" pitchFamily="34" charset="0"/>
              </a:rPr>
              <a:t>určování průsečíku přímky s rovinou v Mongeově promítání a je připraven pro hodiny deskriptivní </a:t>
            </a:r>
            <a:r>
              <a:rPr lang="cs-CZ" sz="2000" dirty="0">
                <a:latin typeface="Calibri" pitchFamily="34" charset="0"/>
              </a:rPr>
              <a:t>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názorně doplňuje výklad učitele. Je vhodné, aby učitel celou situaci také modeloval v promítacím koutě.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řešenému příkladu, kde je využita výše vysvětlená látka. Učitel konstrukci slovně popisuje a vysvětluje. Studenti příklad rýsují do sešitu.</a:t>
            </a:r>
          </a:p>
          <a:p>
            <a:pPr marL="0" indent="0" algn="just">
              <a:buNone/>
            </a:pPr>
            <a:r>
              <a:rPr lang="cs-CZ" sz="2000" dirty="0" smtClean="0">
                <a:latin typeface="Calibri" pitchFamily="34" charset="0"/>
              </a:rPr>
              <a:t>V poslední části prezentace je uvedeno několik neřešených příkladů. Studenti navrhují jejich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37872128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Mongeovo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PRŮSEČÍK PŘÍMKY S ROVINOU</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1475656" y="2132855"/>
            <a:ext cx="2448272" cy="233561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dirty="0" smtClean="0"/>
              <a:t>Princip konstrukce</a:t>
            </a:r>
            <a:endParaRPr lang="cs-CZ" dirty="0"/>
          </a:p>
        </p:txBody>
      </p:sp>
      <p:sp>
        <p:nvSpPr>
          <p:cNvPr id="4" name="Zástupný symbol pro obsah 3"/>
          <p:cNvSpPr>
            <a:spLocks noGrp="1"/>
          </p:cNvSpPr>
          <p:nvPr>
            <p:ph sz="half" idx="2"/>
          </p:nvPr>
        </p:nvSpPr>
        <p:spPr>
          <a:xfrm>
            <a:off x="4752020" y="1556792"/>
            <a:ext cx="4104456" cy="4525963"/>
          </a:xfrm>
        </p:spPr>
        <p:txBody>
          <a:bodyPr>
            <a:normAutofit/>
          </a:bodyPr>
          <a:lstStyle/>
          <a:p>
            <a:r>
              <a:rPr lang="cs-CZ" sz="2400" dirty="0" smtClean="0">
                <a:sym typeface="Symbol"/>
              </a:rPr>
              <a:t>Přímkou proložíme pomocnou rovinu </a:t>
            </a:r>
            <a:r>
              <a:rPr lang="cs-CZ" sz="2400" i="1" dirty="0" smtClean="0">
                <a:sym typeface="Symbol"/>
              </a:rPr>
              <a:t></a:t>
            </a:r>
            <a:r>
              <a:rPr lang="cs-CZ" sz="2400" dirty="0" smtClean="0">
                <a:sym typeface="Symbol"/>
              </a:rPr>
              <a:t>. Vhodná je promítací rovina dané přímky.</a:t>
            </a:r>
          </a:p>
          <a:p>
            <a:r>
              <a:rPr lang="cs-CZ" sz="2400" dirty="0" smtClean="0">
                <a:sym typeface="Symbol"/>
              </a:rPr>
              <a:t>Určíme průsečnici pomocné roviny s danou rovinou        (</a:t>
            </a:r>
            <a:r>
              <a:rPr lang="cs-CZ" sz="2400" i="1" dirty="0" smtClean="0">
                <a:sym typeface="Symbol"/>
              </a:rPr>
              <a:t>k</a:t>
            </a:r>
            <a:r>
              <a:rPr lang="cs-CZ" sz="2400" dirty="0" smtClean="0">
                <a:sym typeface="Symbol"/>
              </a:rPr>
              <a:t> … krycí přímka)</a:t>
            </a:r>
          </a:p>
          <a:p>
            <a:r>
              <a:rPr lang="cs-CZ" sz="2400" dirty="0" smtClean="0">
                <a:sym typeface="Symbol"/>
              </a:rPr>
              <a:t>Průsečík </a:t>
            </a:r>
            <a:r>
              <a:rPr lang="cs-CZ" sz="2400" i="1" dirty="0" smtClean="0">
                <a:sym typeface="Symbol"/>
              </a:rPr>
              <a:t>R</a:t>
            </a:r>
            <a:r>
              <a:rPr lang="cs-CZ" sz="2400" dirty="0" smtClean="0">
                <a:sym typeface="Symbol"/>
              </a:rPr>
              <a:t> krycí přímky s danou přímkou je hledaný průsečík dané přímky s danou rovinou.</a:t>
            </a:r>
            <a:endParaRPr lang="cs-CZ" sz="2400" dirty="0">
              <a:sym typeface="Symbol"/>
            </a:endParaRPr>
          </a:p>
          <a:p>
            <a:endParaRPr lang="cs-CZ" sz="2000" i="1" dirty="0">
              <a:sym typeface="Symbol"/>
            </a:endParaRPr>
          </a:p>
          <a:p>
            <a:endParaRPr lang="cs-CZ" sz="2400" i="1" dirty="0"/>
          </a:p>
        </p:txBody>
      </p:sp>
      <p:sp>
        <p:nvSpPr>
          <p:cNvPr id="5" name="Kosoúhelník 4"/>
          <p:cNvSpPr/>
          <p:nvPr/>
        </p:nvSpPr>
        <p:spPr>
          <a:xfrm>
            <a:off x="536120" y="4468470"/>
            <a:ext cx="3384376" cy="1050426"/>
          </a:xfrm>
          <a:prstGeom prst="parallelogram">
            <a:avLst>
              <a:gd name="adj" fmla="val 89789"/>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776167" y="5149564"/>
            <a:ext cx="288032" cy="369332"/>
          </a:xfrm>
          <a:prstGeom prst="rect">
            <a:avLst/>
          </a:prstGeom>
          <a:noFill/>
        </p:spPr>
        <p:txBody>
          <a:bodyPr wrap="square" rtlCol="0">
            <a:spAutoFit/>
          </a:bodyPr>
          <a:lstStyle/>
          <a:p>
            <a:r>
              <a:rPr lang="cs-CZ" dirty="0" smtClean="0">
                <a:sym typeface="Symbol"/>
              </a:rPr>
              <a:t></a:t>
            </a:r>
            <a:endParaRPr lang="cs-CZ" dirty="0"/>
          </a:p>
        </p:txBody>
      </p:sp>
      <p:sp>
        <p:nvSpPr>
          <p:cNvPr id="8" name="TextovéPole 7"/>
          <p:cNvSpPr txBox="1"/>
          <p:nvPr/>
        </p:nvSpPr>
        <p:spPr>
          <a:xfrm>
            <a:off x="3637261" y="2097566"/>
            <a:ext cx="288032" cy="369332"/>
          </a:xfrm>
          <a:prstGeom prst="rect">
            <a:avLst/>
          </a:prstGeom>
          <a:noFill/>
        </p:spPr>
        <p:txBody>
          <a:bodyPr wrap="square" rtlCol="0">
            <a:spAutoFit/>
          </a:bodyPr>
          <a:lstStyle/>
          <a:p>
            <a:r>
              <a:rPr lang="cs-CZ" dirty="0" smtClean="0">
                <a:sym typeface="Symbol"/>
              </a:rPr>
              <a:t></a:t>
            </a:r>
            <a:endParaRPr lang="cs-CZ" dirty="0"/>
          </a:p>
        </p:txBody>
      </p:sp>
      <p:cxnSp>
        <p:nvCxnSpPr>
          <p:cNvPr id="48" name="Přímá spojnice 47"/>
          <p:cNvCxnSpPr/>
          <p:nvPr/>
        </p:nvCxnSpPr>
        <p:spPr>
          <a:xfrm>
            <a:off x="971600" y="4468470"/>
            <a:ext cx="3236280" cy="0"/>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49" name="TextovéPole 48"/>
          <p:cNvSpPr txBox="1"/>
          <p:nvPr/>
        </p:nvSpPr>
        <p:spPr>
          <a:xfrm>
            <a:off x="4022565" y="4351985"/>
            <a:ext cx="360040" cy="369332"/>
          </a:xfrm>
          <a:prstGeom prst="rect">
            <a:avLst/>
          </a:prstGeom>
          <a:noFill/>
        </p:spPr>
        <p:txBody>
          <a:bodyPr wrap="square" rtlCol="0">
            <a:spAutoFit/>
          </a:bodyPr>
          <a:lstStyle/>
          <a:p>
            <a:r>
              <a:rPr lang="cs-CZ" dirty="0" smtClean="0"/>
              <a:t>x</a:t>
            </a:r>
            <a:endParaRPr lang="cs-CZ" spc="-300" baseline="-25000" dirty="0"/>
          </a:p>
        </p:txBody>
      </p:sp>
      <p:cxnSp>
        <p:nvCxnSpPr>
          <p:cNvPr id="36" name="Přímá spojnice 35"/>
          <p:cNvCxnSpPr/>
          <p:nvPr/>
        </p:nvCxnSpPr>
        <p:spPr>
          <a:xfrm flipH="1" flipV="1">
            <a:off x="1177046" y="2270976"/>
            <a:ext cx="2176427" cy="21932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TextovéPole 50"/>
          <p:cNvSpPr txBox="1"/>
          <p:nvPr/>
        </p:nvSpPr>
        <p:spPr>
          <a:xfrm>
            <a:off x="3098603" y="4010288"/>
            <a:ext cx="392248" cy="369332"/>
          </a:xfrm>
          <a:prstGeom prst="rect">
            <a:avLst/>
          </a:prstGeom>
          <a:noFill/>
        </p:spPr>
        <p:txBody>
          <a:bodyPr wrap="square" rtlCol="0">
            <a:spAutoFit/>
          </a:bodyPr>
          <a:lstStyle/>
          <a:p>
            <a:r>
              <a:rPr lang="cs-CZ" dirty="0" smtClean="0"/>
              <a:t>n</a:t>
            </a:r>
            <a:r>
              <a:rPr lang="cs-CZ" baseline="30000" dirty="0" smtClean="0">
                <a:sym typeface="Symbol"/>
              </a:rPr>
              <a:t></a:t>
            </a:r>
            <a:endParaRPr lang="cs-CZ" spc="-300" dirty="0"/>
          </a:p>
        </p:txBody>
      </p:sp>
      <p:cxnSp>
        <p:nvCxnSpPr>
          <p:cNvPr id="19" name="Přímá spojnice 18"/>
          <p:cNvCxnSpPr/>
          <p:nvPr/>
        </p:nvCxnSpPr>
        <p:spPr>
          <a:xfrm flipH="1">
            <a:off x="611560" y="4464202"/>
            <a:ext cx="2752492" cy="6874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Volný tvar 23"/>
          <p:cNvSpPr/>
          <p:nvPr/>
        </p:nvSpPr>
        <p:spPr>
          <a:xfrm>
            <a:off x="375288" y="2256817"/>
            <a:ext cx="801759" cy="2898843"/>
          </a:xfrm>
          <a:custGeom>
            <a:avLst/>
            <a:gdLst>
              <a:gd name="connsiteX0" fmla="*/ 801759 w 801759"/>
              <a:gd name="connsiteY0" fmla="*/ 0 h 2898843"/>
              <a:gd name="connsiteX1" fmla="*/ 364014 w 801759"/>
              <a:gd name="connsiteY1" fmla="*/ 593387 h 2898843"/>
              <a:gd name="connsiteX2" fmla="*/ 480746 w 801759"/>
              <a:gd name="connsiteY2" fmla="*/ 1595336 h 2898843"/>
              <a:gd name="connsiteX3" fmla="*/ 4091 w 801759"/>
              <a:gd name="connsiteY3" fmla="*/ 2422187 h 2898843"/>
              <a:gd name="connsiteX4" fmla="*/ 237555 w 801759"/>
              <a:gd name="connsiteY4" fmla="*/ 2898843 h 2898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759" h="2898843">
                <a:moveTo>
                  <a:pt x="801759" y="0"/>
                </a:moveTo>
                <a:cubicBezTo>
                  <a:pt x="609637" y="163749"/>
                  <a:pt x="417516" y="327498"/>
                  <a:pt x="364014" y="593387"/>
                </a:cubicBezTo>
                <a:cubicBezTo>
                  <a:pt x="310512" y="859276"/>
                  <a:pt x="540733" y="1290536"/>
                  <a:pt x="480746" y="1595336"/>
                </a:cubicBezTo>
                <a:cubicBezTo>
                  <a:pt x="420759" y="1900136"/>
                  <a:pt x="44623" y="2204936"/>
                  <a:pt x="4091" y="2422187"/>
                </a:cubicBezTo>
                <a:cubicBezTo>
                  <a:pt x="-36441" y="2639438"/>
                  <a:pt x="237555" y="2898843"/>
                  <a:pt x="237555" y="2898843"/>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5" name="TextovéPole 24"/>
          <p:cNvSpPr txBox="1"/>
          <p:nvPr/>
        </p:nvSpPr>
        <p:spPr>
          <a:xfrm>
            <a:off x="997027" y="2270976"/>
            <a:ext cx="360040" cy="369332"/>
          </a:xfrm>
          <a:prstGeom prst="rect">
            <a:avLst/>
          </a:prstGeom>
          <a:noFill/>
        </p:spPr>
        <p:txBody>
          <a:bodyPr wrap="square" rtlCol="0">
            <a:spAutoFit/>
          </a:bodyPr>
          <a:lstStyle/>
          <a:p>
            <a:r>
              <a:rPr lang="cs-CZ" dirty="0" smtClean="0">
                <a:sym typeface="Symbol"/>
              </a:rPr>
              <a:t></a:t>
            </a:r>
            <a:endParaRPr lang="cs-CZ" dirty="0"/>
          </a:p>
        </p:txBody>
      </p:sp>
      <p:sp>
        <p:nvSpPr>
          <p:cNvPr id="26" name="TextovéPole 25"/>
          <p:cNvSpPr txBox="1"/>
          <p:nvPr/>
        </p:nvSpPr>
        <p:spPr>
          <a:xfrm>
            <a:off x="1387333" y="4827292"/>
            <a:ext cx="448728" cy="369332"/>
          </a:xfrm>
          <a:prstGeom prst="rect">
            <a:avLst/>
          </a:prstGeom>
          <a:noFill/>
        </p:spPr>
        <p:txBody>
          <a:bodyPr wrap="square" rtlCol="0">
            <a:spAutoFit/>
          </a:bodyPr>
          <a:lstStyle/>
          <a:p>
            <a:r>
              <a:rPr lang="cs-CZ" dirty="0" smtClean="0"/>
              <a:t>p</a:t>
            </a:r>
            <a:r>
              <a:rPr lang="cs-CZ" baseline="30000" dirty="0" smtClean="0">
                <a:sym typeface="Symbol"/>
              </a:rPr>
              <a:t></a:t>
            </a:r>
            <a:endParaRPr lang="cs-CZ" spc="-300" baseline="-25000" dirty="0"/>
          </a:p>
        </p:txBody>
      </p:sp>
      <p:cxnSp>
        <p:nvCxnSpPr>
          <p:cNvPr id="7" name="Přímá spojnice 6"/>
          <p:cNvCxnSpPr/>
          <p:nvPr/>
        </p:nvCxnSpPr>
        <p:spPr>
          <a:xfrm>
            <a:off x="1795009" y="4468470"/>
            <a:ext cx="976791" cy="865760"/>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10" name="Přímá spojnice 9"/>
          <p:cNvCxnSpPr>
            <a:endCxn id="53" idx="0"/>
          </p:cNvCxnSpPr>
          <p:nvPr/>
        </p:nvCxnSpPr>
        <p:spPr>
          <a:xfrm flipH="1" flipV="1">
            <a:off x="1781175" y="2321883"/>
            <a:ext cx="13834" cy="214232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Přímá spojnice 11"/>
          <p:cNvCxnSpPr/>
          <p:nvPr/>
        </p:nvCxnSpPr>
        <p:spPr>
          <a:xfrm>
            <a:off x="1721983" y="2506549"/>
            <a:ext cx="488395" cy="2690075"/>
          </a:xfrm>
          <a:prstGeom prst="line">
            <a:avLst/>
          </a:prstGeom>
        </p:spPr>
        <p:style>
          <a:lnRef idx="1">
            <a:schemeClr val="dk1"/>
          </a:lnRef>
          <a:fillRef idx="0">
            <a:schemeClr val="dk1"/>
          </a:fillRef>
          <a:effectRef idx="0">
            <a:schemeClr val="dk1"/>
          </a:effectRef>
          <a:fontRef idx="minor">
            <a:schemeClr val="tx1"/>
          </a:fontRef>
        </p:style>
      </p:cxnSp>
      <p:cxnSp>
        <p:nvCxnSpPr>
          <p:cNvPr id="16" name="Přímá spojnice 15"/>
          <p:cNvCxnSpPr>
            <a:cxnSpLocks noChangeAspect="1"/>
          </p:cNvCxnSpPr>
          <p:nvPr/>
        </p:nvCxnSpPr>
        <p:spPr>
          <a:xfrm flipV="1">
            <a:off x="2134428" y="4464202"/>
            <a:ext cx="242243" cy="312972"/>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3" name="Přímá spojnice 22"/>
          <p:cNvCxnSpPr/>
          <p:nvPr/>
        </p:nvCxnSpPr>
        <p:spPr>
          <a:xfrm flipH="1" flipV="1">
            <a:off x="1721983" y="2708920"/>
            <a:ext cx="659450" cy="1755282"/>
          </a:xfrm>
          <a:prstGeom prst="line">
            <a:avLst/>
          </a:prstGeom>
        </p:spPr>
        <p:style>
          <a:lnRef idx="1">
            <a:schemeClr val="dk1"/>
          </a:lnRef>
          <a:fillRef idx="0">
            <a:schemeClr val="dk1"/>
          </a:fillRef>
          <a:effectRef idx="0">
            <a:schemeClr val="dk1"/>
          </a:effectRef>
          <a:fontRef idx="minor">
            <a:schemeClr val="tx1"/>
          </a:fontRef>
        </p:style>
      </p:cxnSp>
      <p:cxnSp>
        <p:nvCxnSpPr>
          <p:cNvPr id="30" name="Přímá spojnice 29"/>
          <p:cNvCxnSpPr/>
          <p:nvPr/>
        </p:nvCxnSpPr>
        <p:spPr>
          <a:xfrm flipH="1">
            <a:off x="1547664" y="2996952"/>
            <a:ext cx="2088232" cy="1471518"/>
          </a:xfrm>
          <a:prstGeom prst="line">
            <a:avLst/>
          </a:prstGeom>
          <a:ln w="19050"/>
        </p:spPr>
        <p:style>
          <a:lnRef idx="1">
            <a:schemeClr val="dk1"/>
          </a:lnRef>
          <a:fillRef idx="0">
            <a:schemeClr val="dk1"/>
          </a:fillRef>
          <a:effectRef idx="0">
            <a:schemeClr val="dk1"/>
          </a:effectRef>
          <a:fontRef idx="minor">
            <a:schemeClr val="tx1"/>
          </a:fontRef>
        </p:style>
      </p:cxnSp>
      <p:cxnSp>
        <p:nvCxnSpPr>
          <p:cNvPr id="37" name="Přímá spojnice 36"/>
          <p:cNvCxnSpPr>
            <a:cxnSpLocks noChangeAspect="1"/>
          </p:cNvCxnSpPr>
          <p:nvPr/>
        </p:nvCxnSpPr>
        <p:spPr>
          <a:xfrm flipV="1">
            <a:off x="2037390" y="4010864"/>
            <a:ext cx="174448" cy="221785"/>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39" name="Přímá spojnice 38"/>
          <p:cNvCxnSpPr/>
          <p:nvPr/>
        </p:nvCxnSpPr>
        <p:spPr>
          <a:xfrm flipV="1">
            <a:off x="1506976" y="3768719"/>
            <a:ext cx="2344943" cy="59715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3" name="Volný tvar 52"/>
          <p:cNvSpPr/>
          <p:nvPr/>
        </p:nvSpPr>
        <p:spPr>
          <a:xfrm>
            <a:off x="1781175" y="2321883"/>
            <a:ext cx="990625" cy="3012347"/>
          </a:xfrm>
          <a:custGeom>
            <a:avLst/>
            <a:gdLst>
              <a:gd name="connsiteX0" fmla="*/ 0 w 1500507"/>
              <a:gd name="connsiteY0" fmla="*/ 0 h 3219450"/>
              <a:gd name="connsiteX1" fmla="*/ 857250 w 1500507"/>
              <a:gd name="connsiteY1" fmla="*/ 266700 h 3219450"/>
              <a:gd name="connsiteX2" fmla="*/ 933450 w 1500507"/>
              <a:gd name="connsiteY2" fmla="*/ 1181100 h 3219450"/>
              <a:gd name="connsiteX3" fmla="*/ 1447800 w 1500507"/>
              <a:gd name="connsiteY3" fmla="*/ 1990725 h 3219450"/>
              <a:gd name="connsiteX4" fmla="*/ 1457325 w 1500507"/>
              <a:gd name="connsiteY4" fmla="*/ 3219450 h 32194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507" h="3219450">
                <a:moveTo>
                  <a:pt x="0" y="0"/>
                </a:moveTo>
                <a:cubicBezTo>
                  <a:pt x="350837" y="34925"/>
                  <a:pt x="701675" y="69850"/>
                  <a:pt x="857250" y="266700"/>
                </a:cubicBezTo>
                <a:cubicBezTo>
                  <a:pt x="1012825" y="463550"/>
                  <a:pt x="835025" y="893763"/>
                  <a:pt x="933450" y="1181100"/>
                </a:cubicBezTo>
                <a:cubicBezTo>
                  <a:pt x="1031875" y="1468437"/>
                  <a:pt x="1360488" y="1651000"/>
                  <a:pt x="1447800" y="1990725"/>
                </a:cubicBezTo>
                <a:cubicBezTo>
                  <a:pt x="1535113" y="2330450"/>
                  <a:pt x="1496219" y="2774950"/>
                  <a:pt x="1457325" y="3219450"/>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56" name="TextovéPole 55"/>
          <p:cNvSpPr txBox="1"/>
          <p:nvPr/>
        </p:nvSpPr>
        <p:spPr>
          <a:xfrm>
            <a:off x="3560176" y="3706238"/>
            <a:ext cx="291743" cy="369332"/>
          </a:xfrm>
          <a:prstGeom prst="rect">
            <a:avLst/>
          </a:prstGeom>
          <a:noFill/>
        </p:spPr>
        <p:txBody>
          <a:bodyPr wrap="square" rtlCol="0">
            <a:spAutoFit/>
          </a:bodyPr>
          <a:lstStyle/>
          <a:p>
            <a:r>
              <a:rPr lang="cs-CZ" dirty="0" smtClean="0"/>
              <a:t>a</a:t>
            </a:r>
            <a:endParaRPr lang="cs-CZ" dirty="0"/>
          </a:p>
        </p:txBody>
      </p:sp>
      <p:sp>
        <p:nvSpPr>
          <p:cNvPr id="57" name="TextovéPole 56"/>
          <p:cNvSpPr txBox="1"/>
          <p:nvPr/>
        </p:nvSpPr>
        <p:spPr>
          <a:xfrm>
            <a:off x="3218180" y="2731790"/>
            <a:ext cx="487867"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58" name="TextovéPole 57"/>
          <p:cNvSpPr txBox="1"/>
          <p:nvPr/>
        </p:nvSpPr>
        <p:spPr>
          <a:xfrm>
            <a:off x="1969211" y="4936848"/>
            <a:ext cx="298367" cy="369332"/>
          </a:xfrm>
          <a:prstGeom prst="rect">
            <a:avLst/>
          </a:prstGeom>
          <a:noFill/>
        </p:spPr>
        <p:txBody>
          <a:bodyPr wrap="square" rtlCol="0">
            <a:spAutoFit/>
          </a:bodyPr>
          <a:lstStyle/>
          <a:p>
            <a:r>
              <a:rPr lang="cs-CZ" dirty="0" smtClean="0"/>
              <a:t>k</a:t>
            </a:r>
            <a:endParaRPr lang="cs-CZ" dirty="0"/>
          </a:p>
        </p:txBody>
      </p:sp>
      <p:sp>
        <p:nvSpPr>
          <p:cNvPr id="59" name="TextovéPole 58"/>
          <p:cNvSpPr txBox="1"/>
          <p:nvPr/>
        </p:nvSpPr>
        <p:spPr>
          <a:xfrm>
            <a:off x="2391623" y="5144973"/>
            <a:ext cx="400314"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60" name="TextovéPole 59"/>
          <p:cNvSpPr txBox="1"/>
          <p:nvPr/>
        </p:nvSpPr>
        <p:spPr>
          <a:xfrm>
            <a:off x="2067342" y="5149564"/>
            <a:ext cx="600258" cy="369332"/>
          </a:xfrm>
          <a:prstGeom prst="rect">
            <a:avLst/>
          </a:prstGeom>
          <a:noFill/>
        </p:spPr>
        <p:txBody>
          <a:bodyPr wrap="square" rtlCol="0">
            <a:spAutoFit/>
          </a:bodyPr>
          <a:lstStyle/>
          <a:p>
            <a:r>
              <a:rPr lang="cs-CZ" dirty="0">
                <a:sym typeface="Symbol"/>
              </a:rPr>
              <a:t></a:t>
            </a:r>
            <a:r>
              <a:rPr lang="cs-CZ" baseline="-25000" dirty="0">
                <a:sym typeface="Symbol"/>
              </a:rPr>
              <a:t>1</a:t>
            </a:r>
            <a:r>
              <a:rPr lang="cs-CZ" dirty="0">
                <a:sym typeface="Symbol"/>
              </a:rPr>
              <a:t>=</a:t>
            </a:r>
            <a:endParaRPr lang="cs-CZ" dirty="0"/>
          </a:p>
        </p:txBody>
      </p:sp>
      <p:sp>
        <p:nvSpPr>
          <p:cNvPr id="61" name="TextovéPole 60"/>
          <p:cNvSpPr txBox="1"/>
          <p:nvPr/>
        </p:nvSpPr>
        <p:spPr>
          <a:xfrm>
            <a:off x="1741066" y="5158524"/>
            <a:ext cx="493479" cy="369332"/>
          </a:xfrm>
          <a:prstGeom prst="rect">
            <a:avLst/>
          </a:prstGeom>
          <a:noFill/>
        </p:spPr>
        <p:txBody>
          <a:bodyPr wrap="square" rtlCol="0">
            <a:spAutoFit/>
          </a:bodyPr>
          <a:lstStyle/>
          <a:p>
            <a:r>
              <a:rPr lang="cs-CZ" dirty="0">
                <a:sym typeface="Symbol"/>
              </a:rPr>
              <a:t>k</a:t>
            </a:r>
            <a:r>
              <a:rPr lang="cs-CZ" baseline="-25000" dirty="0">
                <a:sym typeface="Symbol"/>
              </a:rPr>
              <a:t>1</a:t>
            </a:r>
            <a:r>
              <a:rPr lang="cs-CZ" dirty="0">
                <a:sym typeface="Symbol"/>
              </a:rPr>
              <a:t>=</a:t>
            </a:r>
            <a:endParaRPr lang="cs-CZ" dirty="0"/>
          </a:p>
        </p:txBody>
      </p:sp>
      <p:sp>
        <p:nvSpPr>
          <p:cNvPr id="62" name="TextovéPole 61"/>
          <p:cNvSpPr txBox="1"/>
          <p:nvPr/>
        </p:nvSpPr>
        <p:spPr>
          <a:xfrm>
            <a:off x="1816645" y="2279221"/>
            <a:ext cx="308169" cy="369332"/>
          </a:xfrm>
          <a:prstGeom prst="rect">
            <a:avLst/>
          </a:prstGeom>
          <a:noFill/>
        </p:spPr>
        <p:txBody>
          <a:bodyPr wrap="square" rtlCol="0">
            <a:spAutoFit/>
          </a:bodyPr>
          <a:lstStyle/>
          <a:p>
            <a:r>
              <a:rPr lang="cs-CZ" dirty="0" smtClean="0">
                <a:sym typeface="Symbol"/>
              </a:rPr>
              <a:t></a:t>
            </a:r>
            <a:endParaRPr lang="cs-CZ" dirty="0"/>
          </a:p>
        </p:txBody>
      </p:sp>
      <p:sp>
        <p:nvSpPr>
          <p:cNvPr id="63" name="TextovéPole 62"/>
          <p:cNvSpPr txBox="1"/>
          <p:nvPr/>
        </p:nvSpPr>
        <p:spPr>
          <a:xfrm>
            <a:off x="1769690" y="2648553"/>
            <a:ext cx="693941" cy="369332"/>
          </a:xfrm>
          <a:prstGeom prst="rect">
            <a:avLst/>
          </a:prstGeom>
          <a:noFill/>
        </p:spPr>
        <p:txBody>
          <a:bodyPr wrap="square" rtlCol="0">
            <a:spAutoFit/>
          </a:bodyPr>
          <a:lstStyle/>
          <a:p>
            <a:r>
              <a:rPr lang="cs-CZ" dirty="0" smtClean="0"/>
              <a:t>N=N</a:t>
            </a:r>
            <a:r>
              <a:rPr lang="cs-CZ" baseline="-25000" dirty="0" smtClean="0"/>
              <a:t>2</a:t>
            </a:r>
            <a:endParaRPr lang="cs-CZ" baseline="-25000" dirty="0"/>
          </a:p>
        </p:txBody>
      </p:sp>
      <p:sp>
        <p:nvSpPr>
          <p:cNvPr id="64" name="TextovéPole 63"/>
          <p:cNvSpPr txBox="1"/>
          <p:nvPr/>
        </p:nvSpPr>
        <p:spPr>
          <a:xfrm>
            <a:off x="2205070" y="4642626"/>
            <a:ext cx="693941" cy="369332"/>
          </a:xfrm>
          <a:prstGeom prst="rect">
            <a:avLst/>
          </a:prstGeom>
          <a:noFill/>
        </p:spPr>
        <p:txBody>
          <a:bodyPr wrap="square" rtlCol="0">
            <a:spAutoFit/>
          </a:bodyPr>
          <a:lstStyle/>
          <a:p>
            <a:r>
              <a:rPr lang="cs-CZ" dirty="0" smtClean="0"/>
              <a:t>P=P</a:t>
            </a:r>
            <a:r>
              <a:rPr lang="cs-CZ" baseline="-25000" dirty="0" smtClean="0"/>
              <a:t>1</a:t>
            </a:r>
            <a:endParaRPr lang="cs-CZ" baseline="-25000" dirty="0"/>
          </a:p>
        </p:txBody>
      </p:sp>
      <p:sp>
        <p:nvSpPr>
          <p:cNvPr id="65" name="TextovéPole 64"/>
          <p:cNvSpPr txBox="1"/>
          <p:nvPr/>
        </p:nvSpPr>
        <p:spPr>
          <a:xfrm>
            <a:off x="2288242" y="4135065"/>
            <a:ext cx="424466" cy="369332"/>
          </a:xfrm>
          <a:prstGeom prst="rect">
            <a:avLst/>
          </a:prstGeom>
          <a:noFill/>
        </p:spPr>
        <p:txBody>
          <a:bodyPr wrap="square" rtlCol="0">
            <a:spAutoFit/>
          </a:bodyPr>
          <a:lstStyle/>
          <a:p>
            <a:r>
              <a:rPr lang="cs-CZ" dirty="0" smtClean="0"/>
              <a:t>P</a:t>
            </a:r>
            <a:r>
              <a:rPr lang="cs-CZ" baseline="-25000" dirty="0" smtClean="0"/>
              <a:t>2</a:t>
            </a:r>
            <a:endParaRPr lang="cs-CZ" baseline="-25000" dirty="0"/>
          </a:p>
        </p:txBody>
      </p:sp>
      <p:sp>
        <p:nvSpPr>
          <p:cNvPr id="66" name="TextovéPole 65"/>
          <p:cNvSpPr txBox="1"/>
          <p:nvPr/>
        </p:nvSpPr>
        <p:spPr>
          <a:xfrm>
            <a:off x="1507102" y="4389864"/>
            <a:ext cx="454285" cy="369332"/>
          </a:xfrm>
          <a:prstGeom prst="rect">
            <a:avLst/>
          </a:prstGeom>
          <a:noFill/>
        </p:spPr>
        <p:txBody>
          <a:bodyPr wrap="square" rtlCol="0">
            <a:spAutoFit/>
          </a:bodyPr>
          <a:lstStyle/>
          <a:p>
            <a:r>
              <a:rPr lang="cs-CZ" dirty="0" smtClean="0"/>
              <a:t>N</a:t>
            </a:r>
            <a:r>
              <a:rPr lang="cs-CZ" baseline="-25000" dirty="0" smtClean="0"/>
              <a:t>1</a:t>
            </a:r>
            <a:endParaRPr lang="cs-CZ" baseline="-25000" dirty="0"/>
          </a:p>
        </p:txBody>
      </p:sp>
      <p:sp>
        <p:nvSpPr>
          <p:cNvPr id="67" name="TextovéPole 66"/>
          <p:cNvSpPr txBox="1"/>
          <p:nvPr/>
        </p:nvSpPr>
        <p:spPr>
          <a:xfrm>
            <a:off x="1929941" y="3212976"/>
            <a:ext cx="437530" cy="369332"/>
          </a:xfrm>
          <a:prstGeom prst="rect">
            <a:avLst/>
          </a:prstGeom>
          <a:noFill/>
        </p:spPr>
        <p:txBody>
          <a:bodyPr wrap="square" rtlCol="0">
            <a:spAutoFit/>
          </a:bodyPr>
          <a:lstStyle/>
          <a:p>
            <a:r>
              <a:rPr lang="cs-CZ" dirty="0" smtClean="0"/>
              <a:t>k</a:t>
            </a:r>
            <a:r>
              <a:rPr lang="cs-CZ" baseline="-25000" dirty="0" smtClean="0"/>
              <a:t>2</a:t>
            </a:r>
            <a:endParaRPr lang="cs-CZ" baseline="-25000" dirty="0"/>
          </a:p>
        </p:txBody>
      </p:sp>
      <p:sp>
        <p:nvSpPr>
          <p:cNvPr id="68" name="TextovéPole 67"/>
          <p:cNvSpPr txBox="1"/>
          <p:nvPr/>
        </p:nvSpPr>
        <p:spPr>
          <a:xfrm>
            <a:off x="1713682" y="4481957"/>
            <a:ext cx="392232" cy="369332"/>
          </a:xfrm>
          <a:prstGeom prst="rect">
            <a:avLst/>
          </a:prstGeom>
          <a:noFill/>
        </p:spPr>
        <p:txBody>
          <a:bodyPr wrap="square" rtlCol="0">
            <a:spAutoFit/>
          </a:bodyPr>
          <a:lstStyle/>
          <a:p>
            <a:r>
              <a:rPr lang="cs-CZ" dirty="0" smtClean="0"/>
              <a:t>R</a:t>
            </a:r>
            <a:r>
              <a:rPr lang="cs-CZ" baseline="-25000" dirty="0" smtClean="0"/>
              <a:t>1</a:t>
            </a:r>
            <a:endParaRPr lang="cs-CZ" baseline="-25000" dirty="0"/>
          </a:p>
        </p:txBody>
      </p:sp>
      <p:sp>
        <p:nvSpPr>
          <p:cNvPr id="69" name="TextovéPole 68"/>
          <p:cNvSpPr txBox="1"/>
          <p:nvPr/>
        </p:nvSpPr>
        <p:spPr>
          <a:xfrm>
            <a:off x="2059433" y="3582308"/>
            <a:ext cx="392232" cy="369332"/>
          </a:xfrm>
          <a:prstGeom prst="rect">
            <a:avLst/>
          </a:prstGeom>
          <a:noFill/>
        </p:spPr>
        <p:txBody>
          <a:bodyPr wrap="square" rtlCol="0">
            <a:spAutoFit/>
          </a:bodyPr>
          <a:lstStyle/>
          <a:p>
            <a:r>
              <a:rPr lang="cs-CZ" dirty="0" smtClean="0"/>
              <a:t>R</a:t>
            </a:r>
            <a:r>
              <a:rPr lang="cs-CZ" baseline="-25000" dirty="0" smtClean="0"/>
              <a:t>2</a:t>
            </a:r>
            <a:endParaRPr lang="cs-CZ" baseline="-25000" dirty="0"/>
          </a:p>
        </p:txBody>
      </p:sp>
      <p:sp>
        <p:nvSpPr>
          <p:cNvPr id="70" name="TextovéPole 69"/>
          <p:cNvSpPr txBox="1"/>
          <p:nvPr/>
        </p:nvSpPr>
        <p:spPr>
          <a:xfrm>
            <a:off x="1981634" y="4136351"/>
            <a:ext cx="392232" cy="369332"/>
          </a:xfrm>
          <a:prstGeom prst="rect">
            <a:avLst/>
          </a:prstGeom>
          <a:noFill/>
        </p:spPr>
        <p:txBody>
          <a:bodyPr wrap="square" rtlCol="0">
            <a:spAutoFit/>
          </a:bodyPr>
          <a:lstStyle/>
          <a:p>
            <a:r>
              <a:rPr lang="cs-CZ" dirty="0" smtClean="0"/>
              <a:t>R</a:t>
            </a:r>
            <a:endParaRPr lang="cs-CZ" baseline="-25000" dirty="0"/>
          </a:p>
        </p:txBody>
      </p:sp>
      <p:cxnSp>
        <p:nvCxnSpPr>
          <p:cNvPr id="72" name="Přímá spojnice 71"/>
          <p:cNvCxnSpPr/>
          <p:nvPr/>
        </p:nvCxnSpPr>
        <p:spPr>
          <a:xfrm>
            <a:off x="2037390" y="4228744"/>
            <a:ext cx="0" cy="479451"/>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83" name="TextovéPole 82"/>
          <p:cNvSpPr txBox="1"/>
          <p:nvPr/>
        </p:nvSpPr>
        <p:spPr>
          <a:xfrm>
            <a:off x="1449396" y="3450554"/>
            <a:ext cx="510837" cy="369332"/>
          </a:xfrm>
          <a:prstGeom prst="rect">
            <a:avLst/>
          </a:prstGeom>
          <a:noFill/>
        </p:spPr>
        <p:txBody>
          <a:bodyPr wrap="square" rtlCol="0">
            <a:spAutoFit/>
          </a:bodyPr>
          <a:lstStyle/>
          <a:p>
            <a:r>
              <a:rPr lang="cs-CZ" dirty="0" smtClean="0"/>
              <a:t>n</a:t>
            </a:r>
            <a:r>
              <a:rPr lang="cs-CZ" baseline="30000" dirty="0" smtClean="0">
                <a:sym typeface="Symbol"/>
              </a:rPr>
              <a:t></a:t>
            </a:r>
            <a:endParaRPr lang="cs-CZ" spc="-300" dirty="0"/>
          </a:p>
        </p:txBody>
      </p:sp>
      <p:sp>
        <p:nvSpPr>
          <p:cNvPr id="84" name="Ovál 83"/>
          <p:cNvSpPr/>
          <p:nvPr/>
        </p:nvSpPr>
        <p:spPr>
          <a:xfrm>
            <a:off x="1765232" y="2870737"/>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5" name="Ovál 84"/>
          <p:cNvSpPr/>
          <p:nvPr/>
        </p:nvSpPr>
        <p:spPr>
          <a:xfrm>
            <a:off x="1781175" y="444561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6" name="Ovál 85"/>
          <p:cNvSpPr/>
          <p:nvPr/>
        </p:nvSpPr>
        <p:spPr>
          <a:xfrm>
            <a:off x="2184404" y="398800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7" name="Ovál 86"/>
          <p:cNvSpPr/>
          <p:nvPr/>
        </p:nvSpPr>
        <p:spPr>
          <a:xfrm>
            <a:off x="2015188" y="420978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8" name="Ovál 87"/>
          <p:cNvSpPr/>
          <p:nvPr/>
        </p:nvSpPr>
        <p:spPr>
          <a:xfrm>
            <a:off x="2005989" y="466298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9" name="Ovál 88"/>
          <p:cNvSpPr/>
          <p:nvPr/>
        </p:nvSpPr>
        <p:spPr>
          <a:xfrm>
            <a:off x="2344611" y="443123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90" name="Ovál 89"/>
          <p:cNvSpPr/>
          <p:nvPr/>
        </p:nvSpPr>
        <p:spPr>
          <a:xfrm>
            <a:off x="2111568" y="474485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6717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48"/>
                                        </p:tgtEl>
                                        <p:attrNameLst>
                                          <p:attrName>style.visibility</p:attrName>
                                        </p:attrNameLst>
                                      </p:cBhvr>
                                      <p:to>
                                        <p:strVal val="visible"/>
                                      </p:to>
                                    </p:set>
                                    <p:animEffect transition="in" filter="fade">
                                      <p:cBhvr>
                                        <p:cTn id="19" dur="500"/>
                                        <p:tgtEl>
                                          <p:spTgt spid="4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9"/>
                                        </p:tgtEl>
                                        <p:attrNameLst>
                                          <p:attrName>style.visibility</p:attrName>
                                        </p:attrNameLst>
                                      </p:cBhvr>
                                      <p:to>
                                        <p:strVal val="visible"/>
                                      </p:to>
                                    </p:set>
                                    <p:animEffect transition="in" filter="fade">
                                      <p:cBhvr>
                                        <p:cTn id="22" dur="500"/>
                                        <p:tgtEl>
                                          <p:spTgt spid="4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6"/>
                                        </p:tgtEl>
                                        <p:attrNameLst>
                                          <p:attrName>style.visibility</p:attrName>
                                        </p:attrNameLst>
                                      </p:cBhvr>
                                      <p:to>
                                        <p:strVal val="visible"/>
                                      </p:to>
                                    </p:set>
                                    <p:animEffect transition="in" filter="fade">
                                      <p:cBhvr>
                                        <p:cTn id="27" dur="500"/>
                                        <p:tgtEl>
                                          <p:spTgt spid="36"/>
                                        </p:tgtEl>
                                      </p:cBhvr>
                                    </p:animEffect>
                                  </p:childTnLst>
                                </p:cTn>
                              </p:par>
                              <p:par>
                                <p:cTn id="28" presetID="10" presetClass="entr" presetSubtype="0" fill="hold"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fade">
                                      <p:cBhvr>
                                        <p:cTn id="36" dur="500"/>
                                        <p:tgtEl>
                                          <p:spTgt spid="25"/>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1"/>
                                        </p:tgtEl>
                                        <p:attrNameLst>
                                          <p:attrName>style.visibility</p:attrName>
                                        </p:attrNameLst>
                                      </p:cBhvr>
                                      <p:to>
                                        <p:strVal val="visible"/>
                                      </p:to>
                                    </p:set>
                                    <p:animEffect transition="in" filter="fade">
                                      <p:cBhvr>
                                        <p:cTn id="42" dur="500"/>
                                        <p:tgtEl>
                                          <p:spTgt spid="51"/>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9"/>
                                        </p:tgtEl>
                                        <p:attrNameLst>
                                          <p:attrName>style.visibility</p:attrName>
                                        </p:attrNameLst>
                                      </p:cBhvr>
                                      <p:to>
                                        <p:strVal val="visible"/>
                                      </p:to>
                                    </p:set>
                                    <p:animEffect transition="in" filter="fade">
                                      <p:cBhvr>
                                        <p:cTn id="47" dur="500"/>
                                        <p:tgtEl>
                                          <p:spTgt spid="3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6"/>
                                        </p:tgtEl>
                                        <p:attrNameLst>
                                          <p:attrName>style.visibility</p:attrName>
                                        </p:attrNameLst>
                                      </p:cBhvr>
                                      <p:to>
                                        <p:strVal val="visible"/>
                                      </p:to>
                                    </p:set>
                                    <p:animEffect transition="in" filter="fade">
                                      <p:cBhvr>
                                        <p:cTn id="50" dur="500"/>
                                        <p:tgtEl>
                                          <p:spTgt spid="56"/>
                                        </p:tgtEl>
                                      </p:cBhvr>
                                    </p:animEffect>
                                  </p:childTnLst>
                                </p:cTn>
                              </p:par>
                            </p:childTnLst>
                          </p:cTn>
                        </p:par>
                        <p:par>
                          <p:cTn id="51" fill="hold">
                            <p:stCondLst>
                              <p:cond delay="500"/>
                            </p:stCondLst>
                            <p:childTnLst>
                              <p:par>
                                <p:cTn id="52" presetID="10" presetClass="entr" presetSubtype="0" fill="hold" nodeType="after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fade">
                                      <p:cBhvr>
                                        <p:cTn id="54" dur="500"/>
                                        <p:tgtEl>
                                          <p:spTgt spid="7"/>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59"/>
                                        </p:tgtEl>
                                        <p:attrNameLst>
                                          <p:attrName>style.visibility</p:attrName>
                                        </p:attrNameLst>
                                      </p:cBhvr>
                                      <p:to>
                                        <p:strVal val="visible"/>
                                      </p:to>
                                    </p:set>
                                    <p:animEffect transition="in" filter="fade">
                                      <p:cBhvr>
                                        <p:cTn id="57" dur="500"/>
                                        <p:tgtEl>
                                          <p:spTgt spid="59"/>
                                        </p:tgtEl>
                                      </p:cBhvr>
                                    </p:animEffect>
                                  </p:childTnLst>
                                </p:cTn>
                              </p:par>
                            </p:childTnLst>
                          </p:cTn>
                        </p:par>
                        <p:par>
                          <p:cTn id="58" fill="hold">
                            <p:stCondLst>
                              <p:cond delay="1000"/>
                            </p:stCondLst>
                            <p:childTnLst>
                              <p:par>
                                <p:cTn id="59" presetID="10" presetClass="entr" presetSubtype="0" fill="hold" nodeType="afterEffect">
                                  <p:stCondLst>
                                    <p:cond delay="0"/>
                                  </p:stCondLst>
                                  <p:childTnLst>
                                    <p:set>
                                      <p:cBhvr>
                                        <p:cTn id="60" dur="1" fill="hold">
                                          <p:stCondLst>
                                            <p:cond delay="0"/>
                                          </p:stCondLst>
                                        </p:cTn>
                                        <p:tgtEl>
                                          <p:spTgt spid="30"/>
                                        </p:tgtEl>
                                        <p:attrNameLst>
                                          <p:attrName>style.visibility</p:attrName>
                                        </p:attrNameLst>
                                      </p:cBhvr>
                                      <p:to>
                                        <p:strVal val="visible"/>
                                      </p:to>
                                    </p:set>
                                    <p:animEffect transition="in" filter="fade">
                                      <p:cBhvr>
                                        <p:cTn id="61" dur="500"/>
                                        <p:tgtEl>
                                          <p:spTgt spid="30"/>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57"/>
                                        </p:tgtEl>
                                        <p:attrNameLst>
                                          <p:attrName>style.visibility</p:attrName>
                                        </p:attrNameLst>
                                      </p:cBhvr>
                                      <p:to>
                                        <p:strVal val="visible"/>
                                      </p:to>
                                    </p:set>
                                    <p:animEffect transition="in" filter="fade">
                                      <p:cBhvr>
                                        <p:cTn id="64" dur="500"/>
                                        <p:tgtEl>
                                          <p:spTgt spid="57"/>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nodeType="clickEffect">
                                  <p:stCondLst>
                                    <p:cond delay="0"/>
                                  </p:stCondLst>
                                  <p:childTnLst>
                                    <p:set>
                                      <p:cBhvr>
                                        <p:cTn id="68" dur="1" fill="hold">
                                          <p:stCondLst>
                                            <p:cond delay="0"/>
                                          </p:stCondLst>
                                        </p:cTn>
                                        <p:tgtEl>
                                          <p:spTgt spid="4">
                                            <p:txEl>
                                              <p:pRg st="0" end="0"/>
                                            </p:txEl>
                                          </p:spTgt>
                                        </p:tgtEl>
                                        <p:attrNameLst>
                                          <p:attrName>style.visibility</p:attrName>
                                        </p:attrNameLst>
                                      </p:cBhvr>
                                      <p:to>
                                        <p:strVal val="visible"/>
                                      </p:to>
                                    </p:set>
                                    <p:animEffect transition="in" filter="fade">
                                      <p:cBhvr>
                                        <p:cTn id="69" dur="500"/>
                                        <p:tgtEl>
                                          <p:spTgt spid="4">
                                            <p:txEl>
                                              <p:pRg st="0" end="0"/>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nodeType="clickEffect">
                                  <p:stCondLst>
                                    <p:cond delay="0"/>
                                  </p:stCondLst>
                                  <p:childTnLst>
                                    <p:set>
                                      <p:cBhvr>
                                        <p:cTn id="73" dur="1" fill="hold">
                                          <p:stCondLst>
                                            <p:cond delay="0"/>
                                          </p:stCondLst>
                                        </p:cTn>
                                        <p:tgtEl>
                                          <p:spTgt spid="10"/>
                                        </p:tgtEl>
                                        <p:attrNameLst>
                                          <p:attrName>style.visibility</p:attrName>
                                        </p:attrNameLst>
                                      </p:cBhvr>
                                      <p:to>
                                        <p:strVal val="visible"/>
                                      </p:to>
                                    </p:set>
                                    <p:animEffect transition="in" filter="fade">
                                      <p:cBhvr>
                                        <p:cTn id="74" dur="500"/>
                                        <p:tgtEl>
                                          <p:spTgt spid="10"/>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53"/>
                                        </p:tgtEl>
                                        <p:attrNameLst>
                                          <p:attrName>style.visibility</p:attrName>
                                        </p:attrNameLst>
                                      </p:cBhvr>
                                      <p:to>
                                        <p:strVal val="visible"/>
                                      </p:to>
                                    </p:set>
                                    <p:animEffect transition="in" filter="fade">
                                      <p:cBhvr>
                                        <p:cTn id="77" dur="500"/>
                                        <p:tgtEl>
                                          <p:spTgt spid="53"/>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62"/>
                                        </p:tgtEl>
                                        <p:attrNameLst>
                                          <p:attrName>style.visibility</p:attrName>
                                        </p:attrNameLst>
                                      </p:cBhvr>
                                      <p:to>
                                        <p:strVal val="visible"/>
                                      </p:to>
                                    </p:set>
                                    <p:animEffect transition="in" filter="fade">
                                      <p:cBhvr>
                                        <p:cTn id="80" dur="500"/>
                                        <p:tgtEl>
                                          <p:spTgt spid="62"/>
                                        </p:tgtEl>
                                      </p:cBhvr>
                                    </p:animEffect>
                                  </p:childTnLst>
                                </p:cTn>
                              </p:par>
                            </p:childTnLst>
                          </p:cTn>
                        </p:par>
                        <p:par>
                          <p:cTn id="81" fill="hold">
                            <p:stCondLst>
                              <p:cond delay="500"/>
                            </p:stCondLst>
                            <p:childTnLst>
                              <p:par>
                                <p:cTn id="82" presetID="10" presetClass="entr" presetSubtype="0" fill="hold" grpId="0" nodeType="afterEffect">
                                  <p:stCondLst>
                                    <p:cond delay="0"/>
                                  </p:stCondLst>
                                  <p:childTnLst>
                                    <p:set>
                                      <p:cBhvr>
                                        <p:cTn id="83" dur="1" fill="hold">
                                          <p:stCondLst>
                                            <p:cond delay="0"/>
                                          </p:stCondLst>
                                        </p:cTn>
                                        <p:tgtEl>
                                          <p:spTgt spid="60"/>
                                        </p:tgtEl>
                                        <p:attrNameLst>
                                          <p:attrName>style.visibility</p:attrName>
                                        </p:attrNameLst>
                                      </p:cBhvr>
                                      <p:to>
                                        <p:strVal val="visible"/>
                                      </p:to>
                                    </p:set>
                                    <p:animEffect transition="in" filter="fade">
                                      <p:cBhvr>
                                        <p:cTn id="84" dur="500"/>
                                        <p:tgtEl>
                                          <p:spTgt spid="60"/>
                                        </p:tgtEl>
                                      </p:cBhvr>
                                    </p:animEffect>
                                  </p:childTnLst>
                                </p:cTn>
                              </p:par>
                            </p:childTnLst>
                          </p:cTn>
                        </p:par>
                        <p:par>
                          <p:cTn id="85" fill="hold">
                            <p:stCondLst>
                              <p:cond delay="1000"/>
                            </p:stCondLst>
                            <p:childTnLst>
                              <p:par>
                                <p:cTn id="86" presetID="10" presetClass="entr" presetSubtype="0" fill="hold" grpId="0" nodeType="afterEffect">
                                  <p:stCondLst>
                                    <p:cond delay="0"/>
                                  </p:stCondLst>
                                  <p:childTnLst>
                                    <p:set>
                                      <p:cBhvr>
                                        <p:cTn id="87" dur="1" fill="hold">
                                          <p:stCondLst>
                                            <p:cond delay="0"/>
                                          </p:stCondLst>
                                        </p:cTn>
                                        <p:tgtEl>
                                          <p:spTgt spid="83"/>
                                        </p:tgtEl>
                                        <p:attrNameLst>
                                          <p:attrName>style.visibility</p:attrName>
                                        </p:attrNameLst>
                                      </p:cBhvr>
                                      <p:to>
                                        <p:strVal val="visible"/>
                                      </p:to>
                                    </p:set>
                                    <p:animEffect transition="in" filter="fade">
                                      <p:cBhvr>
                                        <p:cTn id="88" dur="500"/>
                                        <p:tgtEl>
                                          <p:spTgt spid="83"/>
                                        </p:tgtEl>
                                      </p:cBhvr>
                                    </p:animEffect>
                                  </p:childTnLst>
                                </p:cTn>
                              </p:par>
                            </p:childTnLst>
                          </p:cTn>
                        </p:par>
                      </p:childTnLst>
                    </p:cTn>
                  </p:par>
                  <p:par>
                    <p:cTn id="89" fill="hold">
                      <p:stCondLst>
                        <p:cond delay="indefinite"/>
                      </p:stCondLst>
                      <p:childTnLst>
                        <p:par>
                          <p:cTn id="90" fill="hold">
                            <p:stCondLst>
                              <p:cond delay="0"/>
                            </p:stCondLst>
                            <p:childTnLst>
                              <p:par>
                                <p:cTn id="91" presetID="10" presetClass="entr" presetSubtype="0" fill="hold" nodeType="clickEffect">
                                  <p:stCondLst>
                                    <p:cond delay="0"/>
                                  </p:stCondLst>
                                  <p:childTnLst>
                                    <p:set>
                                      <p:cBhvr>
                                        <p:cTn id="92" dur="1" fill="hold">
                                          <p:stCondLst>
                                            <p:cond delay="0"/>
                                          </p:stCondLst>
                                        </p:cTn>
                                        <p:tgtEl>
                                          <p:spTgt spid="4">
                                            <p:txEl>
                                              <p:pRg st="1" end="1"/>
                                            </p:txEl>
                                          </p:spTgt>
                                        </p:tgtEl>
                                        <p:attrNameLst>
                                          <p:attrName>style.visibility</p:attrName>
                                        </p:attrNameLst>
                                      </p:cBhvr>
                                      <p:to>
                                        <p:strVal val="visible"/>
                                      </p:to>
                                    </p:set>
                                    <p:animEffect transition="in" filter="fade">
                                      <p:cBhvr>
                                        <p:cTn id="93" dur="500"/>
                                        <p:tgtEl>
                                          <p:spTgt spid="4">
                                            <p:txEl>
                                              <p:pRg st="1" end="1"/>
                                            </p:txEl>
                                          </p:spTgt>
                                        </p:tgtEl>
                                      </p:cBhvr>
                                    </p:animEffect>
                                  </p:childTnLst>
                                </p:cTn>
                              </p:par>
                            </p:childTnLst>
                          </p:cTn>
                        </p:par>
                      </p:childTnLst>
                    </p:cTn>
                  </p:par>
                  <p:par>
                    <p:cTn id="94" fill="hold">
                      <p:stCondLst>
                        <p:cond delay="indefinite"/>
                      </p:stCondLst>
                      <p:childTnLst>
                        <p:par>
                          <p:cTn id="95" fill="hold">
                            <p:stCondLst>
                              <p:cond delay="0"/>
                            </p:stCondLst>
                            <p:childTnLst>
                              <p:par>
                                <p:cTn id="96" presetID="10" presetClass="entr" presetSubtype="0" fill="hold" grpId="0" nodeType="clickEffect">
                                  <p:stCondLst>
                                    <p:cond delay="0"/>
                                  </p:stCondLst>
                                  <p:childTnLst>
                                    <p:set>
                                      <p:cBhvr>
                                        <p:cTn id="97" dur="1" fill="hold">
                                          <p:stCondLst>
                                            <p:cond delay="0"/>
                                          </p:stCondLst>
                                        </p:cTn>
                                        <p:tgtEl>
                                          <p:spTgt spid="90"/>
                                        </p:tgtEl>
                                        <p:attrNameLst>
                                          <p:attrName>style.visibility</p:attrName>
                                        </p:attrNameLst>
                                      </p:cBhvr>
                                      <p:to>
                                        <p:strVal val="visible"/>
                                      </p:to>
                                    </p:set>
                                    <p:animEffect transition="in" filter="fade">
                                      <p:cBhvr>
                                        <p:cTn id="98" dur="500"/>
                                        <p:tgtEl>
                                          <p:spTgt spid="90"/>
                                        </p:tgtEl>
                                      </p:cBhvr>
                                    </p:animEffect>
                                  </p:childTnLst>
                                </p:cTn>
                              </p:par>
                            </p:childTnLst>
                          </p:cTn>
                        </p:par>
                        <p:par>
                          <p:cTn id="99" fill="hold">
                            <p:stCondLst>
                              <p:cond delay="500"/>
                            </p:stCondLst>
                            <p:childTnLst>
                              <p:par>
                                <p:cTn id="100" presetID="10" presetClass="entr" presetSubtype="0" fill="hold" grpId="0" nodeType="afterEffect">
                                  <p:stCondLst>
                                    <p:cond delay="0"/>
                                  </p:stCondLst>
                                  <p:childTnLst>
                                    <p:set>
                                      <p:cBhvr>
                                        <p:cTn id="101" dur="1" fill="hold">
                                          <p:stCondLst>
                                            <p:cond delay="0"/>
                                          </p:stCondLst>
                                        </p:cTn>
                                        <p:tgtEl>
                                          <p:spTgt spid="64"/>
                                        </p:tgtEl>
                                        <p:attrNameLst>
                                          <p:attrName>style.visibility</p:attrName>
                                        </p:attrNameLst>
                                      </p:cBhvr>
                                      <p:to>
                                        <p:strVal val="visible"/>
                                      </p:to>
                                    </p:set>
                                    <p:animEffect transition="in" filter="fade">
                                      <p:cBhvr>
                                        <p:cTn id="102" dur="500"/>
                                        <p:tgtEl>
                                          <p:spTgt spid="64"/>
                                        </p:tgtEl>
                                      </p:cBhvr>
                                    </p:animEffect>
                                  </p:childTnLst>
                                </p:cTn>
                              </p:par>
                            </p:childTnLst>
                          </p:cTn>
                        </p:par>
                        <p:par>
                          <p:cTn id="103" fill="hold">
                            <p:stCondLst>
                              <p:cond delay="1000"/>
                            </p:stCondLst>
                            <p:childTnLst>
                              <p:par>
                                <p:cTn id="104" presetID="22" presetClass="entr" presetSubtype="8" fill="hold" nodeType="afterEffect">
                                  <p:stCondLst>
                                    <p:cond delay="0"/>
                                  </p:stCondLst>
                                  <p:childTnLst>
                                    <p:set>
                                      <p:cBhvr>
                                        <p:cTn id="105" dur="1" fill="hold">
                                          <p:stCondLst>
                                            <p:cond delay="0"/>
                                          </p:stCondLst>
                                        </p:cTn>
                                        <p:tgtEl>
                                          <p:spTgt spid="16"/>
                                        </p:tgtEl>
                                        <p:attrNameLst>
                                          <p:attrName>style.visibility</p:attrName>
                                        </p:attrNameLst>
                                      </p:cBhvr>
                                      <p:to>
                                        <p:strVal val="visible"/>
                                      </p:to>
                                    </p:set>
                                    <p:animEffect transition="in" filter="wipe(left)">
                                      <p:cBhvr>
                                        <p:cTn id="106" dur="500"/>
                                        <p:tgtEl>
                                          <p:spTgt spid="16"/>
                                        </p:tgtEl>
                                      </p:cBhvr>
                                    </p:animEffect>
                                  </p:childTnLst>
                                </p:cTn>
                              </p:par>
                            </p:childTnLst>
                          </p:cTn>
                        </p:par>
                        <p:par>
                          <p:cTn id="107" fill="hold">
                            <p:stCondLst>
                              <p:cond delay="1500"/>
                            </p:stCondLst>
                            <p:childTnLst>
                              <p:par>
                                <p:cTn id="108" presetID="10" presetClass="entr" presetSubtype="0" fill="hold" grpId="0" nodeType="afterEffect">
                                  <p:stCondLst>
                                    <p:cond delay="0"/>
                                  </p:stCondLst>
                                  <p:childTnLst>
                                    <p:set>
                                      <p:cBhvr>
                                        <p:cTn id="109" dur="1" fill="hold">
                                          <p:stCondLst>
                                            <p:cond delay="0"/>
                                          </p:stCondLst>
                                        </p:cTn>
                                        <p:tgtEl>
                                          <p:spTgt spid="89"/>
                                        </p:tgtEl>
                                        <p:attrNameLst>
                                          <p:attrName>style.visibility</p:attrName>
                                        </p:attrNameLst>
                                      </p:cBhvr>
                                      <p:to>
                                        <p:strVal val="visible"/>
                                      </p:to>
                                    </p:set>
                                    <p:animEffect transition="in" filter="fade">
                                      <p:cBhvr>
                                        <p:cTn id="110" dur="500"/>
                                        <p:tgtEl>
                                          <p:spTgt spid="89"/>
                                        </p:tgtEl>
                                      </p:cBhvr>
                                    </p:animEffect>
                                  </p:childTnLst>
                                </p:cTn>
                              </p:par>
                            </p:childTnLst>
                          </p:cTn>
                        </p:par>
                        <p:par>
                          <p:cTn id="111" fill="hold">
                            <p:stCondLst>
                              <p:cond delay="2000"/>
                            </p:stCondLst>
                            <p:childTnLst>
                              <p:par>
                                <p:cTn id="112" presetID="10" presetClass="entr" presetSubtype="0" fill="hold" grpId="0" nodeType="afterEffect">
                                  <p:stCondLst>
                                    <p:cond delay="0"/>
                                  </p:stCondLst>
                                  <p:childTnLst>
                                    <p:set>
                                      <p:cBhvr>
                                        <p:cTn id="113" dur="1" fill="hold">
                                          <p:stCondLst>
                                            <p:cond delay="0"/>
                                          </p:stCondLst>
                                        </p:cTn>
                                        <p:tgtEl>
                                          <p:spTgt spid="65"/>
                                        </p:tgtEl>
                                        <p:attrNameLst>
                                          <p:attrName>style.visibility</p:attrName>
                                        </p:attrNameLst>
                                      </p:cBhvr>
                                      <p:to>
                                        <p:strVal val="visible"/>
                                      </p:to>
                                    </p:set>
                                    <p:animEffect transition="in" filter="fade">
                                      <p:cBhvr>
                                        <p:cTn id="114" dur="500"/>
                                        <p:tgtEl>
                                          <p:spTgt spid="65"/>
                                        </p:tgtEl>
                                      </p:cBhvr>
                                    </p:animEffect>
                                  </p:childTnLst>
                                </p:cTn>
                              </p:par>
                            </p:childTnLst>
                          </p:cTn>
                        </p:par>
                        <p:par>
                          <p:cTn id="115" fill="hold">
                            <p:stCondLst>
                              <p:cond delay="2500"/>
                            </p:stCondLst>
                            <p:childTnLst>
                              <p:par>
                                <p:cTn id="116" presetID="10" presetClass="entr" presetSubtype="0" fill="hold" grpId="0" nodeType="afterEffect">
                                  <p:stCondLst>
                                    <p:cond delay="0"/>
                                  </p:stCondLst>
                                  <p:childTnLst>
                                    <p:set>
                                      <p:cBhvr>
                                        <p:cTn id="117" dur="1" fill="hold">
                                          <p:stCondLst>
                                            <p:cond delay="0"/>
                                          </p:stCondLst>
                                        </p:cTn>
                                        <p:tgtEl>
                                          <p:spTgt spid="84"/>
                                        </p:tgtEl>
                                        <p:attrNameLst>
                                          <p:attrName>style.visibility</p:attrName>
                                        </p:attrNameLst>
                                      </p:cBhvr>
                                      <p:to>
                                        <p:strVal val="visible"/>
                                      </p:to>
                                    </p:set>
                                    <p:animEffect transition="in" filter="fade">
                                      <p:cBhvr>
                                        <p:cTn id="118" dur="500"/>
                                        <p:tgtEl>
                                          <p:spTgt spid="84"/>
                                        </p:tgtEl>
                                      </p:cBhvr>
                                    </p:animEffect>
                                  </p:childTnLst>
                                </p:cTn>
                              </p:par>
                            </p:childTnLst>
                          </p:cTn>
                        </p:par>
                        <p:par>
                          <p:cTn id="119" fill="hold">
                            <p:stCondLst>
                              <p:cond delay="3000"/>
                            </p:stCondLst>
                            <p:childTnLst>
                              <p:par>
                                <p:cTn id="120" presetID="10" presetClass="entr" presetSubtype="0" fill="hold" grpId="0" nodeType="afterEffect">
                                  <p:stCondLst>
                                    <p:cond delay="0"/>
                                  </p:stCondLst>
                                  <p:childTnLst>
                                    <p:set>
                                      <p:cBhvr>
                                        <p:cTn id="121" dur="1" fill="hold">
                                          <p:stCondLst>
                                            <p:cond delay="0"/>
                                          </p:stCondLst>
                                        </p:cTn>
                                        <p:tgtEl>
                                          <p:spTgt spid="63"/>
                                        </p:tgtEl>
                                        <p:attrNameLst>
                                          <p:attrName>style.visibility</p:attrName>
                                        </p:attrNameLst>
                                      </p:cBhvr>
                                      <p:to>
                                        <p:strVal val="visible"/>
                                      </p:to>
                                    </p:set>
                                    <p:animEffect transition="in" filter="fade">
                                      <p:cBhvr>
                                        <p:cTn id="122" dur="500"/>
                                        <p:tgtEl>
                                          <p:spTgt spid="63"/>
                                        </p:tgtEl>
                                      </p:cBhvr>
                                    </p:animEffect>
                                  </p:childTnLst>
                                </p:cTn>
                              </p:par>
                            </p:childTnLst>
                          </p:cTn>
                        </p:par>
                        <p:par>
                          <p:cTn id="123" fill="hold">
                            <p:stCondLst>
                              <p:cond delay="3500"/>
                            </p:stCondLst>
                            <p:childTnLst>
                              <p:par>
                                <p:cTn id="124" presetID="10" presetClass="entr" presetSubtype="0" fill="hold" grpId="0" nodeType="afterEffect">
                                  <p:stCondLst>
                                    <p:cond delay="0"/>
                                  </p:stCondLst>
                                  <p:childTnLst>
                                    <p:set>
                                      <p:cBhvr>
                                        <p:cTn id="125" dur="1" fill="hold">
                                          <p:stCondLst>
                                            <p:cond delay="0"/>
                                          </p:stCondLst>
                                        </p:cTn>
                                        <p:tgtEl>
                                          <p:spTgt spid="85"/>
                                        </p:tgtEl>
                                        <p:attrNameLst>
                                          <p:attrName>style.visibility</p:attrName>
                                        </p:attrNameLst>
                                      </p:cBhvr>
                                      <p:to>
                                        <p:strVal val="visible"/>
                                      </p:to>
                                    </p:set>
                                    <p:animEffect transition="in" filter="fade">
                                      <p:cBhvr>
                                        <p:cTn id="126" dur="500"/>
                                        <p:tgtEl>
                                          <p:spTgt spid="85"/>
                                        </p:tgtEl>
                                      </p:cBhvr>
                                    </p:animEffect>
                                  </p:childTnLst>
                                </p:cTn>
                              </p:par>
                            </p:childTnLst>
                          </p:cTn>
                        </p:par>
                        <p:par>
                          <p:cTn id="127" fill="hold">
                            <p:stCondLst>
                              <p:cond delay="4000"/>
                            </p:stCondLst>
                            <p:childTnLst>
                              <p:par>
                                <p:cTn id="128" presetID="10" presetClass="entr" presetSubtype="0" fill="hold" grpId="0" nodeType="afterEffect">
                                  <p:stCondLst>
                                    <p:cond delay="0"/>
                                  </p:stCondLst>
                                  <p:childTnLst>
                                    <p:set>
                                      <p:cBhvr>
                                        <p:cTn id="129" dur="1" fill="hold">
                                          <p:stCondLst>
                                            <p:cond delay="0"/>
                                          </p:stCondLst>
                                        </p:cTn>
                                        <p:tgtEl>
                                          <p:spTgt spid="66"/>
                                        </p:tgtEl>
                                        <p:attrNameLst>
                                          <p:attrName>style.visibility</p:attrName>
                                        </p:attrNameLst>
                                      </p:cBhvr>
                                      <p:to>
                                        <p:strVal val="visible"/>
                                      </p:to>
                                    </p:set>
                                    <p:animEffect transition="in" filter="fade">
                                      <p:cBhvr>
                                        <p:cTn id="130" dur="500"/>
                                        <p:tgtEl>
                                          <p:spTgt spid="66"/>
                                        </p:tgtEl>
                                      </p:cBhvr>
                                    </p:animEffect>
                                  </p:childTnLst>
                                </p:cTn>
                              </p:par>
                            </p:childTnLst>
                          </p:cTn>
                        </p:par>
                      </p:childTnLst>
                    </p:cTn>
                  </p:par>
                  <p:par>
                    <p:cTn id="131" fill="hold">
                      <p:stCondLst>
                        <p:cond delay="indefinite"/>
                      </p:stCondLst>
                      <p:childTnLst>
                        <p:par>
                          <p:cTn id="132" fill="hold">
                            <p:stCondLst>
                              <p:cond delay="0"/>
                            </p:stCondLst>
                            <p:childTnLst>
                              <p:par>
                                <p:cTn id="133" presetID="22" presetClass="entr" presetSubtype="4" fill="hold" nodeType="clickEffect">
                                  <p:stCondLst>
                                    <p:cond delay="0"/>
                                  </p:stCondLst>
                                  <p:childTnLst>
                                    <p:set>
                                      <p:cBhvr>
                                        <p:cTn id="134" dur="1" fill="hold">
                                          <p:stCondLst>
                                            <p:cond delay="0"/>
                                          </p:stCondLst>
                                        </p:cTn>
                                        <p:tgtEl>
                                          <p:spTgt spid="12"/>
                                        </p:tgtEl>
                                        <p:attrNameLst>
                                          <p:attrName>style.visibility</p:attrName>
                                        </p:attrNameLst>
                                      </p:cBhvr>
                                      <p:to>
                                        <p:strVal val="visible"/>
                                      </p:to>
                                    </p:set>
                                    <p:animEffect transition="in" filter="wipe(down)">
                                      <p:cBhvr>
                                        <p:cTn id="135" dur="500"/>
                                        <p:tgtEl>
                                          <p:spTgt spid="12"/>
                                        </p:tgtEl>
                                      </p:cBhvr>
                                    </p:animEffect>
                                  </p:childTnLst>
                                </p:cTn>
                              </p:par>
                            </p:childTnLst>
                          </p:cTn>
                        </p:par>
                        <p:par>
                          <p:cTn id="136" fill="hold">
                            <p:stCondLst>
                              <p:cond delay="500"/>
                            </p:stCondLst>
                            <p:childTnLst>
                              <p:par>
                                <p:cTn id="137" presetID="10" presetClass="entr" presetSubtype="0" fill="hold" grpId="0" nodeType="afterEffect">
                                  <p:stCondLst>
                                    <p:cond delay="0"/>
                                  </p:stCondLst>
                                  <p:childTnLst>
                                    <p:set>
                                      <p:cBhvr>
                                        <p:cTn id="138" dur="1" fill="hold">
                                          <p:stCondLst>
                                            <p:cond delay="0"/>
                                          </p:stCondLst>
                                        </p:cTn>
                                        <p:tgtEl>
                                          <p:spTgt spid="58"/>
                                        </p:tgtEl>
                                        <p:attrNameLst>
                                          <p:attrName>style.visibility</p:attrName>
                                        </p:attrNameLst>
                                      </p:cBhvr>
                                      <p:to>
                                        <p:strVal val="visible"/>
                                      </p:to>
                                    </p:set>
                                    <p:animEffect transition="in" filter="fade">
                                      <p:cBhvr>
                                        <p:cTn id="139" dur="500"/>
                                        <p:tgtEl>
                                          <p:spTgt spid="58"/>
                                        </p:tgtEl>
                                      </p:cBhvr>
                                    </p:animEffect>
                                  </p:childTnLst>
                                </p:cTn>
                              </p:par>
                            </p:childTnLst>
                          </p:cTn>
                        </p:par>
                        <p:par>
                          <p:cTn id="140" fill="hold">
                            <p:stCondLst>
                              <p:cond delay="1000"/>
                            </p:stCondLst>
                            <p:childTnLst>
                              <p:par>
                                <p:cTn id="141" presetID="10" presetClass="entr" presetSubtype="0" fill="hold" grpId="0" nodeType="afterEffect">
                                  <p:stCondLst>
                                    <p:cond delay="500"/>
                                  </p:stCondLst>
                                  <p:childTnLst>
                                    <p:set>
                                      <p:cBhvr>
                                        <p:cTn id="142" dur="1" fill="hold">
                                          <p:stCondLst>
                                            <p:cond delay="0"/>
                                          </p:stCondLst>
                                        </p:cTn>
                                        <p:tgtEl>
                                          <p:spTgt spid="61"/>
                                        </p:tgtEl>
                                        <p:attrNameLst>
                                          <p:attrName>style.visibility</p:attrName>
                                        </p:attrNameLst>
                                      </p:cBhvr>
                                      <p:to>
                                        <p:strVal val="visible"/>
                                      </p:to>
                                    </p:set>
                                    <p:animEffect transition="in" filter="fade">
                                      <p:cBhvr>
                                        <p:cTn id="143" dur="500"/>
                                        <p:tgtEl>
                                          <p:spTgt spid="61"/>
                                        </p:tgtEl>
                                      </p:cBhvr>
                                    </p:animEffect>
                                  </p:childTnLst>
                                </p:cTn>
                              </p:par>
                            </p:childTnLst>
                          </p:cTn>
                        </p:par>
                        <p:par>
                          <p:cTn id="144" fill="hold">
                            <p:stCondLst>
                              <p:cond delay="2000"/>
                            </p:stCondLst>
                            <p:childTnLst>
                              <p:par>
                                <p:cTn id="145" presetID="22" presetClass="entr" presetSubtype="4" fill="hold" nodeType="afterEffect">
                                  <p:stCondLst>
                                    <p:cond delay="500"/>
                                  </p:stCondLst>
                                  <p:childTnLst>
                                    <p:set>
                                      <p:cBhvr>
                                        <p:cTn id="146" dur="1" fill="hold">
                                          <p:stCondLst>
                                            <p:cond delay="0"/>
                                          </p:stCondLst>
                                        </p:cTn>
                                        <p:tgtEl>
                                          <p:spTgt spid="23"/>
                                        </p:tgtEl>
                                        <p:attrNameLst>
                                          <p:attrName>style.visibility</p:attrName>
                                        </p:attrNameLst>
                                      </p:cBhvr>
                                      <p:to>
                                        <p:strVal val="visible"/>
                                      </p:to>
                                    </p:set>
                                    <p:animEffect transition="in" filter="wipe(down)">
                                      <p:cBhvr>
                                        <p:cTn id="147" dur="500"/>
                                        <p:tgtEl>
                                          <p:spTgt spid="23"/>
                                        </p:tgtEl>
                                      </p:cBhvr>
                                    </p:animEffect>
                                  </p:childTnLst>
                                </p:cTn>
                              </p:par>
                            </p:childTnLst>
                          </p:cTn>
                        </p:par>
                        <p:par>
                          <p:cTn id="148" fill="hold">
                            <p:stCondLst>
                              <p:cond delay="3000"/>
                            </p:stCondLst>
                            <p:childTnLst>
                              <p:par>
                                <p:cTn id="149" presetID="10" presetClass="entr" presetSubtype="0" fill="hold" grpId="0" nodeType="afterEffect">
                                  <p:stCondLst>
                                    <p:cond delay="0"/>
                                  </p:stCondLst>
                                  <p:childTnLst>
                                    <p:set>
                                      <p:cBhvr>
                                        <p:cTn id="150" dur="1" fill="hold">
                                          <p:stCondLst>
                                            <p:cond delay="0"/>
                                          </p:stCondLst>
                                        </p:cTn>
                                        <p:tgtEl>
                                          <p:spTgt spid="67"/>
                                        </p:tgtEl>
                                        <p:attrNameLst>
                                          <p:attrName>style.visibility</p:attrName>
                                        </p:attrNameLst>
                                      </p:cBhvr>
                                      <p:to>
                                        <p:strVal val="visible"/>
                                      </p:to>
                                    </p:set>
                                    <p:animEffect transition="in" filter="fade">
                                      <p:cBhvr>
                                        <p:cTn id="151" dur="500"/>
                                        <p:tgtEl>
                                          <p:spTgt spid="67"/>
                                        </p:tgtEl>
                                      </p:cBhvr>
                                    </p:animEffect>
                                  </p:childTnLst>
                                </p:cTn>
                              </p:par>
                            </p:childTnLst>
                          </p:cTn>
                        </p:par>
                      </p:childTnLst>
                    </p:cTn>
                  </p:par>
                  <p:par>
                    <p:cTn id="152" fill="hold">
                      <p:stCondLst>
                        <p:cond delay="indefinite"/>
                      </p:stCondLst>
                      <p:childTnLst>
                        <p:par>
                          <p:cTn id="153" fill="hold">
                            <p:stCondLst>
                              <p:cond delay="0"/>
                            </p:stCondLst>
                            <p:childTnLst>
                              <p:par>
                                <p:cTn id="154" presetID="10" presetClass="entr" presetSubtype="0" fill="hold" nodeType="clickEffect">
                                  <p:stCondLst>
                                    <p:cond delay="0"/>
                                  </p:stCondLst>
                                  <p:childTnLst>
                                    <p:set>
                                      <p:cBhvr>
                                        <p:cTn id="155" dur="1" fill="hold">
                                          <p:stCondLst>
                                            <p:cond delay="0"/>
                                          </p:stCondLst>
                                        </p:cTn>
                                        <p:tgtEl>
                                          <p:spTgt spid="4">
                                            <p:txEl>
                                              <p:pRg st="2" end="2"/>
                                            </p:txEl>
                                          </p:spTgt>
                                        </p:tgtEl>
                                        <p:attrNameLst>
                                          <p:attrName>style.visibility</p:attrName>
                                        </p:attrNameLst>
                                      </p:cBhvr>
                                      <p:to>
                                        <p:strVal val="visible"/>
                                      </p:to>
                                    </p:set>
                                    <p:animEffect transition="in" filter="fade">
                                      <p:cBhvr>
                                        <p:cTn id="156" dur="500"/>
                                        <p:tgtEl>
                                          <p:spTgt spid="4">
                                            <p:txEl>
                                              <p:pRg st="2" end="2"/>
                                            </p:txEl>
                                          </p:spTgt>
                                        </p:tgtEl>
                                      </p:cBhvr>
                                    </p:animEffect>
                                  </p:childTnLst>
                                </p:cTn>
                              </p:par>
                            </p:childTnLst>
                          </p:cTn>
                        </p:par>
                      </p:childTnLst>
                    </p:cTn>
                  </p:par>
                  <p:par>
                    <p:cTn id="157" fill="hold">
                      <p:stCondLst>
                        <p:cond delay="indefinite"/>
                      </p:stCondLst>
                      <p:childTnLst>
                        <p:par>
                          <p:cTn id="158" fill="hold">
                            <p:stCondLst>
                              <p:cond delay="0"/>
                            </p:stCondLst>
                            <p:childTnLst>
                              <p:par>
                                <p:cTn id="159" presetID="10" presetClass="entr" presetSubtype="0" fill="hold" grpId="0" nodeType="clickEffect">
                                  <p:stCondLst>
                                    <p:cond delay="0"/>
                                  </p:stCondLst>
                                  <p:childTnLst>
                                    <p:set>
                                      <p:cBhvr>
                                        <p:cTn id="160" dur="1" fill="hold">
                                          <p:stCondLst>
                                            <p:cond delay="0"/>
                                          </p:stCondLst>
                                        </p:cTn>
                                        <p:tgtEl>
                                          <p:spTgt spid="87"/>
                                        </p:tgtEl>
                                        <p:attrNameLst>
                                          <p:attrName>style.visibility</p:attrName>
                                        </p:attrNameLst>
                                      </p:cBhvr>
                                      <p:to>
                                        <p:strVal val="visible"/>
                                      </p:to>
                                    </p:set>
                                    <p:animEffect transition="in" filter="fade">
                                      <p:cBhvr>
                                        <p:cTn id="161" dur="500"/>
                                        <p:tgtEl>
                                          <p:spTgt spid="87"/>
                                        </p:tgtEl>
                                      </p:cBhvr>
                                    </p:animEffect>
                                  </p:childTnLst>
                                </p:cTn>
                              </p:par>
                            </p:childTnLst>
                          </p:cTn>
                        </p:par>
                        <p:par>
                          <p:cTn id="162" fill="hold">
                            <p:stCondLst>
                              <p:cond delay="500"/>
                            </p:stCondLst>
                            <p:childTnLst>
                              <p:par>
                                <p:cTn id="163" presetID="10" presetClass="entr" presetSubtype="0" fill="hold" grpId="0" nodeType="afterEffect">
                                  <p:stCondLst>
                                    <p:cond delay="0"/>
                                  </p:stCondLst>
                                  <p:childTnLst>
                                    <p:set>
                                      <p:cBhvr>
                                        <p:cTn id="164" dur="1" fill="hold">
                                          <p:stCondLst>
                                            <p:cond delay="0"/>
                                          </p:stCondLst>
                                        </p:cTn>
                                        <p:tgtEl>
                                          <p:spTgt spid="70"/>
                                        </p:tgtEl>
                                        <p:attrNameLst>
                                          <p:attrName>style.visibility</p:attrName>
                                        </p:attrNameLst>
                                      </p:cBhvr>
                                      <p:to>
                                        <p:strVal val="visible"/>
                                      </p:to>
                                    </p:set>
                                    <p:animEffect transition="in" filter="fade">
                                      <p:cBhvr>
                                        <p:cTn id="165" dur="500"/>
                                        <p:tgtEl>
                                          <p:spTgt spid="70"/>
                                        </p:tgtEl>
                                      </p:cBhvr>
                                    </p:animEffect>
                                  </p:childTnLst>
                                </p:cTn>
                              </p:par>
                            </p:childTnLst>
                          </p:cTn>
                        </p:par>
                        <p:par>
                          <p:cTn id="166" fill="hold">
                            <p:stCondLst>
                              <p:cond delay="1000"/>
                            </p:stCondLst>
                            <p:childTnLst>
                              <p:par>
                                <p:cTn id="167" presetID="10" presetClass="entr" presetSubtype="0" fill="hold" grpId="0" nodeType="afterEffect">
                                  <p:stCondLst>
                                    <p:cond delay="500"/>
                                  </p:stCondLst>
                                  <p:childTnLst>
                                    <p:set>
                                      <p:cBhvr>
                                        <p:cTn id="168" dur="1" fill="hold">
                                          <p:stCondLst>
                                            <p:cond delay="0"/>
                                          </p:stCondLst>
                                        </p:cTn>
                                        <p:tgtEl>
                                          <p:spTgt spid="86"/>
                                        </p:tgtEl>
                                        <p:attrNameLst>
                                          <p:attrName>style.visibility</p:attrName>
                                        </p:attrNameLst>
                                      </p:cBhvr>
                                      <p:to>
                                        <p:strVal val="visible"/>
                                      </p:to>
                                    </p:set>
                                    <p:animEffect transition="in" filter="fade">
                                      <p:cBhvr>
                                        <p:cTn id="169" dur="500"/>
                                        <p:tgtEl>
                                          <p:spTgt spid="86"/>
                                        </p:tgtEl>
                                      </p:cBhvr>
                                    </p:animEffect>
                                  </p:childTnLst>
                                </p:cTn>
                              </p:par>
                            </p:childTnLst>
                          </p:cTn>
                        </p:par>
                        <p:par>
                          <p:cTn id="170" fill="hold">
                            <p:stCondLst>
                              <p:cond delay="2000"/>
                            </p:stCondLst>
                            <p:childTnLst>
                              <p:par>
                                <p:cTn id="171" presetID="10" presetClass="entr" presetSubtype="0" fill="hold" grpId="0" nodeType="afterEffect">
                                  <p:stCondLst>
                                    <p:cond delay="0"/>
                                  </p:stCondLst>
                                  <p:childTnLst>
                                    <p:set>
                                      <p:cBhvr>
                                        <p:cTn id="172" dur="1" fill="hold">
                                          <p:stCondLst>
                                            <p:cond delay="0"/>
                                          </p:stCondLst>
                                        </p:cTn>
                                        <p:tgtEl>
                                          <p:spTgt spid="69"/>
                                        </p:tgtEl>
                                        <p:attrNameLst>
                                          <p:attrName>style.visibility</p:attrName>
                                        </p:attrNameLst>
                                      </p:cBhvr>
                                      <p:to>
                                        <p:strVal val="visible"/>
                                      </p:to>
                                    </p:set>
                                    <p:animEffect transition="in" filter="fade">
                                      <p:cBhvr>
                                        <p:cTn id="173" dur="500"/>
                                        <p:tgtEl>
                                          <p:spTgt spid="69"/>
                                        </p:tgtEl>
                                      </p:cBhvr>
                                    </p:animEffect>
                                  </p:childTnLst>
                                </p:cTn>
                              </p:par>
                            </p:childTnLst>
                          </p:cTn>
                        </p:par>
                        <p:par>
                          <p:cTn id="174" fill="hold">
                            <p:stCondLst>
                              <p:cond delay="2500"/>
                            </p:stCondLst>
                            <p:childTnLst>
                              <p:par>
                                <p:cTn id="175" presetID="22" presetClass="entr" presetSubtype="8" fill="hold" nodeType="afterEffect">
                                  <p:stCondLst>
                                    <p:cond delay="0"/>
                                  </p:stCondLst>
                                  <p:childTnLst>
                                    <p:set>
                                      <p:cBhvr>
                                        <p:cTn id="176" dur="1" fill="hold">
                                          <p:stCondLst>
                                            <p:cond delay="0"/>
                                          </p:stCondLst>
                                        </p:cTn>
                                        <p:tgtEl>
                                          <p:spTgt spid="37"/>
                                        </p:tgtEl>
                                        <p:attrNameLst>
                                          <p:attrName>style.visibility</p:attrName>
                                        </p:attrNameLst>
                                      </p:cBhvr>
                                      <p:to>
                                        <p:strVal val="visible"/>
                                      </p:to>
                                    </p:set>
                                    <p:animEffect transition="in" filter="wipe(left)">
                                      <p:cBhvr>
                                        <p:cTn id="177" dur="500"/>
                                        <p:tgtEl>
                                          <p:spTgt spid="37"/>
                                        </p:tgtEl>
                                      </p:cBhvr>
                                    </p:animEffect>
                                  </p:childTnLst>
                                </p:cTn>
                              </p:par>
                            </p:childTnLst>
                          </p:cTn>
                        </p:par>
                        <p:par>
                          <p:cTn id="178" fill="hold">
                            <p:stCondLst>
                              <p:cond delay="3000"/>
                            </p:stCondLst>
                            <p:childTnLst>
                              <p:par>
                                <p:cTn id="179" presetID="22" presetClass="entr" presetSubtype="1" fill="hold" nodeType="afterEffect">
                                  <p:stCondLst>
                                    <p:cond delay="250"/>
                                  </p:stCondLst>
                                  <p:childTnLst>
                                    <p:set>
                                      <p:cBhvr>
                                        <p:cTn id="180" dur="1" fill="hold">
                                          <p:stCondLst>
                                            <p:cond delay="0"/>
                                          </p:stCondLst>
                                        </p:cTn>
                                        <p:tgtEl>
                                          <p:spTgt spid="72"/>
                                        </p:tgtEl>
                                        <p:attrNameLst>
                                          <p:attrName>style.visibility</p:attrName>
                                        </p:attrNameLst>
                                      </p:cBhvr>
                                      <p:to>
                                        <p:strVal val="visible"/>
                                      </p:to>
                                    </p:set>
                                    <p:animEffect transition="in" filter="wipe(up)">
                                      <p:cBhvr>
                                        <p:cTn id="181" dur="500"/>
                                        <p:tgtEl>
                                          <p:spTgt spid="72"/>
                                        </p:tgtEl>
                                      </p:cBhvr>
                                    </p:animEffect>
                                  </p:childTnLst>
                                </p:cTn>
                              </p:par>
                            </p:childTnLst>
                          </p:cTn>
                        </p:par>
                        <p:par>
                          <p:cTn id="182" fill="hold">
                            <p:stCondLst>
                              <p:cond delay="3750"/>
                            </p:stCondLst>
                            <p:childTnLst>
                              <p:par>
                                <p:cTn id="183" presetID="10" presetClass="entr" presetSubtype="0" fill="hold" grpId="0" nodeType="afterEffect">
                                  <p:stCondLst>
                                    <p:cond delay="0"/>
                                  </p:stCondLst>
                                  <p:childTnLst>
                                    <p:set>
                                      <p:cBhvr>
                                        <p:cTn id="184" dur="1" fill="hold">
                                          <p:stCondLst>
                                            <p:cond delay="0"/>
                                          </p:stCondLst>
                                        </p:cTn>
                                        <p:tgtEl>
                                          <p:spTgt spid="88"/>
                                        </p:tgtEl>
                                        <p:attrNameLst>
                                          <p:attrName>style.visibility</p:attrName>
                                        </p:attrNameLst>
                                      </p:cBhvr>
                                      <p:to>
                                        <p:strVal val="visible"/>
                                      </p:to>
                                    </p:set>
                                    <p:animEffect transition="in" filter="fade">
                                      <p:cBhvr>
                                        <p:cTn id="185" dur="500"/>
                                        <p:tgtEl>
                                          <p:spTgt spid="88"/>
                                        </p:tgtEl>
                                      </p:cBhvr>
                                    </p:animEffect>
                                  </p:childTnLst>
                                </p:cTn>
                              </p:par>
                            </p:childTnLst>
                          </p:cTn>
                        </p:par>
                        <p:par>
                          <p:cTn id="186" fill="hold">
                            <p:stCondLst>
                              <p:cond delay="4250"/>
                            </p:stCondLst>
                            <p:childTnLst>
                              <p:par>
                                <p:cTn id="187" presetID="10" presetClass="entr" presetSubtype="0" fill="hold" grpId="0" nodeType="afterEffect">
                                  <p:stCondLst>
                                    <p:cond delay="0"/>
                                  </p:stCondLst>
                                  <p:childTnLst>
                                    <p:set>
                                      <p:cBhvr>
                                        <p:cTn id="188" dur="1" fill="hold">
                                          <p:stCondLst>
                                            <p:cond delay="0"/>
                                          </p:stCondLst>
                                        </p:cTn>
                                        <p:tgtEl>
                                          <p:spTgt spid="68"/>
                                        </p:tgtEl>
                                        <p:attrNameLst>
                                          <p:attrName>style.visibility</p:attrName>
                                        </p:attrNameLst>
                                      </p:cBhvr>
                                      <p:to>
                                        <p:strVal val="visible"/>
                                      </p:to>
                                    </p:set>
                                    <p:animEffect transition="in" filter="fade">
                                      <p:cBhvr>
                                        <p:cTn id="189" dur="50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13" grpId="0"/>
      <p:bldP spid="8" grpId="0"/>
      <p:bldP spid="49" grpId="0"/>
      <p:bldP spid="51" grpId="0"/>
      <p:bldP spid="24" grpId="0" animBg="1"/>
      <p:bldP spid="25" grpId="0"/>
      <p:bldP spid="26" grpId="0"/>
      <p:bldP spid="53" grpId="0" animBg="1"/>
      <p:bldP spid="56" grpId="0"/>
      <p:bldP spid="57" grpId="0"/>
      <p:bldP spid="58" grpId="0"/>
      <p:bldP spid="59" grpId="0"/>
      <p:bldP spid="60" grpId="0"/>
      <p:bldP spid="61" grpId="0"/>
      <p:bldP spid="62" grpId="0"/>
      <p:bldP spid="63" grpId="0"/>
      <p:bldP spid="64" grpId="0"/>
      <p:bldP spid="65" grpId="0"/>
      <p:bldP spid="66" grpId="0"/>
      <p:bldP spid="67" grpId="0"/>
      <p:bldP spid="68" grpId="0"/>
      <p:bldP spid="69" grpId="0"/>
      <p:bldP spid="70" grpId="0"/>
      <p:bldP spid="83" grpId="0"/>
      <p:bldP spid="84" grpId="0" animBg="1"/>
      <p:bldP spid="85" grpId="0" animBg="1"/>
      <p:bldP spid="86" grpId="0" animBg="1"/>
      <p:bldP spid="87" grpId="0" animBg="1"/>
      <p:bldP spid="88" grpId="0" animBg="1"/>
      <p:bldP spid="89" grpId="0" animBg="1"/>
      <p:bldP spid="9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Určete průsečík přímky </a:t>
            </a:r>
            <a:r>
              <a:rPr lang="cs-CZ" sz="2400" i="1" dirty="0" smtClean="0"/>
              <a:t>a</a:t>
            </a:r>
            <a:r>
              <a:rPr lang="cs-CZ" sz="2400" dirty="0" smtClean="0"/>
              <a:t> s rovinou </a:t>
            </a:r>
            <a:r>
              <a:rPr lang="cs-CZ" sz="2400" i="1" dirty="0" smtClean="0">
                <a:sym typeface="Symbol"/>
              </a:rPr>
              <a:t> </a:t>
            </a:r>
            <a:r>
              <a:rPr lang="cs-CZ" sz="2400" dirty="0" smtClean="0">
                <a:sym typeface="Symbol"/>
              </a:rPr>
              <a:t>a určete viditelnost dané přímky</a:t>
            </a:r>
            <a:r>
              <a:rPr lang="cs-CZ" sz="2400" dirty="0" smtClean="0"/>
              <a:t>.</a:t>
            </a:r>
            <a:endParaRPr lang="cs-CZ" sz="2400" dirty="0"/>
          </a:p>
        </p:txBody>
      </p:sp>
      <p:cxnSp>
        <p:nvCxnSpPr>
          <p:cNvPr id="7" name="Přímá spojnice se šipkou 6"/>
          <p:cNvCxnSpPr/>
          <p:nvPr/>
        </p:nvCxnSpPr>
        <p:spPr>
          <a:xfrm>
            <a:off x="1471261" y="4058527"/>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64" name="TextovéPole 63"/>
          <p:cNvSpPr txBox="1"/>
          <p:nvPr/>
        </p:nvSpPr>
        <p:spPr>
          <a:xfrm>
            <a:off x="3275856" y="2097483"/>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3131840" y="5592592"/>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H="1">
            <a:off x="2915816" y="4058527"/>
            <a:ext cx="3037507" cy="181874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flipV="1">
            <a:off x="3275856" y="1912817"/>
            <a:ext cx="2667744" cy="214819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flipV="1">
            <a:off x="3923928" y="2097484"/>
            <a:ext cx="2232248" cy="1964516"/>
          </a:xfrm>
          <a:prstGeom prst="line">
            <a:avLst/>
          </a:prstGeom>
          <a:ln w="12700"/>
        </p:spPr>
        <p:style>
          <a:lnRef idx="1">
            <a:schemeClr val="dk1"/>
          </a:lnRef>
          <a:fillRef idx="0">
            <a:schemeClr val="dk1"/>
          </a:fillRef>
          <a:effectRef idx="0">
            <a:schemeClr val="dk1"/>
          </a:effectRef>
          <a:fontRef idx="minor">
            <a:schemeClr val="tx1"/>
          </a:fontRef>
        </p:style>
      </p:cxnSp>
      <p:cxnSp>
        <p:nvCxnSpPr>
          <p:cNvPr id="15" name="Přímá spojnice 14"/>
          <p:cNvCxnSpPr/>
          <p:nvPr/>
        </p:nvCxnSpPr>
        <p:spPr>
          <a:xfrm>
            <a:off x="4161219" y="4061012"/>
            <a:ext cx="1994957" cy="1384212"/>
          </a:xfrm>
          <a:prstGeom prst="line">
            <a:avLst/>
          </a:prstGeom>
          <a:ln w="12700"/>
        </p:spPr>
        <p:style>
          <a:lnRef idx="1">
            <a:schemeClr val="dk1"/>
          </a:lnRef>
          <a:fillRef idx="0">
            <a:schemeClr val="dk1"/>
          </a:fillRef>
          <a:effectRef idx="0">
            <a:schemeClr val="dk1"/>
          </a:effectRef>
          <a:fontRef idx="minor">
            <a:schemeClr val="tx1"/>
          </a:fontRef>
        </p:style>
      </p:cxnSp>
      <p:cxnSp>
        <p:nvCxnSpPr>
          <p:cNvPr id="17" name="Přímá spojnice 16"/>
          <p:cNvCxnSpPr/>
          <p:nvPr/>
        </p:nvCxnSpPr>
        <p:spPr>
          <a:xfrm flipV="1">
            <a:off x="4161219" y="2636912"/>
            <a:ext cx="0" cy="1421615"/>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3" name="Přímá spojnice 22"/>
          <p:cNvCxnSpPr/>
          <p:nvPr/>
        </p:nvCxnSpPr>
        <p:spPr>
          <a:xfrm flipV="1">
            <a:off x="4993774" y="4049386"/>
            <a:ext cx="0" cy="57600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5" name="Přímá spojnice 24"/>
          <p:cNvCxnSpPr/>
          <p:nvPr/>
        </p:nvCxnSpPr>
        <p:spPr>
          <a:xfrm flipH="1" flipV="1">
            <a:off x="3707904" y="1844824"/>
            <a:ext cx="1285870" cy="2213703"/>
          </a:xfrm>
          <a:prstGeom prst="line">
            <a:avLst/>
          </a:prstGeom>
          <a:ln w="12700"/>
        </p:spPr>
        <p:style>
          <a:lnRef idx="1">
            <a:schemeClr val="dk1"/>
          </a:lnRef>
          <a:fillRef idx="0">
            <a:schemeClr val="dk1"/>
          </a:fillRef>
          <a:effectRef idx="0">
            <a:schemeClr val="dk1"/>
          </a:effectRef>
          <a:fontRef idx="minor">
            <a:schemeClr val="tx1"/>
          </a:fontRef>
        </p:style>
      </p:cxnSp>
      <p:sp>
        <p:nvSpPr>
          <p:cNvPr id="26" name="Ovál 25"/>
          <p:cNvSpPr/>
          <p:nvPr/>
        </p:nvSpPr>
        <p:spPr>
          <a:xfrm>
            <a:off x="4972856" y="4035127"/>
            <a:ext cx="46800" cy="4680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1" name="Ovál 30"/>
          <p:cNvSpPr/>
          <p:nvPr/>
        </p:nvSpPr>
        <p:spPr>
          <a:xfrm>
            <a:off x="4970374" y="4601986"/>
            <a:ext cx="46800" cy="4680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3" name="Ovál 32"/>
          <p:cNvSpPr/>
          <p:nvPr/>
        </p:nvSpPr>
        <p:spPr>
          <a:xfrm>
            <a:off x="4137819" y="4038600"/>
            <a:ext cx="46800" cy="4680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4" name="Ovál 33"/>
          <p:cNvSpPr/>
          <p:nvPr/>
        </p:nvSpPr>
        <p:spPr>
          <a:xfrm>
            <a:off x="4137819" y="2613512"/>
            <a:ext cx="46800" cy="4680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5" name="Ovál 34"/>
          <p:cNvSpPr/>
          <p:nvPr/>
        </p:nvSpPr>
        <p:spPr>
          <a:xfrm>
            <a:off x="4609728" y="3405600"/>
            <a:ext cx="46800" cy="4680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6" name="Ovál 35"/>
          <p:cNvSpPr/>
          <p:nvPr/>
        </p:nvSpPr>
        <p:spPr>
          <a:xfrm>
            <a:off x="4606876" y="4359946"/>
            <a:ext cx="46800" cy="4680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29" name="Přímá spojnice 28"/>
          <p:cNvCxnSpPr/>
          <p:nvPr/>
        </p:nvCxnSpPr>
        <p:spPr>
          <a:xfrm>
            <a:off x="4630276" y="3452400"/>
            <a:ext cx="0" cy="907035"/>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39" name="Přímá spojnice 38"/>
          <p:cNvCxnSpPr/>
          <p:nvPr/>
        </p:nvCxnSpPr>
        <p:spPr>
          <a:xfrm flipV="1">
            <a:off x="4646362" y="2069541"/>
            <a:ext cx="1539594" cy="1348063"/>
          </a:xfrm>
          <a:prstGeom prst="line">
            <a:avLst/>
          </a:prstGeom>
          <a:ln w="19050"/>
        </p:spPr>
        <p:style>
          <a:lnRef idx="1">
            <a:schemeClr val="dk1"/>
          </a:lnRef>
          <a:fillRef idx="0">
            <a:schemeClr val="dk1"/>
          </a:fillRef>
          <a:effectRef idx="0">
            <a:schemeClr val="dk1"/>
          </a:effectRef>
          <a:fontRef idx="minor">
            <a:schemeClr val="tx1"/>
          </a:fontRef>
        </p:style>
      </p:cxnSp>
      <p:cxnSp>
        <p:nvCxnSpPr>
          <p:cNvPr id="40" name="Přímá spojnice 39"/>
          <p:cNvCxnSpPr>
            <a:cxnSpLocks noChangeAspect="1"/>
          </p:cNvCxnSpPr>
          <p:nvPr/>
        </p:nvCxnSpPr>
        <p:spPr>
          <a:xfrm flipV="1">
            <a:off x="3928098" y="3422603"/>
            <a:ext cx="718264" cy="626783"/>
          </a:xfrm>
          <a:prstGeom prst="line">
            <a:avLst/>
          </a:prstGeom>
          <a:ln w="19050">
            <a:prstDash val="dash"/>
          </a:ln>
        </p:spPr>
        <p:style>
          <a:lnRef idx="1">
            <a:schemeClr val="dk1"/>
          </a:lnRef>
          <a:fillRef idx="0">
            <a:schemeClr val="dk1"/>
          </a:fillRef>
          <a:effectRef idx="0">
            <a:schemeClr val="dk1"/>
          </a:effectRef>
          <a:fontRef idx="minor">
            <a:schemeClr val="tx1"/>
          </a:fontRef>
        </p:style>
      </p:cxnSp>
      <p:cxnSp>
        <p:nvCxnSpPr>
          <p:cNvPr id="43" name="Přímá spojnice 42"/>
          <p:cNvCxnSpPr>
            <a:cxnSpLocks noChangeAspect="1"/>
          </p:cNvCxnSpPr>
          <p:nvPr/>
        </p:nvCxnSpPr>
        <p:spPr>
          <a:xfrm>
            <a:off x="4638145" y="4392544"/>
            <a:ext cx="1547811" cy="1067321"/>
          </a:xfrm>
          <a:prstGeom prst="line">
            <a:avLst/>
          </a:prstGeom>
          <a:ln w="19050"/>
        </p:spPr>
        <p:style>
          <a:lnRef idx="1">
            <a:schemeClr val="dk1"/>
          </a:lnRef>
          <a:fillRef idx="0">
            <a:schemeClr val="dk1"/>
          </a:fillRef>
          <a:effectRef idx="0">
            <a:schemeClr val="dk1"/>
          </a:effectRef>
          <a:fontRef idx="minor">
            <a:schemeClr val="tx1"/>
          </a:fontRef>
        </p:style>
      </p:cxnSp>
      <p:cxnSp>
        <p:nvCxnSpPr>
          <p:cNvPr id="44" name="Přímá spojnice 43"/>
          <p:cNvCxnSpPr>
            <a:cxnSpLocks noChangeAspect="1"/>
          </p:cNvCxnSpPr>
          <p:nvPr/>
        </p:nvCxnSpPr>
        <p:spPr>
          <a:xfrm>
            <a:off x="4141627" y="4049484"/>
            <a:ext cx="484763" cy="334837"/>
          </a:xfrm>
          <a:prstGeom prst="line">
            <a:avLst/>
          </a:prstGeom>
          <a:ln w="19050">
            <a:prstDash val="dash"/>
          </a:ln>
        </p:spPr>
        <p:style>
          <a:lnRef idx="1">
            <a:schemeClr val="dk1"/>
          </a:lnRef>
          <a:fillRef idx="0">
            <a:schemeClr val="dk1"/>
          </a:fillRef>
          <a:effectRef idx="0">
            <a:schemeClr val="dk1"/>
          </a:effectRef>
          <a:fontRef idx="minor">
            <a:schemeClr val="tx1"/>
          </a:fontRef>
        </p:style>
      </p:cxnSp>
      <p:sp>
        <p:nvSpPr>
          <p:cNvPr id="47" name="TextovéPole 46"/>
          <p:cNvSpPr txBox="1"/>
          <p:nvPr/>
        </p:nvSpPr>
        <p:spPr>
          <a:xfrm>
            <a:off x="4101924" y="2348880"/>
            <a:ext cx="419197" cy="369332"/>
          </a:xfrm>
          <a:prstGeom prst="rect">
            <a:avLst/>
          </a:prstGeom>
          <a:noFill/>
        </p:spPr>
        <p:txBody>
          <a:bodyPr wrap="square" rtlCol="0">
            <a:spAutoFit/>
          </a:bodyPr>
          <a:lstStyle/>
          <a:p>
            <a:r>
              <a:rPr lang="cs-CZ" dirty="0" smtClean="0"/>
              <a:t>N</a:t>
            </a:r>
            <a:r>
              <a:rPr lang="cs-CZ" baseline="-25000" dirty="0" smtClean="0"/>
              <a:t>2</a:t>
            </a:r>
            <a:endParaRPr lang="cs-CZ" baseline="-25000" dirty="0"/>
          </a:p>
        </p:txBody>
      </p:sp>
      <p:sp>
        <p:nvSpPr>
          <p:cNvPr id="50" name="TextovéPole 49"/>
          <p:cNvSpPr txBox="1"/>
          <p:nvPr/>
        </p:nvSpPr>
        <p:spPr>
          <a:xfrm>
            <a:off x="4877771" y="3721251"/>
            <a:ext cx="419197" cy="369332"/>
          </a:xfrm>
          <a:prstGeom prst="rect">
            <a:avLst/>
          </a:prstGeom>
          <a:noFill/>
        </p:spPr>
        <p:txBody>
          <a:bodyPr wrap="square" rtlCol="0">
            <a:spAutoFit/>
          </a:bodyPr>
          <a:lstStyle/>
          <a:p>
            <a:r>
              <a:rPr lang="cs-CZ" dirty="0" smtClean="0"/>
              <a:t>P</a:t>
            </a:r>
            <a:r>
              <a:rPr lang="cs-CZ" baseline="-25000" dirty="0" smtClean="0"/>
              <a:t>2</a:t>
            </a:r>
            <a:endParaRPr lang="cs-CZ" baseline="-25000" dirty="0"/>
          </a:p>
        </p:txBody>
      </p:sp>
      <p:sp>
        <p:nvSpPr>
          <p:cNvPr id="51" name="TextovéPole 50"/>
          <p:cNvSpPr txBox="1"/>
          <p:nvPr/>
        </p:nvSpPr>
        <p:spPr>
          <a:xfrm>
            <a:off x="3963135" y="4029012"/>
            <a:ext cx="419197" cy="369332"/>
          </a:xfrm>
          <a:prstGeom prst="rect">
            <a:avLst/>
          </a:prstGeom>
          <a:noFill/>
        </p:spPr>
        <p:txBody>
          <a:bodyPr wrap="square" rtlCol="0">
            <a:spAutoFit/>
          </a:bodyPr>
          <a:lstStyle/>
          <a:p>
            <a:r>
              <a:rPr lang="cs-CZ" dirty="0" smtClean="0"/>
              <a:t>N</a:t>
            </a:r>
            <a:r>
              <a:rPr lang="cs-CZ" baseline="-25000" dirty="0"/>
              <a:t>1</a:t>
            </a:r>
          </a:p>
        </p:txBody>
      </p:sp>
      <p:sp>
        <p:nvSpPr>
          <p:cNvPr id="52" name="TextovéPole 51"/>
          <p:cNvSpPr txBox="1"/>
          <p:nvPr/>
        </p:nvSpPr>
        <p:spPr>
          <a:xfrm>
            <a:off x="4845675" y="4601438"/>
            <a:ext cx="419197" cy="369332"/>
          </a:xfrm>
          <a:prstGeom prst="rect">
            <a:avLst/>
          </a:prstGeom>
          <a:noFill/>
        </p:spPr>
        <p:txBody>
          <a:bodyPr wrap="square" rtlCol="0">
            <a:spAutoFit/>
          </a:bodyPr>
          <a:lstStyle/>
          <a:p>
            <a:r>
              <a:rPr lang="cs-CZ" dirty="0" smtClean="0"/>
              <a:t>P</a:t>
            </a:r>
            <a:r>
              <a:rPr lang="cs-CZ" baseline="-25000" dirty="0" smtClean="0"/>
              <a:t>1</a:t>
            </a:r>
            <a:endParaRPr lang="cs-CZ" baseline="-25000" dirty="0"/>
          </a:p>
        </p:txBody>
      </p:sp>
      <p:sp>
        <p:nvSpPr>
          <p:cNvPr id="53" name="TextovéPole 52"/>
          <p:cNvSpPr txBox="1"/>
          <p:nvPr/>
        </p:nvSpPr>
        <p:spPr>
          <a:xfrm>
            <a:off x="4400129" y="4326782"/>
            <a:ext cx="419197" cy="369332"/>
          </a:xfrm>
          <a:prstGeom prst="rect">
            <a:avLst/>
          </a:prstGeom>
          <a:noFill/>
        </p:spPr>
        <p:txBody>
          <a:bodyPr wrap="square" rtlCol="0">
            <a:spAutoFit/>
          </a:bodyPr>
          <a:lstStyle/>
          <a:p>
            <a:r>
              <a:rPr lang="cs-CZ" dirty="0" smtClean="0"/>
              <a:t>R</a:t>
            </a:r>
            <a:r>
              <a:rPr lang="cs-CZ" baseline="-25000" dirty="0" smtClean="0"/>
              <a:t>1</a:t>
            </a:r>
            <a:endParaRPr lang="cs-CZ" baseline="-25000" dirty="0"/>
          </a:p>
        </p:txBody>
      </p:sp>
      <p:sp>
        <p:nvSpPr>
          <p:cNvPr id="54" name="TextovéPole 53"/>
          <p:cNvSpPr txBox="1"/>
          <p:nvPr/>
        </p:nvSpPr>
        <p:spPr>
          <a:xfrm>
            <a:off x="4626390" y="3264212"/>
            <a:ext cx="419197" cy="369332"/>
          </a:xfrm>
          <a:prstGeom prst="rect">
            <a:avLst/>
          </a:prstGeom>
          <a:noFill/>
        </p:spPr>
        <p:txBody>
          <a:bodyPr wrap="square" rtlCol="0">
            <a:spAutoFit/>
          </a:bodyPr>
          <a:lstStyle/>
          <a:p>
            <a:r>
              <a:rPr lang="cs-CZ" dirty="0" smtClean="0"/>
              <a:t>R</a:t>
            </a:r>
            <a:r>
              <a:rPr lang="cs-CZ" baseline="-25000" dirty="0" smtClean="0"/>
              <a:t>2</a:t>
            </a:r>
            <a:endParaRPr lang="cs-CZ" baseline="-25000" dirty="0"/>
          </a:p>
        </p:txBody>
      </p:sp>
      <p:sp>
        <p:nvSpPr>
          <p:cNvPr id="55" name="TextovéPole 54"/>
          <p:cNvSpPr txBox="1"/>
          <p:nvPr/>
        </p:nvSpPr>
        <p:spPr>
          <a:xfrm>
            <a:off x="3753537" y="1772816"/>
            <a:ext cx="419197" cy="369332"/>
          </a:xfrm>
          <a:prstGeom prst="rect">
            <a:avLst/>
          </a:prstGeom>
          <a:noFill/>
        </p:spPr>
        <p:txBody>
          <a:bodyPr wrap="square" rtlCol="0">
            <a:spAutoFit/>
          </a:bodyPr>
          <a:lstStyle/>
          <a:p>
            <a:r>
              <a:rPr lang="cs-CZ" dirty="0" smtClean="0"/>
              <a:t>k</a:t>
            </a:r>
            <a:r>
              <a:rPr lang="cs-CZ" baseline="-25000" dirty="0" smtClean="0"/>
              <a:t>2</a:t>
            </a:r>
            <a:endParaRPr lang="cs-CZ" baseline="-25000" dirty="0"/>
          </a:p>
        </p:txBody>
      </p:sp>
      <p:sp>
        <p:nvSpPr>
          <p:cNvPr id="56" name="TextovéPole 55"/>
          <p:cNvSpPr txBox="1"/>
          <p:nvPr/>
        </p:nvSpPr>
        <p:spPr>
          <a:xfrm>
            <a:off x="5971338" y="5075892"/>
            <a:ext cx="419197"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57" name="TextovéPole 56"/>
          <p:cNvSpPr txBox="1"/>
          <p:nvPr/>
        </p:nvSpPr>
        <p:spPr>
          <a:xfrm>
            <a:off x="5796136" y="1844824"/>
            <a:ext cx="419197"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58" name="TextovéPole 57"/>
          <p:cNvSpPr txBox="1"/>
          <p:nvPr/>
        </p:nvSpPr>
        <p:spPr>
          <a:xfrm>
            <a:off x="6145725" y="5073498"/>
            <a:ext cx="510482" cy="369332"/>
          </a:xfrm>
          <a:prstGeom prst="rect">
            <a:avLst/>
          </a:prstGeom>
          <a:noFill/>
        </p:spPr>
        <p:txBody>
          <a:bodyPr wrap="square" rtlCol="0">
            <a:spAutoFit/>
          </a:bodyPr>
          <a:lstStyle/>
          <a:p>
            <a:r>
              <a:rPr lang="cs-CZ" dirty="0" smtClean="0"/>
              <a:t>=k</a:t>
            </a:r>
            <a:r>
              <a:rPr lang="cs-CZ" baseline="-25000" dirty="0" smtClean="0"/>
              <a:t>1</a:t>
            </a:r>
            <a:endParaRPr lang="cs-CZ" baseline="-25000" dirty="0"/>
          </a:p>
        </p:txBody>
      </p:sp>
    </p:spTree>
    <p:extLst>
      <p:ext uri="{BB962C8B-B14F-4D97-AF65-F5344CB8AC3E}">
        <p14:creationId xmlns:p14="http://schemas.microsoft.com/office/powerpoint/2010/main" val="428395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9"/>
                                        </p:tgtEl>
                                        <p:attrNameLst>
                                          <p:attrName>style.visibility</p:attrName>
                                        </p:attrNameLst>
                                      </p:cBhvr>
                                      <p:to>
                                        <p:strVal val="visible"/>
                                      </p:to>
                                    </p:set>
                                    <p:animEffect transition="in" filter="fade">
                                      <p:cBhvr>
                                        <p:cTn id="18" dur="500"/>
                                        <p:tgtEl>
                                          <p:spTgt spid="69"/>
                                        </p:tgtEl>
                                      </p:cBhvr>
                                    </p:animEffect>
                                  </p:childTnLst>
                                </p:cTn>
                              </p:par>
                              <p:par>
                                <p:cTn id="19" presetID="10"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4"/>
                                        </p:tgtEl>
                                        <p:attrNameLst>
                                          <p:attrName>style.visibility</p:attrName>
                                        </p:attrNameLst>
                                      </p:cBhvr>
                                      <p:to>
                                        <p:strVal val="visible"/>
                                      </p:to>
                                    </p:set>
                                    <p:animEffect transition="in" filter="fade">
                                      <p:cBhvr>
                                        <p:cTn id="24" dur="500"/>
                                        <p:tgtEl>
                                          <p:spTgt spid="64"/>
                                        </p:tgtEl>
                                      </p:cBhvr>
                                    </p:animEffect>
                                  </p:childTnLst>
                                </p:cTn>
                              </p:par>
                            </p:childTnLst>
                          </p:cTn>
                        </p:par>
                        <p:par>
                          <p:cTn id="25" fill="hold">
                            <p:stCondLst>
                              <p:cond delay="500"/>
                            </p:stCondLst>
                            <p:childTnLst>
                              <p:par>
                                <p:cTn id="26" presetID="10" presetClass="entr" presetSubtype="0" fill="hold" nodeType="after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6"/>
                                        </p:tgtEl>
                                        <p:attrNameLst>
                                          <p:attrName>style.visibility</p:attrName>
                                        </p:attrNameLst>
                                      </p:cBhvr>
                                      <p:to>
                                        <p:strVal val="visible"/>
                                      </p:to>
                                    </p:set>
                                    <p:animEffect transition="in" filter="fade">
                                      <p:cBhvr>
                                        <p:cTn id="31" dur="500"/>
                                        <p:tgtEl>
                                          <p:spTgt spid="56"/>
                                        </p:tgtEl>
                                      </p:cBhvr>
                                    </p:animEffect>
                                  </p:childTnLst>
                                </p:cTn>
                              </p:par>
                              <p:par>
                                <p:cTn id="32" presetID="10" presetClass="entr" presetSubtype="0" fill="hold" nodeType="with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57"/>
                                        </p:tgtEl>
                                        <p:attrNameLst>
                                          <p:attrName>style.visibility</p:attrName>
                                        </p:attrNameLst>
                                      </p:cBhvr>
                                      <p:to>
                                        <p:strVal val="visible"/>
                                      </p:to>
                                    </p:set>
                                    <p:animEffect transition="in" filter="fade">
                                      <p:cBhvr>
                                        <p:cTn id="37" dur="500"/>
                                        <p:tgtEl>
                                          <p:spTgt spid="5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8"/>
                                        </p:tgtEl>
                                        <p:attrNameLst>
                                          <p:attrName>style.visibility</p:attrName>
                                        </p:attrNameLst>
                                      </p:cBhvr>
                                      <p:to>
                                        <p:strVal val="visible"/>
                                      </p:to>
                                    </p:set>
                                    <p:animEffect transition="in" filter="fade">
                                      <p:cBhvr>
                                        <p:cTn id="42" dur="500"/>
                                        <p:tgtEl>
                                          <p:spTgt spid="5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1"/>
                                        </p:tgtEl>
                                        <p:attrNameLst>
                                          <p:attrName>style.visibility</p:attrName>
                                        </p:attrNameLst>
                                      </p:cBhvr>
                                      <p:to>
                                        <p:strVal val="visible"/>
                                      </p:to>
                                    </p:set>
                                    <p:animEffect transition="in" filter="fade">
                                      <p:cBhvr>
                                        <p:cTn id="47" dur="500"/>
                                        <p:tgtEl>
                                          <p:spTgt spid="31"/>
                                        </p:tgtEl>
                                      </p:cBhvr>
                                    </p:animEffect>
                                  </p:childTnLst>
                                </p:cTn>
                              </p:par>
                            </p:childTnLst>
                          </p:cTn>
                        </p:par>
                        <p:par>
                          <p:cTn id="48" fill="hold">
                            <p:stCondLst>
                              <p:cond delay="500"/>
                            </p:stCondLst>
                            <p:childTnLst>
                              <p:par>
                                <p:cTn id="49" presetID="10" presetClass="entr" presetSubtype="0" fill="hold" grpId="0" nodeType="afterEffect">
                                  <p:stCondLst>
                                    <p:cond delay="0"/>
                                  </p:stCondLst>
                                  <p:childTnLst>
                                    <p:set>
                                      <p:cBhvr>
                                        <p:cTn id="50" dur="1" fill="hold">
                                          <p:stCondLst>
                                            <p:cond delay="0"/>
                                          </p:stCondLst>
                                        </p:cTn>
                                        <p:tgtEl>
                                          <p:spTgt spid="52"/>
                                        </p:tgtEl>
                                        <p:attrNameLst>
                                          <p:attrName>style.visibility</p:attrName>
                                        </p:attrNameLst>
                                      </p:cBhvr>
                                      <p:to>
                                        <p:strVal val="visible"/>
                                      </p:to>
                                    </p:set>
                                    <p:animEffect transition="in" filter="fade">
                                      <p:cBhvr>
                                        <p:cTn id="51" dur="500"/>
                                        <p:tgtEl>
                                          <p:spTgt spid="52"/>
                                        </p:tgtEl>
                                      </p:cBhvr>
                                    </p:animEffect>
                                  </p:childTnLst>
                                </p:cTn>
                              </p:par>
                            </p:childTnLst>
                          </p:cTn>
                        </p:par>
                        <p:par>
                          <p:cTn id="52" fill="hold">
                            <p:stCondLst>
                              <p:cond delay="1000"/>
                            </p:stCondLst>
                            <p:childTnLst>
                              <p:par>
                                <p:cTn id="53" presetID="22" presetClass="entr" presetSubtype="4" fill="hold" nodeType="afterEffect">
                                  <p:stCondLst>
                                    <p:cond delay="500"/>
                                  </p:stCondLst>
                                  <p:childTnLst>
                                    <p:set>
                                      <p:cBhvr>
                                        <p:cTn id="54" dur="1" fill="hold">
                                          <p:stCondLst>
                                            <p:cond delay="0"/>
                                          </p:stCondLst>
                                        </p:cTn>
                                        <p:tgtEl>
                                          <p:spTgt spid="23"/>
                                        </p:tgtEl>
                                        <p:attrNameLst>
                                          <p:attrName>style.visibility</p:attrName>
                                        </p:attrNameLst>
                                      </p:cBhvr>
                                      <p:to>
                                        <p:strVal val="visible"/>
                                      </p:to>
                                    </p:set>
                                    <p:animEffect transition="in" filter="wipe(down)">
                                      <p:cBhvr>
                                        <p:cTn id="55" dur="500"/>
                                        <p:tgtEl>
                                          <p:spTgt spid="23"/>
                                        </p:tgtEl>
                                      </p:cBhvr>
                                    </p:animEffect>
                                  </p:childTnLst>
                                </p:cTn>
                              </p:par>
                            </p:childTnLst>
                          </p:cTn>
                        </p:par>
                        <p:par>
                          <p:cTn id="56" fill="hold">
                            <p:stCondLst>
                              <p:cond delay="2000"/>
                            </p:stCondLst>
                            <p:childTnLst>
                              <p:par>
                                <p:cTn id="57" presetID="10" presetClass="entr" presetSubtype="0" fill="hold" grpId="0" nodeType="afterEffect">
                                  <p:stCondLst>
                                    <p:cond delay="0"/>
                                  </p:stCondLst>
                                  <p:childTnLst>
                                    <p:set>
                                      <p:cBhvr>
                                        <p:cTn id="58" dur="1" fill="hold">
                                          <p:stCondLst>
                                            <p:cond delay="0"/>
                                          </p:stCondLst>
                                        </p:cTn>
                                        <p:tgtEl>
                                          <p:spTgt spid="26"/>
                                        </p:tgtEl>
                                        <p:attrNameLst>
                                          <p:attrName>style.visibility</p:attrName>
                                        </p:attrNameLst>
                                      </p:cBhvr>
                                      <p:to>
                                        <p:strVal val="visible"/>
                                      </p:to>
                                    </p:set>
                                    <p:animEffect transition="in" filter="fade">
                                      <p:cBhvr>
                                        <p:cTn id="59" dur="500"/>
                                        <p:tgtEl>
                                          <p:spTgt spid="26"/>
                                        </p:tgtEl>
                                      </p:cBhvr>
                                    </p:animEffect>
                                  </p:childTnLst>
                                </p:cTn>
                              </p:par>
                            </p:childTnLst>
                          </p:cTn>
                        </p:par>
                        <p:par>
                          <p:cTn id="60" fill="hold">
                            <p:stCondLst>
                              <p:cond delay="2500"/>
                            </p:stCondLst>
                            <p:childTnLst>
                              <p:par>
                                <p:cTn id="61" presetID="10" presetClass="entr" presetSubtype="0" fill="hold" grpId="0" nodeType="afterEffect">
                                  <p:stCondLst>
                                    <p:cond delay="0"/>
                                  </p:stCondLst>
                                  <p:childTnLst>
                                    <p:set>
                                      <p:cBhvr>
                                        <p:cTn id="62" dur="1" fill="hold">
                                          <p:stCondLst>
                                            <p:cond delay="0"/>
                                          </p:stCondLst>
                                        </p:cTn>
                                        <p:tgtEl>
                                          <p:spTgt spid="50"/>
                                        </p:tgtEl>
                                        <p:attrNameLst>
                                          <p:attrName>style.visibility</p:attrName>
                                        </p:attrNameLst>
                                      </p:cBhvr>
                                      <p:to>
                                        <p:strVal val="visible"/>
                                      </p:to>
                                    </p:set>
                                    <p:animEffect transition="in" filter="fade">
                                      <p:cBhvr>
                                        <p:cTn id="63" dur="500"/>
                                        <p:tgtEl>
                                          <p:spTgt spid="50"/>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3"/>
                                        </p:tgtEl>
                                        <p:attrNameLst>
                                          <p:attrName>style.visibility</p:attrName>
                                        </p:attrNameLst>
                                      </p:cBhvr>
                                      <p:to>
                                        <p:strVal val="visible"/>
                                      </p:to>
                                    </p:set>
                                    <p:animEffect transition="in" filter="fade">
                                      <p:cBhvr>
                                        <p:cTn id="68" dur="500"/>
                                        <p:tgtEl>
                                          <p:spTgt spid="33"/>
                                        </p:tgtEl>
                                      </p:cBhvr>
                                    </p:animEffect>
                                  </p:childTnLst>
                                </p:cTn>
                              </p:par>
                            </p:childTnLst>
                          </p:cTn>
                        </p:par>
                        <p:par>
                          <p:cTn id="69" fill="hold">
                            <p:stCondLst>
                              <p:cond delay="500"/>
                            </p:stCondLst>
                            <p:childTnLst>
                              <p:par>
                                <p:cTn id="70" presetID="10" presetClass="entr" presetSubtype="0" fill="hold" grpId="0" nodeType="afterEffect">
                                  <p:stCondLst>
                                    <p:cond delay="0"/>
                                  </p:stCondLst>
                                  <p:childTnLst>
                                    <p:set>
                                      <p:cBhvr>
                                        <p:cTn id="71" dur="1" fill="hold">
                                          <p:stCondLst>
                                            <p:cond delay="0"/>
                                          </p:stCondLst>
                                        </p:cTn>
                                        <p:tgtEl>
                                          <p:spTgt spid="51"/>
                                        </p:tgtEl>
                                        <p:attrNameLst>
                                          <p:attrName>style.visibility</p:attrName>
                                        </p:attrNameLst>
                                      </p:cBhvr>
                                      <p:to>
                                        <p:strVal val="visible"/>
                                      </p:to>
                                    </p:set>
                                    <p:animEffect transition="in" filter="fade">
                                      <p:cBhvr>
                                        <p:cTn id="72" dur="500"/>
                                        <p:tgtEl>
                                          <p:spTgt spid="51"/>
                                        </p:tgtEl>
                                      </p:cBhvr>
                                    </p:animEffect>
                                  </p:childTnLst>
                                </p:cTn>
                              </p:par>
                            </p:childTnLst>
                          </p:cTn>
                        </p:par>
                        <p:par>
                          <p:cTn id="73" fill="hold">
                            <p:stCondLst>
                              <p:cond delay="1000"/>
                            </p:stCondLst>
                            <p:childTnLst>
                              <p:par>
                                <p:cTn id="74" presetID="22" presetClass="entr" presetSubtype="4" fill="hold" nodeType="afterEffect">
                                  <p:stCondLst>
                                    <p:cond delay="500"/>
                                  </p:stCondLst>
                                  <p:childTnLst>
                                    <p:set>
                                      <p:cBhvr>
                                        <p:cTn id="75" dur="1" fill="hold">
                                          <p:stCondLst>
                                            <p:cond delay="0"/>
                                          </p:stCondLst>
                                        </p:cTn>
                                        <p:tgtEl>
                                          <p:spTgt spid="17"/>
                                        </p:tgtEl>
                                        <p:attrNameLst>
                                          <p:attrName>style.visibility</p:attrName>
                                        </p:attrNameLst>
                                      </p:cBhvr>
                                      <p:to>
                                        <p:strVal val="visible"/>
                                      </p:to>
                                    </p:set>
                                    <p:animEffect transition="in" filter="wipe(down)">
                                      <p:cBhvr>
                                        <p:cTn id="76" dur="500"/>
                                        <p:tgtEl>
                                          <p:spTgt spid="17"/>
                                        </p:tgtEl>
                                      </p:cBhvr>
                                    </p:animEffect>
                                  </p:childTnLst>
                                </p:cTn>
                              </p:par>
                            </p:childTnLst>
                          </p:cTn>
                        </p:par>
                        <p:par>
                          <p:cTn id="77" fill="hold">
                            <p:stCondLst>
                              <p:cond delay="2000"/>
                            </p:stCondLst>
                            <p:childTnLst>
                              <p:par>
                                <p:cTn id="78" presetID="10" presetClass="entr" presetSubtype="0" fill="hold" grpId="0" nodeType="afterEffect">
                                  <p:stCondLst>
                                    <p:cond delay="0"/>
                                  </p:stCondLst>
                                  <p:childTnLst>
                                    <p:set>
                                      <p:cBhvr>
                                        <p:cTn id="79" dur="1" fill="hold">
                                          <p:stCondLst>
                                            <p:cond delay="0"/>
                                          </p:stCondLst>
                                        </p:cTn>
                                        <p:tgtEl>
                                          <p:spTgt spid="34"/>
                                        </p:tgtEl>
                                        <p:attrNameLst>
                                          <p:attrName>style.visibility</p:attrName>
                                        </p:attrNameLst>
                                      </p:cBhvr>
                                      <p:to>
                                        <p:strVal val="visible"/>
                                      </p:to>
                                    </p:set>
                                    <p:animEffect transition="in" filter="fade">
                                      <p:cBhvr>
                                        <p:cTn id="80" dur="500"/>
                                        <p:tgtEl>
                                          <p:spTgt spid="34"/>
                                        </p:tgtEl>
                                      </p:cBhvr>
                                    </p:animEffect>
                                  </p:childTnLst>
                                </p:cTn>
                              </p:par>
                            </p:childTnLst>
                          </p:cTn>
                        </p:par>
                        <p:par>
                          <p:cTn id="81" fill="hold">
                            <p:stCondLst>
                              <p:cond delay="2500"/>
                            </p:stCondLst>
                            <p:childTnLst>
                              <p:par>
                                <p:cTn id="82" presetID="10" presetClass="entr" presetSubtype="0" fill="hold" grpId="0" nodeType="afterEffect">
                                  <p:stCondLst>
                                    <p:cond delay="0"/>
                                  </p:stCondLst>
                                  <p:childTnLst>
                                    <p:set>
                                      <p:cBhvr>
                                        <p:cTn id="83" dur="1" fill="hold">
                                          <p:stCondLst>
                                            <p:cond delay="0"/>
                                          </p:stCondLst>
                                        </p:cTn>
                                        <p:tgtEl>
                                          <p:spTgt spid="47"/>
                                        </p:tgtEl>
                                        <p:attrNameLst>
                                          <p:attrName>style.visibility</p:attrName>
                                        </p:attrNameLst>
                                      </p:cBhvr>
                                      <p:to>
                                        <p:strVal val="visible"/>
                                      </p:to>
                                    </p:set>
                                    <p:animEffect transition="in" filter="fade">
                                      <p:cBhvr>
                                        <p:cTn id="84" dur="500"/>
                                        <p:tgtEl>
                                          <p:spTgt spid="47"/>
                                        </p:tgtEl>
                                      </p:cBhvr>
                                    </p:animEffect>
                                  </p:childTnLst>
                                </p:cTn>
                              </p:par>
                            </p:childTnLst>
                          </p:cTn>
                        </p:par>
                      </p:childTnLst>
                    </p:cTn>
                  </p:par>
                  <p:par>
                    <p:cTn id="85" fill="hold">
                      <p:stCondLst>
                        <p:cond delay="indefinite"/>
                      </p:stCondLst>
                      <p:childTnLst>
                        <p:par>
                          <p:cTn id="86" fill="hold">
                            <p:stCondLst>
                              <p:cond delay="0"/>
                            </p:stCondLst>
                            <p:childTnLst>
                              <p:par>
                                <p:cTn id="87" presetID="22" presetClass="entr" presetSubtype="4" fill="hold" nodeType="clickEffect">
                                  <p:stCondLst>
                                    <p:cond delay="0"/>
                                  </p:stCondLst>
                                  <p:childTnLst>
                                    <p:set>
                                      <p:cBhvr>
                                        <p:cTn id="88" dur="1" fill="hold">
                                          <p:stCondLst>
                                            <p:cond delay="0"/>
                                          </p:stCondLst>
                                        </p:cTn>
                                        <p:tgtEl>
                                          <p:spTgt spid="25"/>
                                        </p:tgtEl>
                                        <p:attrNameLst>
                                          <p:attrName>style.visibility</p:attrName>
                                        </p:attrNameLst>
                                      </p:cBhvr>
                                      <p:to>
                                        <p:strVal val="visible"/>
                                      </p:to>
                                    </p:set>
                                    <p:animEffect transition="in" filter="wipe(down)">
                                      <p:cBhvr>
                                        <p:cTn id="89" dur="500"/>
                                        <p:tgtEl>
                                          <p:spTgt spid="25"/>
                                        </p:tgtEl>
                                      </p:cBhvr>
                                    </p:animEffect>
                                  </p:childTnLst>
                                </p:cTn>
                              </p:par>
                            </p:childTnLst>
                          </p:cTn>
                        </p:par>
                        <p:par>
                          <p:cTn id="90" fill="hold">
                            <p:stCondLst>
                              <p:cond delay="500"/>
                            </p:stCondLst>
                            <p:childTnLst>
                              <p:par>
                                <p:cTn id="91" presetID="10" presetClass="entr" presetSubtype="0" fill="hold" grpId="0" nodeType="afterEffect">
                                  <p:stCondLst>
                                    <p:cond delay="0"/>
                                  </p:stCondLst>
                                  <p:childTnLst>
                                    <p:set>
                                      <p:cBhvr>
                                        <p:cTn id="92" dur="1" fill="hold">
                                          <p:stCondLst>
                                            <p:cond delay="0"/>
                                          </p:stCondLst>
                                        </p:cTn>
                                        <p:tgtEl>
                                          <p:spTgt spid="55"/>
                                        </p:tgtEl>
                                        <p:attrNameLst>
                                          <p:attrName>style.visibility</p:attrName>
                                        </p:attrNameLst>
                                      </p:cBhvr>
                                      <p:to>
                                        <p:strVal val="visible"/>
                                      </p:to>
                                    </p:set>
                                    <p:animEffect transition="in" filter="fade">
                                      <p:cBhvr>
                                        <p:cTn id="93" dur="500"/>
                                        <p:tgtEl>
                                          <p:spTgt spid="55"/>
                                        </p:tgtEl>
                                      </p:cBhvr>
                                    </p:animEffect>
                                  </p:childTnLst>
                                </p:cTn>
                              </p:par>
                            </p:childTnLst>
                          </p:cTn>
                        </p:par>
                      </p:childTnLst>
                    </p:cTn>
                  </p:par>
                  <p:par>
                    <p:cTn id="94" fill="hold">
                      <p:stCondLst>
                        <p:cond delay="indefinite"/>
                      </p:stCondLst>
                      <p:childTnLst>
                        <p:par>
                          <p:cTn id="95" fill="hold">
                            <p:stCondLst>
                              <p:cond delay="0"/>
                            </p:stCondLst>
                            <p:childTnLst>
                              <p:par>
                                <p:cTn id="96" presetID="10" presetClass="entr" presetSubtype="0" fill="hold" grpId="0" nodeType="clickEffect">
                                  <p:stCondLst>
                                    <p:cond delay="0"/>
                                  </p:stCondLst>
                                  <p:childTnLst>
                                    <p:set>
                                      <p:cBhvr>
                                        <p:cTn id="97" dur="1" fill="hold">
                                          <p:stCondLst>
                                            <p:cond delay="0"/>
                                          </p:stCondLst>
                                        </p:cTn>
                                        <p:tgtEl>
                                          <p:spTgt spid="35"/>
                                        </p:tgtEl>
                                        <p:attrNameLst>
                                          <p:attrName>style.visibility</p:attrName>
                                        </p:attrNameLst>
                                      </p:cBhvr>
                                      <p:to>
                                        <p:strVal val="visible"/>
                                      </p:to>
                                    </p:set>
                                    <p:animEffect transition="in" filter="fade">
                                      <p:cBhvr>
                                        <p:cTn id="98" dur="500"/>
                                        <p:tgtEl>
                                          <p:spTgt spid="35"/>
                                        </p:tgtEl>
                                      </p:cBhvr>
                                    </p:animEffect>
                                  </p:childTnLst>
                                </p:cTn>
                              </p:par>
                            </p:childTnLst>
                          </p:cTn>
                        </p:par>
                        <p:par>
                          <p:cTn id="99" fill="hold">
                            <p:stCondLst>
                              <p:cond delay="500"/>
                            </p:stCondLst>
                            <p:childTnLst>
                              <p:par>
                                <p:cTn id="100" presetID="10" presetClass="entr" presetSubtype="0" fill="hold" grpId="0" nodeType="afterEffect">
                                  <p:stCondLst>
                                    <p:cond delay="0"/>
                                  </p:stCondLst>
                                  <p:childTnLst>
                                    <p:set>
                                      <p:cBhvr>
                                        <p:cTn id="101" dur="1" fill="hold">
                                          <p:stCondLst>
                                            <p:cond delay="0"/>
                                          </p:stCondLst>
                                        </p:cTn>
                                        <p:tgtEl>
                                          <p:spTgt spid="54"/>
                                        </p:tgtEl>
                                        <p:attrNameLst>
                                          <p:attrName>style.visibility</p:attrName>
                                        </p:attrNameLst>
                                      </p:cBhvr>
                                      <p:to>
                                        <p:strVal val="visible"/>
                                      </p:to>
                                    </p:set>
                                    <p:animEffect transition="in" filter="fade">
                                      <p:cBhvr>
                                        <p:cTn id="102" dur="500"/>
                                        <p:tgtEl>
                                          <p:spTgt spid="54"/>
                                        </p:tgtEl>
                                      </p:cBhvr>
                                    </p:animEffect>
                                  </p:childTnLst>
                                </p:cTn>
                              </p:par>
                            </p:childTnLst>
                          </p:cTn>
                        </p:par>
                        <p:par>
                          <p:cTn id="103" fill="hold">
                            <p:stCondLst>
                              <p:cond delay="1000"/>
                            </p:stCondLst>
                            <p:childTnLst>
                              <p:par>
                                <p:cTn id="104" presetID="22" presetClass="entr" presetSubtype="1" fill="hold" nodeType="afterEffect">
                                  <p:stCondLst>
                                    <p:cond delay="500"/>
                                  </p:stCondLst>
                                  <p:childTnLst>
                                    <p:set>
                                      <p:cBhvr>
                                        <p:cTn id="105" dur="1" fill="hold">
                                          <p:stCondLst>
                                            <p:cond delay="0"/>
                                          </p:stCondLst>
                                        </p:cTn>
                                        <p:tgtEl>
                                          <p:spTgt spid="29"/>
                                        </p:tgtEl>
                                        <p:attrNameLst>
                                          <p:attrName>style.visibility</p:attrName>
                                        </p:attrNameLst>
                                      </p:cBhvr>
                                      <p:to>
                                        <p:strVal val="visible"/>
                                      </p:to>
                                    </p:set>
                                    <p:animEffect transition="in" filter="wipe(up)">
                                      <p:cBhvr>
                                        <p:cTn id="106" dur="500"/>
                                        <p:tgtEl>
                                          <p:spTgt spid="29"/>
                                        </p:tgtEl>
                                      </p:cBhvr>
                                    </p:animEffect>
                                  </p:childTnLst>
                                </p:cTn>
                              </p:par>
                            </p:childTnLst>
                          </p:cTn>
                        </p:par>
                        <p:par>
                          <p:cTn id="107" fill="hold">
                            <p:stCondLst>
                              <p:cond delay="2000"/>
                            </p:stCondLst>
                            <p:childTnLst>
                              <p:par>
                                <p:cTn id="108" presetID="10" presetClass="entr" presetSubtype="0" fill="hold" grpId="0" nodeType="afterEffect">
                                  <p:stCondLst>
                                    <p:cond delay="500"/>
                                  </p:stCondLst>
                                  <p:childTnLst>
                                    <p:set>
                                      <p:cBhvr>
                                        <p:cTn id="109" dur="1" fill="hold">
                                          <p:stCondLst>
                                            <p:cond delay="0"/>
                                          </p:stCondLst>
                                        </p:cTn>
                                        <p:tgtEl>
                                          <p:spTgt spid="36"/>
                                        </p:tgtEl>
                                        <p:attrNameLst>
                                          <p:attrName>style.visibility</p:attrName>
                                        </p:attrNameLst>
                                      </p:cBhvr>
                                      <p:to>
                                        <p:strVal val="visible"/>
                                      </p:to>
                                    </p:set>
                                    <p:animEffect transition="in" filter="fade">
                                      <p:cBhvr>
                                        <p:cTn id="110" dur="500"/>
                                        <p:tgtEl>
                                          <p:spTgt spid="36"/>
                                        </p:tgtEl>
                                      </p:cBhvr>
                                    </p:animEffect>
                                  </p:childTnLst>
                                </p:cTn>
                              </p:par>
                            </p:childTnLst>
                          </p:cTn>
                        </p:par>
                        <p:par>
                          <p:cTn id="111" fill="hold">
                            <p:stCondLst>
                              <p:cond delay="3000"/>
                            </p:stCondLst>
                            <p:childTnLst>
                              <p:par>
                                <p:cTn id="112" presetID="10" presetClass="entr" presetSubtype="0" fill="hold" grpId="0" nodeType="afterEffect">
                                  <p:stCondLst>
                                    <p:cond delay="0"/>
                                  </p:stCondLst>
                                  <p:childTnLst>
                                    <p:set>
                                      <p:cBhvr>
                                        <p:cTn id="113" dur="1" fill="hold">
                                          <p:stCondLst>
                                            <p:cond delay="0"/>
                                          </p:stCondLst>
                                        </p:cTn>
                                        <p:tgtEl>
                                          <p:spTgt spid="53"/>
                                        </p:tgtEl>
                                        <p:attrNameLst>
                                          <p:attrName>style.visibility</p:attrName>
                                        </p:attrNameLst>
                                      </p:cBhvr>
                                      <p:to>
                                        <p:strVal val="visible"/>
                                      </p:to>
                                    </p:set>
                                    <p:animEffect transition="in" filter="fade">
                                      <p:cBhvr>
                                        <p:cTn id="114" dur="500"/>
                                        <p:tgtEl>
                                          <p:spTgt spid="53"/>
                                        </p:tgtEl>
                                      </p:cBhvr>
                                    </p:animEffect>
                                  </p:childTnLst>
                                </p:cTn>
                              </p:par>
                            </p:childTnLst>
                          </p:cTn>
                        </p:par>
                      </p:childTnLst>
                    </p:cTn>
                  </p:par>
                  <p:par>
                    <p:cTn id="115" fill="hold">
                      <p:stCondLst>
                        <p:cond delay="indefinite"/>
                      </p:stCondLst>
                      <p:childTnLst>
                        <p:par>
                          <p:cTn id="116" fill="hold">
                            <p:stCondLst>
                              <p:cond delay="0"/>
                            </p:stCondLst>
                            <p:childTnLst>
                              <p:par>
                                <p:cTn id="117" presetID="10" presetClass="entr" presetSubtype="0" fill="hold" nodeType="clickEffect">
                                  <p:stCondLst>
                                    <p:cond delay="0"/>
                                  </p:stCondLst>
                                  <p:childTnLst>
                                    <p:set>
                                      <p:cBhvr>
                                        <p:cTn id="118" dur="1" fill="hold">
                                          <p:stCondLst>
                                            <p:cond delay="0"/>
                                          </p:stCondLst>
                                        </p:cTn>
                                        <p:tgtEl>
                                          <p:spTgt spid="39"/>
                                        </p:tgtEl>
                                        <p:attrNameLst>
                                          <p:attrName>style.visibility</p:attrName>
                                        </p:attrNameLst>
                                      </p:cBhvr>
                                      <p:to>
                                        <p:strVal val="visible"/>
                                      </p:to>
                                    </p:set>
                                    <p:animEffect transition="in" filter="fade">
                                      <p:cBhvr>
                                        <p:cTn id="119" dur="500"/>
                                        <p:tgtEl>
                                          <p:spTgt spid="39"/>
                                        </p:tgtEl>
                                      </p:cBhvr>
                                    </p:animEffect>
                                  </p:childTnLst>
                                </p:cTn>
                              </p:par>
                            </p:childTnLst>
                          </p:cTn>
                        </p:par>
                      </p:childTnLst>
                    </p:cTn>
                  </p:par>
                  <p:par>
                    <p:cTn id="120" fill="hold">
                      <p:stCondLst>
                        <p:cond delay="indefinite"/>
                      </p:stCondLst>
                      <p:childTnLst>
                        <p:par>
                          <p:cTn id="121" fill="hold">
                            <p:stCondLst>
                              <p:cond delay="0"/>
                            </p:stCondLst>
                            <p:childTnLst>
                              <p:par>
                                <p:cTn id="122" presetID="1" presetClass="exit" presetSubtype="0" fill="hold" nodeType="clickEffect">
                                  <p:stCondLst>
                                    <p:cond delay="0"/>
                                  </p:stCondLst>
                                  <p:childTnLst>
                                    <p:set>
                                      <p:cBhvr>
                                        <p:cTn id="123" dur="1" fill="hold">
                                          <p:stCondLst>
                                            <p:cond delay="0"/>
                                          </p:stCondLst>
                                        </p:cTn>
                                        <p:tgtEl>
                                          <p:spTgt spid="8"/>
                                        </p:tgtEl>
                                        <p:attrNameLst>
                                          <p:attrName>style.visibility</p:attrName>
                                        </p:attrNameLst>
                                      </p:cBhvr>
                                      <p:to>
                                        <p:strVal val="hidden"/>
                                      </p:to>
                                    </p:set>
                                  </p:childTnLst>
                                </p:cTn>
                              </p:par>
                              <p:par>
                                <p:cTn id="124" presetID="10" presetClass="entr" presetSubtype="0" fill="hold" nodeType="withEffect">
                                  <p:stCondLst>
                                    <p:cond delay="0"/>
                                  </p:stCondLst>
                                  <p:childTnLst>
                                    <p:set>
                                      <p:cBhvr>
                                        <p:cTn id="125" dur="1" fill="hold">
                                          <p:stCondLst>
                                            <p:cond delay="0"/>
                                          </p:stCondLst>
                                        </p:cTn>
                                        <p:tgtEl>
                                          <p:spTgt spid="40"/>
                                        </p:tgtEl>
                                        <p:attrNameLst>
                                          <p:attrName>style.visibility</p:attrName>
                                        </p:attrNameLst>
                                      </p:cBhvr>
                                      <p:to>
                                        <p:strVal val="visible"/>
                                      </p:to>
                                    </p:set>
                                    <p:animEffect transition="in" filter="fade">
                                      <p:cBhvr>
                                        <p:cTn id="126" dur="500"/>
                                        <p:tgtEl>
                                          <p:spTgt spid="40"/>
                                        </p:tgtEl>
                                      </p:cBhvr>
                                    </p:animEffect>
                                  </p:childTnLst>
                                </p:cTn>
                              </p:par>
                            </p:childTnLst>
                          </p:cTn>
                        </p:par>
                      </p:childTnLst>
                    </p:cTn>
                  </p:par>
                  <p:par>
                    <p:cTn id="127" fill="hold">
                      <p:stCondLst>
                        <p:cond delay="indefinite"/>
                      </p:stCondLst>
                      <p:childTnLst>
                        <p:par>
                          <p:cTn id="128" fill="hold">
                            <p:stCondLst>
                              <p:cond delay="0"/>
                            </p:stCondLst>
                            <p:childTnLst>
                              <p:par>
                                <p:cTn id="129" presetID="10" presetClass="entr" presetSubtype="0" fill="hold" nodeType="clickEffect">
                                  <p:stCondLst>
                                    <p:cond delay="0"/>
                                  </p:stCondLst>
                                  <p:childTnLst>
                                    <p:set>
                                      <p:cBhvr>
                                        <p:cTn id="130" dur="1" fill="hold">
                                          <p:stCondLst>
                                            <p:cond delay="0"/>
                                          </p:stCondLst>
                                        </p:cTn>
                                        <p:tgtEl>
                                          <p:spTgt spid="43"/>
                                        </p:tgtEl>
                                        <p:attrNameLst>
                                          <p:attrName>style.visibility</p:attrName>
                                        </p:attrNameLst>
                                      </p:cBhvr>
                                      <p:to>
                                        <p:strVal val="visible"/>
                                      </p:to>
                                    </p:set>
                                    <p:animEffect transition="in" filter="fade">
                                      <p:cBhvr>
                                        <p:cTn id="131" dur="500"/>
                                        <p:tgtEl>
                                          <p:spTgt spid="43"/>
                                        </p:tgtEl>
                                      </p:cBhvr>
                                    </p:animEffect>
                                  </p:childTnLst>
                                </p:cTn>
                              </p:par>
                            </p:childTnLst>
                          </p:cTn>
                        </p:par>
                      </p:childTnLst>
                    </p:cTn>
                  </p:par>
                  <p:par>
                    <p:cTn id="132" fill="hold">
                      <p:stCondLst>
                        <p:cond delay="indefinite"/>
                      </p:stCondLst>
                      <p:childTnLst>
                        <p:par>
                          <p:cTn id="133" fill="hold">
                            <p:stCondLst>
                              <p:cond delay="0"/>
                            </p:stCondLst>
                            <p:childTnLst>
                              <p:par>
                                <p:cTn id="134" presetID="1" presetClass="exit" presetSubtype="0" fill="hold" nodeType="clickEffect">
                                  <p:stCondLst>
                                    <p:cond delay="0"/>
                                  </p:stCondLst>
                                  <p:childTnLst>
                                    <p:set>
                                      <p:cBhvr>
                                        <p:cTn id="135" dur="1" fill="hold">
                                          <p:stCondLst>
                                            <p:cond delay="0"/>
                                          </p:stCondLst>
                                        </p:cTn>
                                        <p:tgtEl>
                                          <p:spTgt spid="15"/>
                                        </p:tgtEl>
                                        <p:attrNameLst>
                                          <p:attrName>style.visibility</p:attrName>
                                        </p:attrNameLst>
                                      </p:cBhvr>
                                      <p:to>
                                        <p:strVal val="hidden"/>
                                      </p:to>
                                    </p:set>
                                  </p:childTnLst>
                                </p:cTn>
                              </p:par>
                              <p:par>
                                <p:cTn id="136" presetID="10" presetClass="entr" presetSubtype="0" fill="hold" nodeType="withEffect">
                                  <p:stCondLst>
                                    <p:cond delay="0"/>
                                  </p:stCondLst>
                                  <p:childTnLst>
                                    <p:set>
                                      <p:cBhvr>
                                        <p:cTn id="137" dur="1" fill="hold">
                                          <p:stCondLst>
                                            <p:cond delay="0"/>
                                          </p:stCondLst>
                                        </p:cTn>
                                        <p:tgtEl>
                                          <p:spTgt spid="44"/>
                                        </p:tgtEl>
                                        <p:attrNameLst>
                                          <p:attrName>style.visibility</p:attrName>
                                        </p:attrNameLst>
                                      </p:cBhvr>
                                      <p:to>
                                        <p:strVal val="visible"/>
                                      </p:to>
                                    </p:set>
                                    <p:animEffect transition="in" filter="fade">
                                      <p:cBhvr>
                                        <p:cTn id="138"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4" grpId="0"/>
      <p:bldP spid="69" grpId="0"/>
      <p:bldP spid="26" grpId="0" animBg="1"/>
      <p:bldP spid="31" grpId="0" animBg="1"/>
      <p:bldP spid="33" grpId="0" animBg="1"/>
      <p:bldP spid="34" grpId="0" animBg="1"/>
      <p:bldP spid="35" grpId="0" animBg="1"/>
      <p:bldP spid="36" grpId="0" animBg="1"/>
      <p:bldP spid="47" grpId="0"/>
      <p:bldP spid="50" grpId="0"/>
      <p:bldP spid="51" grpId="0"/>
      <p:bldP spid="52" grpId="0"/>
      <p:bldP spid="53" grpId="0"/>
      <p:bldP spid="54" grpId="0"/>
      <p:bldP spid="55" grpId="0"/>
      <p:bldP spid="56" grpId="0"/>
      <p:bldP spid="57" grpId="0"/>
      <p:bldP spid="5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Určete průsečík přímky </a:t>
            </a:r>
            <a:r>
              <a:rPr lang="cs-CZ" sz="2400" i="1" dirty="0" smtClean="0"/>
              <a:t>a</a:t>
            </a:r>
            <a:r>
              <a:rPr lang="cs-CZ" sz="2400" dirty="0" smtClean="0"/>
              <a:t> s rovinou </a:t>
            </a:r>
            <a:r>
              <a:rPr lang="cs-CZ" sz="2400" i="1" dirty="0" smtClean="0">
                <a:sym typeface="Symbol"/>
              </a:rPr>
              <a:t> </a:t>
            </a:r>
            <a:r>
              <a:rPr lang="cs-CZ" sz="2400" dirty="0" smtClean="0">
                <a:sym typeface="Symbol"/>
              </a:rPr>
              <a:t>a určete viditelnost dané přímky</a:t>
            </a:r>
            <a:r>
              <a:rPr lang="cs-CZ" sz="2400" dirty="0" smtClean="0"/>
              <a:t>.</a:t>
            </a:r>
            <a:endParaRPr lang="cs-CZ" sz="2400" dirty="0"/>
          </a:p>
        </p:txBody>
      </p:sp>
      <p:cxnSp>
        <p:nvCxnSpPr>
          <p:cNvPr id="7" name="Přímá spojnice se šipkou 6"/>
          <p:cNvCxnSpPr/>
          <p:nvPr/>
        </p:nvCxnSpPr>
        <p:spPr>
          <a:xfrm>
            <a:off x="1471261" y="4058527"/>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64" name="TextovéPole 63"/>
          <p:cNvSpPr txBox="1"/>
          <p:nvPr/>
        </p:nvSpPr>
        <p:spPr>
          <a:xfrm>
            <a:off x="3099588" y="1914800"/>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3131840" y="5592592"/>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H="1">
            <a:off x="2915816" y="4058527"/>
            <a:ext cx="3037507" cy="181874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flipV="1">
            <a:off x="3275856" y="1912817"/>
            <a:ext cx="2667744" cy="214819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2274329" y="3284984"/>
            <a:ext cx="4320480" cy="0"/>
          </a:xfrm>
          <a:prstGeom prst="line">
            <a:avLst/>
          </a:prstGeom>
          <a:ln w="12700"/>
        </p:spPr>
        <p:style>
          <a:lnRef idx="1">
            <a:schemeClr val="dk1"/>
          </a:lnRef>
          <a:fillRef idx="0">
            <a:schemeClr val="dk1"/>
          </a:fillRef>
          <a:effectRef idx="0">
            <a:schemeClr val="dk1"/>
          </a:effectRef>
          <a:fontRef idx="minor">
            <a:schemeClr val="tx1"/>
          </a:fontRef>
        </p:style>
      </p:cxnSp>
      <p:sp>
        <p:nvSpPr>
          <p:cNvPr id="56" name="TextovéPole 55"/>
          <p:cNvSpPr txBox="1"/>
          <p:nvPr/>
        </p:nvSpPr>
        <p:spPr>
          <a:xfrm>
            <a:off x="6385210" y="4891226"/>
            <a:ext cx="419197"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57" name="TextovéPole 56"/>
          <p:cNvSpPr txBox="1"/>
          <p:nvPr/>
        </p:nvSpPr>
        <p:spPr>
          <a:xfrm>
            <a:off x="6385210" y="2944227"/>
            <a:ext cx="419197"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cxnSp>
        <p:nvCxnSpPr>
          <p:cNvPr id="38" name="Přímá spojnice 37"/>
          <p:cNvCxnSpPr/>
          <p:nvPr/>
        </p:nvCxnSpPr>
        <p:spPr>
          <a:xfrm>
            <a:off x="2299353" y="4957233"/>
            <a:ext cx="4320480"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30433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9"/>
                                        </p:tgtEl>
                                        <p:attrNameLst>
                                          <p:attrName>style.visibility</p:attrName>
                                        </p:attrNameLst>
                                      </p:cBhvr>
                                      <p:to>
                                        <p:strVal val="visible"/>
                                      </p:to>
                                    </p:set>
                                    <p:animEffect transition="in" filter="fade">
                                      <p:cBhvr>
                                        <p:cTn id="18" dur="500"/>
                                        <p:tgtEl>
                                          <p:spTgt spid="69"/>
                                        </p:tgtEl>
                                      </p:cBhvr>
                                    </p:animEffect>
                                  </p:childTnLst>
                                </p:cTn>
                              </p:par>
                              <p:par>
                                <p:cTn id="19" presetID="10"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4"/>
                                        </p:tgtEl>
                                        <p:attrNameLst>
                                          <p:attrName>style.visibility</p:attrName>
                                        </p:attrNameLst>
                                      </p:cBhvr>
                                      <p:to>
                                        <p:strVal val="visible"/>
                                      </p:to>
                                    </p:set>
                                    <p:animEffect transition="in" filter="fade">
                                      <p:cBhvr>
                                        <p:cTn id="24" dur="500"/>
                                        <p:tgtEl>
                                          <p:spTgt spid="64"/>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6"/>
                                        </p:tgtEl>
                                        <p:attrNameLst>
                                          <p:attrName>style.visibility</p:attrName>
                                        </p:attrNameLst>
                                      </p:cBhvr>
                                      <p:to>
                                        <p:strVal val="visible"/>
                                      </p:to>
                                    </p:set>
                                    <p:animEffect transition="in" filter="fade">
                                      <p:cBhvr>
                                        <p:cTn id="27" dur="500"/>
                                        <p:tgtEl>
                                          <p:spTgt spid="56"/>
                                        </p:tgtEl>
                                      </p:cBhvr>
                                    </p:animEffect>
                                  </p:childTnLst>
                                </p:cTn>
                              </p:par>
                              <p:par>
                                <p:cTn id="28" presetID="10" presetClass="entr" presetSubtype="0" fill="hold"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57"/>
                                        </p:tgtEl>
                                        <p:attrNameLst>
                                          <p:attrName>style.visibility</p:attrName>
                                        </p:attrNameLst>
                                      </p:cBhvr>
                                      <p:to>
                                        <p:strVal val="visible"/>
                                      </p:to>
                                    </p:set>
                                    <p:animEffect transition="in" filter="fade">
                                      <p:cBhvr>
                                        <p:cTn id="33" dur="500"/>
                                        <p:tgtEl>
                                          <p:spTgt spid="57"/>
                                        </p:tgtEl>
                                      </p:cBhvr>
                                    </p:animEffect>
                                  </p:childTnLst>
                                </p:cTn>
                              </p:par>
                              <p:par>
                                <p:cTn id="34" presetID="10" presetClass="entr" presetSubtype="0" fill="hold"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par>
                                <p:cTn id="37" presetID="10" presetClass="entr" presetSubtype="0" fill="hold" nodeType="with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fade">
                                      <p:cBhvr>
                                        <p:cTn id="39" dur="500"/>
                                        <p:tgtEl>
                                          <p:spTgt spid="38"/>
                                        </p:tgtEl>
                                      </p:cBhvr>
                                    </p:animEffect>
                                  </p:childTnLst>
                                </p:cTn>
                              </p:par>
                              <p:par>
                                <p:cTn id="40" presetID="10" presetClass="entr" presetSubtype="0" fill="hold" nodeType="withEffect">
                                  <p:stCondLst>
                                    <p:cond delay="0"/>
                                  </p:stCondLst>
                                  <p:childTnLst>
                                    <p:set>
                                      <p:cBhvr>
                                        <p:cTn id="41" dur="1" fill="hold">
                                          <p:stCondLst>
                                            <p:cond delay="0"/>
                                          </p:stCondLst>
                                        </p:cTn>
                                        <p:tgtEl>
                                          <p:spTgt spid="38"/>
                                        </p:tgtEl>
                                        <p:attrNameLst>
                                          <p:attrName>style.visibility</p:attrName>
                                        </p:attrNameLst>
                                      </p:cBhvr>
                                      <p:to>
                                        <p:strVal val="visible"/>
                                      </p:to>
                                    </p:set>
                                    <p:animEffect transition="in" filter="fade">
                                      <p:cBhvr>
                                        <p:cTn id="42"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4" grpId="0"/>
      <p:bldP spid="69" grpId="0"/>
      <p:bldP spid="56" grpId="0"/>
      <p:bldP spid="5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Určete průsečík přímky </a:t>
            </a:r>
            <a:r>
              <a:rPr lang="cs-CZ" sz="2400" i="1" dirty="0" smtClean="0"/>
              <a:t>a</a:t>
            </a:r>
            <a:r>
              <a:rPr lang="cs-CZ" sz="2400" dirty="0" smtClean="0"/>
              <a:t> s rovinou </a:t>
            </a:r>
            <a:r>
              <a:rPr lang="cs-CZ" sz="2400" i="1" dirty="0" smtClean="0">
                <a:sym typeface="Symbol"/>
              </a:rPr>
              <a:t> </a:t>
            </a:r>
            <a:r>
              <a:rPr lang="cs-CZ" sz="2400" dirty="0" smtClean="0">
                <a:sym typeface="Symbol"/>
              </a:rPr>
              <a:t>a určete viditelnost dané přímky</a:t>
            </a:r>
            <a:r>
              <a:rPr lang="cs-CZ" sz="2400" dirty="0" smtClean="0"/>
              <a:t>.</a:t>
            </a:r>
            <a:endParaRPr lang="cs-CZ" sz="2400" dirty="0"/>
          </a:p>
        </p:txBody>
      </p:sp>
      <p:cxnSp>
        <p:nvCxnSpPr>
          <p:cNvPr id="7" name="Přímá spojnice se šipkou 6"/>
          <p:cNvCxnSpPr/>
          <p:nvPr/>
        </p:nvCxnSpPr>
        <p:spPr>
          <a:xfrm>
            <a:off x="1471261" y="4058527"/>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64" name="TextovéPole 63"/>
          <p:cNvSpPr txBox="1"/>
          <p:nvPr/>
        </p:nvSpPr>
        <p:spPr>
          <a:xfrm>
            <a:off x="5527154" y="1915075"/>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1521079" y="5537932"/>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H="1">
            <a:off x="1187624" y="4058527"/>
            <a:ext cx="3037507" cy="181874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V="1">
            <a:off x="4225132" y="2099466"/>
            <a:ext cx="1354980" cy="196154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2051720" y="2284132"/>
            <a:ext cx="3528392" cy="1776880"/>
          </a:xfrm>
          <a:prstGeom prst="line">
            <a:avLst/>
          </a:prstGeom>
          <a:ln w="12700"/>
        </p:spPr>
        <p:style>
          <a:lnRef idx="1">
            <a:schemeClr val="dk1"/>
          </a:lnRef>
          <a:fillRef idx="0">
            <a:schemeClr val="dk1"/>
          </a:fillRef>
          <a:effectRef idx="0">
            <a:schemeClr val="dk1"/>
          </a:effectRef>
          <a:fontRef idx="minor">
            <a:schemeClr val="tx1"/>
          </a:fontRef>
        </p:style>
      </p:cxnSp>
      <p:sp>
        <p:nvSpPr>
          <p:cNvPr id="56" name="TextovéPole 55"/>
          <p:cNvSpPr txBox="1"/>
          <p:nvPr/>
        </p:nvSpPr>
        <p:spPr>
          <a:xfrm>
            <a:off x="6455283" y="4618827"/>
            <a:ext cx="419197"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57" name="TextovéPole 56"/>
          <p:cNvSpPr txBox="1"/>
          <p:nvPr/>
        </p:nvSpPr>
        <p:spPr>
          <a:xfrm>
            <a:off x="1994528" y="2003698"/>
            <a:ext cx="419197"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cxnSp>
        <p:nvCxnSpPr>
          <p:cNvPr id="38" name="Přímá spojnice 37"/>
          <p:cNvCxnSpPr/>
          <p:nvPr/>
        </p:nvCxnSpPr>
        <p:spPr>
          <a:xfrm>
            <a:off x="2843808" y="4061012"/>
            <a:ext cx="3776025" cy="896221"/>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02650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9"/>
                                        </p:tgtEl>
                                        <p:attrNameLst>
                                          <p:attrName>style.visibility</p:attrName>
                                        </p:attrNameLst>
                                      </p:cBhvr>
                                      <p:to>
                                        <p:strVal val="visible"/>
                                      </p:to>
                                    </p:set>
                                    <p:animEffect transition="in" filter="fade">
                                      <p:cBhvr>
                                        <p:cTn id="18" dur="500"/>
                                        <p:tgtEl>
                                          <p:spTgt spid="69"/>
                                        </p:tgtEl>
                                      </p:cBhvr>
                                    </p:animEffect>
                                  </p:childTnLst>
                                </p:cTn>
                              </p:par>
                              <p:par>
                                <p:cTn id="19" presetID="10"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4"/>
                                        </p:tgtEl>
                                        <p:attrNameLst>
                                          <p:attrName>style.visibility</p:attrName>
                                        </p:attrNameLst>
                                      </p:cBhvr>
                                      <p:to>
                                        <p:strVal val="visible"/>
                                      </p:to>
                                    </p:set>
                                    <p:animEffect transition="in" filter="fade">
                                      <p:cBhvr>
                                        <p:cTn id="24" dur="500"/>
                                        <p:tgtEl>
                                          <p:spTgt spid="64"/>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6"/>
                                        </p:tgtEl>
                                        <p:attrNameLst>
                                          <p:attrName>style.visibility</p:attrName>
                                        </p:attrNameLst>
                                      </p:cBhvr>
                                      <p:to>
                                        <p:strVal val="visible"/>
                                      </p:to>
                                    </p:set>
                                    <p:animEffect transition="in" filter="fade">
                                      <p:cBhvr>
                                        <p:cTn id="27" dur="500"/>
                                        <p:tgtEl>
                                          <p:spTgt spid="56"/>
                                        </p:tgtEl>
                                      </p:cBhvr>
                                    </p:animEffect>
                                  </p:childTnLst>
                                </p:cTn>
                              </p:par>
                              <p:par>
                                <p:cTn id="28" presetID="10" presetClass="entr" presetSubtype="0" fill="hold"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57"/>
                                        </p:tgtEl>
                                        <p:attrNameLst>
                                          <p:attrName>style.visibility</p:attrName>
                                        </p:attrNameLst>
                                      </p:cBhvr>
                                      <p:to>
                                        <p:strVal val="visible"/>
                                      </p:to>
                                    </p:set>
                                    <p:animEffect transition="in" filter="fade">
                                      <p:cBhvr>
                                        <p:cTn id="33" dur="500"/>
                                        <p:tgtEl>
                                          <p:spTgt spid="57"/>
                                        </p:tgtEl>
                                      </p:cBhvr>
                                    </p:animEffect>
                                  </p:childTnLst>
                                </p:cTn>
                              </p:par>
                              <p:par>
                                <p:cTn id="34" presetID="10" presetClass="entr" presetSubtype="0" fill="hold"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par>
                                <p:cTn id="37" presetID="10" presetClass="entr" presetSubtype="0" fill="hold" nodeType="with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fade">
                                      <p:cBhvr>
                                        <p:cTn id="39" dur="500"/>
                                        <p:tgtEl>
                                          <p:spTgt spid="38"/>
                                        </p:tgtEl>
                                      </p:cBhvr>
                                    </p:animEffect>
                                  </p:childTnLst>
                                </p:cTn>
                              </p:par>
                              <p:par>
                                <p:cTn id="40" presetID="10" presetClass="entr" presetSubtype="0" fill="hold" nodeType="withEffect">
                                  <p:stCondLst>
                                    <p:cond delay="0"/>
                                  </p:stCondLst>
                                  <p:childTnLst>
                                    <p:set>
                                      <p:cBhvr>
                                        <p:cTn id="41" dur="1" fill="hold">
                                          <p:stCondLst>
                                            <p:cond delay="0"/>
                                          </p:stCondLst>
                                        </p:cTn>
                                        <p:tgtEl>
                                          <p:spTgt spid="38"/>
                                        </p:tgtEl>
                                        <p:attrNameLst>
                                          <p:attrName>style.visibility</p:attrName>
                                        </p:attrNameLst>
                                      </p:cBhvr>
                                      <p:to>
                                        <p:strVal val="visible"/>
                                      </p:to>
                                    </p:set>
                                    <p:animEffect transition="in" filter="fade">
                                      <p:cBhvr>
                                        <p:cTn id="42"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4" grpId="0"/>
      <p:bldP spid="69" grpId="0"/>
      <p:bldP spid="56" grpId="0"/>
      <p:bldP spid="5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45662792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659</TotalTime>
  <Words>356</Words>
  <Application>Microsoft Office PowerPoint</Application>
  <PresentationFormat>Předvádění na obrazovce (4:3)</PresentationFormat>
  <Paragraphs>79</Paragraphs>
  <Slides>8</Slides>
  <Notes>3</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Prezentace aplikace PowerPoint</vt:lpstr>
      <vt:lpstr>ANOTACE</vt:lpstr>
      <vt:lpstr>Mongeovo promítání</vt:lpstr>
      <vt:lpstr>Princip konstrukce</vt:lpstr>
      <vt:lpstr>Příklad</vt:lpstr>
      <vt:lpstr>Příklad</vt:lpstr>
      <vt:lpstr>Příklad</vt:lpstr>
      <vt:lpstr>Prezentace aplikace PowerPoint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84</cp:revision>
  <dcterms:created xsi:type="dcterms:W3CDTF">2012-07-31T10:12:03Z</dcterms:created>
  <dcterms:modified xsi:type="dcterms:W3CDTF">2013-05-14T09:39:30Z</dcterms:modified>
</cp:coreProperties>
</file>