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3" r:id="rId2"/>
    <p:sldId id="264" r:id="rId3"/>
    <p:sldId id="256" r:id="rId4"/>
    <p:sldId id="260" r:id="rId5"/>
    <p:sldId id="258" r:id="rId6"/>
    <p:sldId id="259" r:id="rId7"/>
    <p:sldId id="261" r:id="rId8"/>
    <p:sldId id="262" r:id="rId9"/>
    <p:sldId id="265"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2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67B275-9FB4-404B-87E7-E9DDCC166E1C}" type="datetimeFigureOut">
              <a:rPr lang="cs-CZ" smtClean="0"/>
              <a:t>14.5.2013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D043D1-BD3A-4602-9B45-B422863BD21E}" type="slidenum">
              <a:rPr lang="cs-CZ" smtClean="0"/>
              <a:t>‹#›</a:t>
            </a:fld>
            <a:endParaRPr lang="cs-CZ"/>
          </a:p>
        </p:txBody>
      </p:sp>
    </p:spTree>
    <p:extLst>
      <p:ext uri="{BB962C8B-B14F-4D97-AF65-F5344CB8AC3E}">
        <p14:creationId xmlns:p14="http://schemas.microsoft.com/office/powerpoint/2010/main" val="1462348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3131906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2</a:t>
            </a:fld>
            <a:endParaRPr lang="cs-CZ"/>
          </a:p>
        </p:txBody>
      </p:sp>
    </p:spTree>
    <p:extLst>
      <p:ext uri="{BB962C8B-B14F-4D97-AF65-F5344CB8AC3E}">
        <p14:creationId xmlns:p14="http://schemas.microsoft.com/office/powerpoint/2010/main" val="3479421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9</a:t>
            </a:fld>
            <a:endParaRPr lang="cs-CZ"/>
          </a:p>
        </p:txBody>
      </p:sp>
    </p:spTree>
    <p:extLst>
      <p:ext uri="{BB962C8B-B14F-4D97-AF65-F5344CB8AC3E}">
        <p14:creationId xmlns:p14="http://schemas.microsoft.com/office/powerpoint/2010/main" val="3086941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21072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69995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247437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9B73479-9596-4AC2-9E55-9DE0B3595760}"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3883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9B73479-9596-4AC2-9E55-9DE0B3595760}" type="datetimeFigureOut">
              <a:rPr lang="cs-CZ" smtClean="0"/>
              <a:t>14.5.2013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92732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9B73479-9596-4AC2-9E55-9DE0B3595760}" type="datetimeFigureOut">
              <a:rPr lang="cs-CZ" smtClean="0"/>
              <a:t>14.5.2013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82363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9B73479-9596-4AC2-9E55-9DE0B3595760}" type="datetimeFigureOut">
              <a:rPr lang="cs-CZ" smtClean="0"/>
              <a:t>14.5.2013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50086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688194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839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246997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78428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1E8C3A-EE6F-461E-8C55-27A27ED877F0}" type="slidenum">
              <a:rPr lang="cs-CZ" smtClean="0"/>
              <a:t>‹#›</a:t>
            </a:fld>
            <a:endParaRPr lang="cs-CZ"/>
          </a:p>
        </p:txBody>
      </p:sp>
    </p:spTree>
    <p:extLst>
      <p:ext uri="{BB962C8B-B14F-4D97-AF65-F5344CB8AC3E}">
        <p14:creationId xmlns:p14="http://schemas.microsoft.com/office/powerpoint/2010/main" val="3698490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1100127039"/>
              </p:ext>
            </p:extLst>
          </p:nvPr>
        </p:nvGraphicFramePr>
        <p:xfrm>
          <a:off x="614836" y="2816085"/>
          <a:ext cx="8136904" cy="296721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Mgr. Michaela Sedláčková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VY_32_INOVACE_08A_19_Mongeovo</a:t>
                      </a:r>
                      <a:r>
                        <a:rPr lang="cs-CZ" sz="1800" b="1" kern="1200" baseline="0" dirty="0" smtClean="0">
                          <a:solidFill>
                            <a:srgbClr val="2C3036"/>
                          </a:solidFill>
                          <a:latin typeface="Calibri" pitchFamily="34" charset="0"/>
                          <a:ea typeface="+mn-ea"/>
                          <a:cs typeface="+mn-cs"/>
                        </a:rPr>
                        <a:t> promítání – Kolmost přímek a rovin</a:t>
                      </a:r>
                      <a:endParaRPr lang="cs-CZ" sz="1800" b="1" kern="1200" dirty="0" smtClean="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Deskriptivní geometrie</a:t>
                      </a: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2.2.2013</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23691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736"/>
          </a:xfrm>
        </p:spPr>
        <p:txBody>
          <a:bodyPr/>
          <a:lstStyle/>
          <a:p>
            <a:r>
              <a:rPr lang="cs-CZ" sz="3600" b="1" dirty="0" smtClean="0">
                <a:solidFill>
                  <a:schemeClr val="tx1"/>
                </a:solidFill>
                <a:latin typeface="Calibri" pitchFamily="34" charset="0"/>
              </a:rPr>
              <a:t>ANOTACE</a:t>
            </a:r>
            <a:endParaRPr lang="cs-CZ" sz="3600" b="1" dirty="0">
              <a:solidFill>
                <a:schemeClr val="tx1"/>
              </a:solidFill>
              <a:latin typeface="Calibri" pitchFamily="34" charset="0"/>
            </a:endParaRPr>
          </a:p>
        </p:txBody>
      </p:sp>
      <p:sp>
        <p:nvSpPr>
          <p:cNvPr id="3" name="Zástupný symbol pro obsah 2"/>
          <p:cNvSpPr>
            <a:spLocks noGrp="1"/>
          </p:cNvSpPr>
          <p:nvPr>
            <p:ph idx="1"/>
          </p:nvPr>
        </p:nvSpPr>
        <p:spPr>
          <a:xfrm>
            <a:off x="457200" y="1196752"/>
            <a:ext cx="8229600" cy="4929411"/>
          </a:xfrm>
        </p:spPr>
        <p:txBody>
          <a:bodyPr>
            <a:normAutofit/>
          </a:bodyPr>
          <a:lstStyle/>
          <a:p>
            <a:pPr marL="0" indent="0" algn="just">
              <a:buNone/>
            </a:pPr>
            <a:r>
              <a:rPr lang="cs-CZ" sz="2000" dirty="0" smtClean="0">
                <a:latin typeface="Calibri" pitchFamily="34" charset="0"/>
              </a:rPr>
              <a:t>Tento materiál slouží k </a:t>
            </a:r>
            <a:r>
              <a:rPr lang="cs-CZ" sz="2000" smtClean="0">
                <a:latin typeface="Calibri" pitchFamily="34" charset="0"/>
              </a:rPr>
              <a:t>vysvětlení </a:t>
            </a:r>
            <a:r>
              <a:rPr lang="cs-CZ" sz="2000">
                <a:latin typeface="Calibri" pitchFamily="34" charset="0"/>
              </a:rPr>
              <a:t>a procvičení principu </a:t>
            </a:r>
            <a:r>
              <a:rPr lang="cs-CZ" sz="2000" dirty="0" smtClean="0">
                <a:latin typeface="Calibri" pitchFamily="34" charset="0"/>
              </a:rPr>
              <a:t>určování přímky kolmé k rovině a roviny kolmé k přímce v Mongeově promítání a je připraven pro hodiny deskriptivní </a:t>
            </a:r>
            <a:r>
              <a:rPr lang="cs-CZ" sz="2000" dirty="0">
                <a:latin typeface="Calibri" pitchFamily="34" charset="0"/>
              </a:rPr>
              <a:t>geometrie v 5. ročníku šestiletého gymnázia a pro seminář deskriptivní geometrie ve 3. ročníku čtyřletého gymnázia.</a:t>
            </a:r>
            <a:endParaRPr lang="cs-CZ" sz="2000" dirty="0" smtClean="0">
              <a:latin typeface="Calibri" pitchFamily="34" charset="0"/>
            </a:endParaRPr>
          </a:p>
          <a:p>
            <a:pPr marL="0" indent="0" algn="just">
              <a:buNone/>
            </a:pPr>
            <a:r>
              <a:rPr lang="cs-CZ" sz="2000" dirty="0" smtClean="0">
                <a:latin typeface="Calibri" pitchFamily="34" charset="0"/>
              </a:rPr>
              <a:t>První část této prezentace se věnuje teorii tohoto problému a je doplňována výkladem učitele. Je vhodné, aby učitel celou situaci také modeloval v promítacím koutě. Studenti sledují výklad učitele a mohou mu klást dotazy.</a:t>
            </a:r>
          </a:p>
          <a:p>
            <a:pPr marL="0" indent="0" algn="just">
              <a:buNone/>
            </a:pPr>
            <a:r>
              <a:rPr lang="cs-CZ" sz="2000" dirty="0">
                <a:latin typeface="Calibri" pitchFamily="34" charset="0"/>
              </a:rPr>
              <a:t>D</a:t>
            </a:r>
            <a:r>
              <a:rPr lang="cs-CZ" sz="2000" dirty="0" smtClean="0">
                <a:solidFill>
                  <a:schemeClr val="tx1"/>
                </a:solidFill>
                <a:latin typeface="Calibri" pitchFamily="34" charset="0"/>
              </a:rPr>
              <a:t>alší část prezentace se věnuje řešeným příkladům, kde je využita výše vysvětlená látka. Učitel konstrukci slovně popisuje a vysvětluje. Studenti příklady rýsují do sešitu.</a:t>
            </a:r>
          </a:p>
          <a:p>
            <a:pPr marL="0" indent="0" algn="just">
              <a:buNone/>
            </a:pPr>
            <a:r>
              <a:rPr lang="cs-CZ" sz="2000" dirty="0" smtClean="0">
                <a:latin typeface="Calibri" pitchFamily="34" charset="0"/>
              </a:rPr>
              <a:t>V poslední části prezentace je uvedeno několik neřešených příkladů. Studenti navrhují jejich řešení. Jeden ze studentů nebo učitel řešení rýsuje do promítaného zadání pomocí světelného pera na interaktivní tabuli, nástrojem „pero“ (nástroj programu PowerPoint) nebo fixem na tabuli.</a:t>
            </a:r>
            <a:endParaRPr lang="cs-CZ" sz="2000" dirty="0" smtClean="0">
              <a:solidFill>
                <a:schemeClr val="tx1"/>
              </a:solidFill>
              <a:latin typeface="Calibri" pitchFamily="34" charset="0"/>
            </a:endParaRPr>
          </a:p>
          <a:p>
            <a:pPr marL="0" indent="0">
              <a:buNone/>
            </a:pPr>
            <a:endParaRPr lang="cs-CZ" sz="1400" dirty="0" smtClean="0">
              <a:solidFill>
                <a:schemeClr val="tx1"/>
              </a:solidFill>
              <a:latin typeface="Calibri" pitchFamily="34" charset="0"/>
            </a:endParaRPr>
          </a:p>
        </p:txBody>
      </p:sp>
    </p:spTree>
    <p:extLst>
      <p:ext uri="{BB962C8B-B14F-4D97-AF65-F5344CB8AC3E}">
        <p14:creationId xmlns:p14="http://schemas.microsoft.com/office/powerpoint/2010/main" val="3085152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Mongeovo promítání</a:t>
            </a:r>
            <a:endParaRPr lang="cs-CZ" dirty="0"/>
          </a:p>
        </p:txBody>
      </p:sp>
      <p:sp>
        <p:nvSpPr>
          <p:cNvPr id="3" name="Podnadpis 2"/>
          <p:cNvSpPr>
            <a:spLocks noGrp="1"/>
          </p:cNvSpPr>
          <p:nvPr>
            <p:ph type="subTitle" idx="1"/>
          </p:nvPr>
        </p:nvSpPr>
        <p:spPr/>
        <p:txBody>
          <a:bodyPr/>
          <a:lstStyle/>
          <a:p>
            <a:r>
              <a:rPr lang="cs-CZ" dirty="0" smtClean="0">
                <a:solidFill>
                  <a:schemeClr val="tx1"/>
                </a:solidFill>
              </a:rPr>
              <a:t>KOLMOST PŘÍMEK A ROVIN</a:t>
            </a:r>
            <a:endParaRPr lang="cs-CZ" dirty="0">
              <a:solidFill>
                <a:schemeClr val="tx1"/>
              </a:solidFill>
            </a:endParaRPr>
          </a:p>
        </p:txBody>
      </p:sp>
    </p:spTree>
    <p:extLst>
      <p:ext uri="{BB962C8B-B14F-4D97-AF65-F5344CB8AC3E}">
        <p14:creationId xmlns:p14="http://schemas.microsoft.com/office/powerpoint/2010/main" val="511152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Teorie</a:t>
            </a:r>
            <a:endParaRPr lang="cs-CZ" dirty="0"/>
          </a:p>
        </p:txBody>
      </p:sp>
      <p:sp>
        <p:nvSpPr>
          <p:cNvPr id="3" name="Zástupný symbol pro obsah 2"/>
          <p:cNvSpPr>
            <a:spLocks noGrp="1"/>
          </p:cNvSpPr>
          <p:nvPr>
            <p:ph idx="1"/>
          </p:nvPr>
        </p:nvSpPr>
        <p:spPr/>
        <p:txBody>
          <a:bodyPr/>
          <a:lstStyle/>
          <a:p>
            <a:r>
              <a:rPr lang="cs-CZ" dirty="0" smtClean="0"/>
              <a:t>Přímka kolmá k rovině je kolmá ke všem přímkám roviny, a proto je kolmá i k hlavním přímkám obou osnov.</a:t>
            </a:r>
          </a:p>
          <a:p>
            <a:r>
              <a:rPr lang="cs-CZ" dirty="0" smtClean="0"/>
              <a:t>Z věty o průmětu pravého úhlu plyne, že:</a:t>
            </a:r>
          </a:p>
          <a:p>
            <a:pPr lvl="1"/>
            <a:r>
              <a:rPr lang="cs-CZ" dirty="0" smtClean="0"/>
              <a:t>Půdorys přímky kolmé k rovině je kolmý k půdorysu hlavní přímky první osnovy této roviny.</a:t>
            </a:r>
          </a:p>
          <a:p>
            <a:pPr lvl="1"/>
            <a:r>
              <a:rPr lang="cs-CZ" dirty="0" smtClean="0"/>
              <a:t>Nárys přímky kolmé k rovině je kolmý k nárysu hlavní přímky druhé osnovy této roviny.</a:t>
            </a:r>
            <a:endParaRPr lang="cs-CZ" dirty="0"/>
          </a:p>
        </p:txBody>
      </p:sp>
    </p:spTree>
    <p:extLst>
      <p:ext uri="{BB962C8B-B14F-4D97-AF65-F5344CB8AC3E}">
        <p14:creationId xmlns:p14="http://schemas.microsoft.com/office/powerpoint/2010/main" val="176661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Zobrazte přímku </a:t>
            </a:r>
            <a:r>
              <a:rPr lang="cs-CZ" sz="2400" i="1" dirty="0" smtClean="0"/>
              <a:t>a</a:t>
            </a:r>
            <a:r>
              <a:rPr lang="cs-CZ" sz="2400" dirty="0" smtClean="0"/>
              <a:t> procházející bodem </a:t>
            </a:r>
            <a:r>
              <a:rPr lang="cs-CZ" sz="2400" i="1" dirty="0" smtClean="0"/>
              <a:t>A</a:t>
            </a:r>
            <a:r>
              <a:rPr lang="cs-CZ" sz="2400" dirty="0" smtClean="0"/>
              <a:t>, která je kolmá k rovině </a:t>
            </a:r>
            <a:r>
              <a:rPr lang="cs-CZ" sz="2400" i="1" dirty="0" smtClean="0">
                <a:sym typeface="Symbol"/>
              </a:rPr>
              <a:t></a:t>
            </a:r>
            <a:r>
              <a:rPr lang="cs-CZ" sz="2400" dirty="0" smtClean="0"/>
              <a:t>.</a:t>
            </a:r>
            <a:endParaRPr lang="cs-CZ" sz="2400" dirty="0"/>
          </a:p>
        </p:txBody>
      </p:sp>
      <p:cxnSp>
        <p:nvCxnSpPr>
          <p:cNvPr id="7" name="Přímá spojnice se šipkou 6"/>
          <p:cNvCxnSpPr/>
          <p:nvPr/>
        </p:nvCxnSpPr>
        <p:spPr>
          <a:xfrm>
            <a:off x="1471261" y="4058527"/>
            <a:ext cx="5976664" cy="0"/>
          </a:xfrm>
          <a:prstGeom prst="straightConnector1">
            <a:avLst/>
          </a:prstGeom>
          <a:ln w="9525">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4" name="TextovéPole 63"/>
          <p:cNvSpPr txBox="1"/>
          <p:nvPr/>
        </p:nvSpPr>
        <p:spPr>
          <a:xfrm>
            <a:off x="3275856" y="2097483"/>
            <a:ext cx="562893" cy="369332"/>
          </a:xfrm>
          <a:prstGeom prst="rect">
            <a:avLst/>
          </a:prstGeom>
          <a:noFill/>
        </p:spPr>
        <p:txBody>
          <a:bodyPr wrap="square" rtlCol="0">
            <a:spAutoFit/>
          </a:bodyPr>
          <a:lstStyle/>
          <a:p>
            <a:r>
              <a:rPr lang="cs-CZ" dirty="0" smtClean="0"/>
              <a:t>n</a:t>
            </a:r>
            <a:r>
              <a:rPr lang="cs-CZ" spc="-300" baseline="30000" dirty="0" smtClean="0">
                <a:sym typeface="Symbol"/>
              </a:rPr>
              <a:t></a:t>
            </a:r>
            <a:r>
              <a:rPr lang="cs-CZ" spc="-300" baseline="-25000" dirty="0" smtClean="0"/>
              <a:t>2</a:t>
            </a:r>
            <a:endParaRPr lang="cs-CZ" spc="-300" dirty="0"/>
          </a:p>
        </p:txBody>
      </p:sp>
      <p:sp>
        <p:nvSpPr>
          <p:cNvPr id="69" name="TextovéPole 68"/>
          <p:cNvSpPr txBox="1"/>
          <p:nvPr/>
        </p:nvSpPr>
        <p:spPr>
          <a:xfrm>
            <a:off x="2711651" y="5452686"/>
            <a:ext cx="530641" cy="369332"/>
          </a:xfrm>
          <a:prstGeom prst="rect">
            <a:avLst/>
          </a:prstGeom>
          <a:noFill/>
        </p:spPr>
        <p:txBody>
          <a:bodyPr wrap="square" rtlCol="0">
            <a:spAutoFit/>
          </a:bodyPr>
          <a:lstStyle/>
          <a:p>
            <a:r>
              <a:rPr lang="cs-CZ" dirty="0" smtClean="0"/>
              <a:t>p</a:t>
            </a:r>
            <a:r>
              <a:rPr lang="cs-CZ" spc="-300" baseline="30000" dirty="0" smtClean="0">
                <a:sym typeface="Symbol"/>
              </a:rPr>
              <a:t></a:t>
            </a:r>
            <a:r>
              <a:rPr lang="cs-CZ" spc="-300" baseline="-25000" dirty="0" smtClean="0"/>
              <a:t>1</a:t>
            </a:r>
            <a:endParaRPr lang="cs-CZ" spc="-300" baseline="-25000" dirty="0"/>
          </a:p>
        </p:txBody>
      </p:sp>
      <p:cxnSp>
        <p:nvCxnSpPr>
          <p:cNvPr id="14" name="Přímá spojnice 13"/>
          <p:cNvCxnSpPr/>
          <p:nvPr/>
        </p:nvCxnSpPr>
        <p:spPr>
          <a:xfrm flipH="1">
            <a:off x="2915816" y="4058527"/>
            <a:ext cx="3037507" cy="181874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Přímá spojnice 19"/>
          <p:cNvCxnSpPr/>
          <p:nvPr/>
        </p:nvCxnSpPr>
        <p:spPr>
          <a:xfrm flipH="1" flipV="1">
            <a:off x="3275856" y="1912817"/>
            <a:ext cx="2667744" cy="214819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a:off x="5284244" y="2466815"/>
            <a:ext cx="5334" cy="2501084"/>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34" name="Ovál 33"/>
          <p:cNvSpPr/>
          <p:nvPr/>
        </p:nvSpPr>
        <p:spPr>
          <a:xfrm>
            <a:off x="5260492" y="4971259"/>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5" name="Ovál 34"/>
          <p:cNvSpPr/>
          <p:nvPr/>
        </p:nvSpPr>
        <p:spPr>
          <a:xfrm>
            <a:off x="5260781" y="242109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1" name="TextovéPole 30"/>
          <p:cNvSpPr txBox="1"/>
          <p:nvPr/>
        </p:nvSpPr>
        <p:spPr>
          <a:xfrm>
            <a:off x="5547980" y="1900474"/>
            <a:ext cx="50405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38" name="TextovéPole 37"/>
          <p:cNvSpPr txBox="1"/>
          <p:nvPr/>
        </p:nvSpPr>
        <p:spPr>
          <a:xfrm>
            <a:off x="5878898" y="5820306"/>
            <a:ext cx="50405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36" name="TextovéPole 35"/>
          <p:cNvSpPr txBox="1"/>
          <p:nvPr/>
        </p:nvSpPr>
        <p:spPr>
          <a:xfrm>
            <a:off x="5283351" y="2290676"/>
            <a:ext cx="47526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40" name="TextovéPole 39"/>
          <p:cNvSpPr txBox="1"/>
          <p:nvPr/>
        </p:nvSpPr>
        <p:spPr>
          <a:xfrm>
            <a:off x="4991420" y="4924191"/>
            <a:ext cx="47526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cxnSp>
        <p:nvCxnSpPr>
          <p:cNvPr id="25" name="Přímá spojnice 24"/>
          <p:cNvCxnSpPr/>
          <p:nvPr/>
        </p:nvCxnSpPr>
        <p:spPr>
          <a:xfrm flipH="1" flipV="1">
            <a:off x="4721955" y="4058528"/>
            <a:ext cx="1296143" cy="217878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Přímá spojnice 28"/>
          <p:cNvCxnSpPr/>
          <p:nvPr/>
        </p:nvCxnSpPr>
        <p:spPr>
          <a:xfrm flipV="1">
            <a:off x="3979959" y="1988840"/>
            <a:ext cx="1672161" cy="20696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Oblouk 11"/>
          <p:cNvSpPr/>
          <p:nvPr/>
        </p:nvSpPr>
        <p:spPr>
          <a:xfrm rot="14261546">
            <a:off x="4827146" y="4389371"/>
            <a:ext cx="432048" cy="432048"/>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2" name="Oblouk 31"/>
          <p:cNvSpPr/>
          <p:nvPr/>
        </p:nvSpPr>
        <p:spPr>
          <a:xfrm rot="7860783">
            <a:off x="4538655" y="2886249"/>
            <a:ext cx="432048" cy="432048"/>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7" name="Ovál 36"/>
          <p:cNvSpPr/>
          <p:nvPr/>
        </p:nvSpPr>
        <p:spPr>
          <a:xfrm>
            <a:off x="4754679" y="3212976"/>
            <a:ext cx="10800" cy="10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9" name="Ovál 38"/>
          <p:cNvSpPr/>
          <p:nvPr/>
        </p:nvSpPr>
        <p:spPr>
          <a:xfrm>
            <a:off x="4912992" y="4566842"/>
            <a:ext cx="10800" cy="10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428395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par>
                                <p:cTn id="18" presetID="10" presetClass="entr" presetSubtype="0" fill="hold"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500"/>
                                        <p:tgtEl>
                                          <p:spTgt spid="6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1000"/>
                            </p:stCondLst>
                            <p:childTnLst>
                              <p:par>
                                <p:cTn id="53" presetID="10" presetClass="entr" presetSubtype="0" fill="hold" grpId="0" nodeType="afterEffect">
                                  <p:stCondLst>
                                    <p:cond delay="50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par>
                          <p:cTn id="61" fill="hold">
                            <p:stCondLst>
                              <p:cond delay="500"/>
                            </p:stCondLst>
                            <p:childTnLst>
                              <p:par>
                                <p:cTn id="62" presetID="10" presetClass="entr" presetSubtype="0"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childTnLst>
                                </p:cTn>
                              </p:par>
                            </p:childTnLst>
                          </p:cTn>
                        </p:par>
                        <p:par>
                          <p:cTn id="68" fill="hold">
                            <p:stCondLst>
                              <p:cond delay="1000"/>
                            </p:stCondLst>
                            <p:childTnLst>
                              <p:par>
                                <p:cTn id="69" presetID="10" presetClass="entr" presetSubtype="0" fill="hold" grpId="0" nodeType="afterEffect">
                                  <p:stCondLst>
                                    <p:cond delay="50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4" grpId="0"/>
      <p:bldP spid="69" grpId="0"/>
      <p:bldP spid="34" grpId="0" animBg="1"/>
      <p:bldP spid="35" grpId="0" animBg="1"/>
      <p:bldP spid="31" grpId="0"/>
      <p:bldP spid="38" grpId="0"/>
      <p:bldP spid="36" grpId="0"/>
      <p:bldP spid="40" grpId="0"/>
      <p:bldP spid="12" grpId="0" animBg="1"/>
      <p:bldP spid="32" grpId="0" animBg="1"/>
      <p:bldP spid="37" grpId="0" animBg="1"/>
      <p:bldP spid="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Zobrazte stopy roviny </a:t>
            </a:r>
            <a:r>
              <a:rPr lang="cs-CZ" sz="2400" i="1" dirty="0" smtClean="0">
                <a:sym typeface="Symbol"/>
              </a:rPr>
              <a:t>,</a:t>
            </a:r>
            <a:r>
              <a:rPr lang="cs-CZ" sz="2400" dirty="0" smtClean="0">
                <a:sym typeface="Symbol"/>
              </a:rPr>
              <a:t> která prochází bodem </a:t>
            </a:r>
            <a:r>
              <a:rPr lang="cs-CZ" sz="2400" i="1" dirty="0" smtClean="0">
                <a:sym typeface="Symbol"/>
              </a:rPr>
              <a:t>A</a:t>
            </a:r>
            <a:r>
              <a:rPr lang="cs-CZ" sz="2400" dirty="0" smtClean="0">
                <a:sym typeface="Symbol"/>
              </a:rPr>
              <a:t> a je kolmá k přímce </a:t>
            </a:r>
            <a:r>
              <a:rPr lang="cs-CZ" sz="2400" i="1" dirty="0" smtClean="0">
                <a:sym typeface="Symbol"/>
              </a:rPr>
              <a:t>a</a:t>
            </a:r>
            <a:r>
              <a:rPr lang="cs-CZ" sz="2400" dirty="0" smtClean="0"/>
              <a:t>.</a:t>
            </a:r>
            <a:endParaRPr lang="cs-CZ" sz="2400" dirty="0"/>
          </a:p>
        </p:txBody>
      </p:sp>
      <p:cxnSp>
        <p:nvCxnSpPr>
          <p:cNvPr id="7" name="Přímá spojnice se šipkou 6"/>
          <p:cNvCxnSpPr/>
          <p:nvPr/>
        </p:nvCxnSpPr>
        <p:spPr>
          <a:xfrm>
            <a:off x="1471261" y="4058527"/>
            <a:ext cx="6917163" cy="7232"/>
          </a:xfrm>
          <a:prstGeom prst="straightConnector1">
            <a:avLst/>
          </a:prstGeom>
          <a:ln w="9525">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8133684" y="3983119"/>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4" name="TextovéPole 63"/>
          <p:cNvSpPr txBox="1"/>
          <p:nvPr/>
        </p:nvSpPr>
        <p:spPr>
          <a:xfrm>
            <a:off x="3689332" y="1873418"/>
            <a:ext cx="562893" cy="369332"/>
          </a:xfrm>
          <a:prstGeom prst="rect">
            <a:avLst/>
          </a:prstGeom>
          <a:noFill/>
        </p:spPr>
        <p:txBody>
          <a:bodyPr wrap="square" rtlCol="0">
            <a:spAutoFit/>
          </a:bodyPr>
          <a:lstStyle/>
          <a:p>
            <a:r>
              <a:rPr lang="cs-CZ" dirty="0" smtClean="0"/>
              <a:t>n</a:t>
            </a:r>
            <a:r>
              <a:rPr lang="cs-CZ" spc="-300" baseline="30000" dirty="0" smtClean="0">
                <a:sym typeface="Symbol"/>
              </a:rPr>
              <a:t></a:t>
            </a:r>
            <a:r>
              <a:rPr lang="cs-CZ" spc="-300" baseline="-25000" dirty="0" smtClean="0"/>
              <a:t>2</a:t>
            </a:r>
            <a:endParaRPr lang="cs-CZ" spc="-300" dirty="0"/>
          </a:p>
        </p:txBody>
      </p:sp>
      <p:sp>
        <p:nvSpPr>
          <p:cNvPr id="69" name="TextovéPole 68"/>
          <p:cNvSpPr txBox="1"/>
          <p:nvPr/>
        </p:nvSpPr>
        <p:spPr>
          <a:xfrm>
            <a:off x="3820443" y="5908630"/>
            <a:ext cx="530641" cy="369332"/>
          </a:xfrm>
          <a:prstGeom prst="rect">
            <a:avLst/>
          </a:prstGeom>
          <a:noFill/>
        </p:spPr>
        <p:txBody>
          <a:bodyPr wrap="square" rtlCol="0">
            <a:spAutoFit/>
          </a:bodyPr>
          <a:lstStyle/>
          <a:p>
            <a:r>
              <a:rPr lang="cs-CZ" dirty="0" smtClean="0"/>
              <a:t>p</a:t>
            </a:r>
            <a:r>
              <a:rPr lang="cs-CZ" spc="-300" baseline="30000" dirty="0" smtClean="0">
                <a:sym typeface="Symbol"/>
              </a:rPr>
              <a:t></a:t>
            </a:r>
            <a:r>
              <a:rPr lang="cs-CZ" spc="-300" baseline="-25000" dirty="0" smtClean="0"/>
              <a:t>1</a:t>
            </a:r>
            <a:endParaRPr lang="cs-CZ" spc="-300" baseline="-25000" dirty="0"/>
          </a:p>
        </p:txBody>
      </p:sp>
      <p:cxnSp>
        <p:nvCxnSpPr>
          <p:cNvPr id="8" name="Přímá spojnice 7"/>
          <p:cNvCxnSpPr/>
          <p:nvPr/>
        </p:nvCxnSpPr>
        <p:spPr>
          <a:xfrm flipV="1">
            <a:off x="2545452" y="2279691"/>
            <a:ext cx="2709719" cy="1776379"/>
          </a:xfrm>
          <a:prstGeom prst="line">
            <a:avLst/>
          </a:prstGeom>
          <a:ln w="12700"/>
        </p:spPr>
        <p:style>
          <a:lnRef idx="1">
            <a:schemeClr val="dk1"/>
          </a:lnRef>
          <a:fillRef idx="0">
            <a:schemeClr val="dk1"/>
          </a:fillRef>
          <a:effectRef idx="0">
            <a:schemeClr val="dk1"/>
          </a:effectRef>
          <a:fontRef idx="minor">
            <a:schemeClr val="tx1"/>
          </a:fontRef>
        </p:style>
      </p:cxnSp>
      <p:cxnSp>
        <p:nvCxnSpPr>
          <p:cNvPr id="16" name="Přímá spojnice 15"/>
          <p:cNvCxnSpPr/>
          <p:nvPr/>
        </p:nvCxnSpPr>
        <p:spPr>
          <a:xfrm flipH="1">
            <a:off x="4409812" y="3167880"/>
            <a:ext cx="7648" cy="873599"/>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21" name="Přímá spojnice 20"/>
          <p:cNvCxnSpPr/>
          <p:nvPr/>
        </p:nvCxnSpPr>
        <p:spPr>
          <a:xfrm>
            <a:off x="3432839" y="3171726"/>
            <a:ext cx="0" cy="2594917"/>
          </a:xfrm>
          <a:prstGeom prst="line">
            <a:avLst/>
          </a:prstGeom>
          <a:ln w="9525">
            <a:prstDash val="dash"/>
          </a:ln>
        </p:spPr>
        <p:style>
          <a:lnRef idx="1">
            <a:schemeClr val="dk1"/>
          </a:lnRef>
          <a:fillRef idx="0">
            <a:schemeClr val="dk1"/>
          </a:fillRef>
          <a:effectRef idx="0">
            <a:schemeClr val="dk1"/>
          </a:effectRef>
          <a:fontRef idx="minor">
            <a:schemeClr val="tx1"/>
          </a:fontRef>
        </p:style>
      </p:cxnSp>
      <p:sp>
        <p:nvSpPr>
          <p:cNvPr id="28" name="Ovál 27"/>
          <p:cNvSpPr/>
          <p:nvPr/>
        </p:nvSpPr>
        <p:spPr>
          <a:xfrm>
            <a:off x="3409979" y="314886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3" name="Ovál 32"/>
          <p:cNvSpPr/>
          <p:nvPr/>
        </p:nvSpPr>
        <p:spPr>
          <a:xfrm>
            <a:off x="3409979" y="574423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4" name="Ovál 33"/>
          <p:cNvSpPr/>
          <p:nvPr/>
        </p:nvSpPr>
        <p:spPr>
          <a:xfrm>
            <a:off x="4383142" y="402410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5" name="Ovál 34"/>
          <p:cNvSpPr/>
          <p:nvPr/>
        </p:nvSpPr>
        <p:spPr>
          <a:xfrm>
            <a:off x="4395031" y="314502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1" name="TextovéPole 30"/>
          <p:cNvSpPr txBox="1"/>
          <p:nvPr/>
        </p:nvSpPr>
        <p:spPr>
          <a:xfrm>
            <a:off x="5148064" y="2219713"/>
            <a:ext cx="50405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38" name="TextovéPole 37"/>
          <p:cNvSpPr txBox="1"/>
          <p:nvPr/>
        </p:nvSpPr>
        <p:spPr>
          <a:xfrm>
            <a:off x="6516216" y="5581977"/>
            <a:ext cx="50405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36" name="TextovéPole 35"/>
          <p:cNvSpPr txBox="1"/>
          <p:nvPr/>
        </p:nvSpPr>
        <p:spPr>
          <a:xfrm>
            <a:off x="4344675" y="2830673"/>
            <a:ext cx="475266" cy="369332"/>
          </a:xfrm>
          <a:prstGeom prst="rect">
            <a:avLst/>
          </a:prstGeom>
          <a:noFill/>
        </p:spPr>
        <p:txBody>
          <a:bodyPr wrap="square" rtlCol="0">
            <a:spAutoFit/>
          </a:bodyPr>
          <a:lstStyle/>
          <a:p>
            <a:r>
              <a:rPr lang="cs-CZ" dirty="0" smtClean="0"/>
              <a:t>N</a:t>
            </a:r>
            <a:r>
              <a:rPr lang="cs-CZ" baseline="-25000" dirty="0" smtClean="0"/>
              <a:t>2</a:t>
            </a:r>
            <a:endParaRPr lang="cs-CZ" baseline="-25000" dirty="0"/>
          </a:p>
        </p:txBody>
      </p:sp>
      <p:sp>
        <p:nvSpPr>
          <p:cNvPr id="40" name="TextovéPole 39"/>
          <p:cNvSpPr txBox="1"/>
          <p:nvPr/>
        </p:nvSpPr>
        <p:spPr>
          <a:xfrm>
            <a:off x="4326436" y="4001163"/>
            <a:ext cx="475266" cy="369332"/>
          </a:xfrm>
          <a:prstGeom prst="rect">
            <a:avLst/>
          </a:prstGeom>
          <a:noFill/>
        </p:spPr>
        <p:txBody>
          <a:bodyPr wrap="square" rtlCol="0">
            <a:spAutoFit/>
          </a:bodyPr>
          <a:lstStyle/>
          <a:p>
            <a:r>
              <a:rPr lang="cs-CZ" dirty="0" smtClean="0"/>
              <a:t>N</a:t>
            </a:r>
            <a:r>
              <a:rPr lang="cs-CZ" baseline="-25000" dirty="0" smtClean="0"/>
              <a:t>1</a:t>
            </a:r>
            <a:endParaRPr lang="cs-CZ" baseline="-25000" dirty="0"/>
          </a:p>
        </p:txBody>
      </p:sp>
      <p:sp>
        <p:nvSpPr>
          <p:cNvPr id="41" name="TextovéPole 40"/>
          <p:cNvSpPr txBox="1"/>
          <p:nvPr/>
        </p:nvSpPr>
        <p:spPr>
          <a:xfrm>
            <a:off x="3344888" y="5710829"/>
            <a:ext cx="47526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42" name="TextovéPole 41"/>
          <p:cNvSpPr txBox="1"/>
          <p:nvPr/>
        </p:nvSpPr>
        <p:spPr>
          <a:xfrm>
            <a:off x="3272140" y="2818865"/>
            <a:ext cx="47526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cxnSp>
        <p:nvCxnSpPr>
          <p:cNvPr id="13" name="Přímá spojnice 12"/>
          <p:cNvCxnSpPr/>
          <p:nvPr/>
        </p:nvCxnSpPr>
        <p:spPr>
          <a:xfrm>
            <a:off x="3247098" y="4056070"/>
            <a:ext cx="3365487" cy="18835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Přímá spojnice 38"/>
          <p:cNvCxnSpPr/>
          <p:nvPr/>
        </p:nvCxnSpPr>
        <p:spPr>
          <a:xfrm flipH="1">
            <a:off x="3247098" y="4061011"/>
            <a:ext cx="1160634" cy="20322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a:off x="2101016" y="3167880"/>
            <a:ext cx="4919256"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44" name="Přímá spojnice 43"/>
          <p:cNvCxnSpPr/>
          <p:nvPr/>
        </p:nvCxnSpPr>
        <p:spPr>
          <a:xfrm>
            <a:off x="3635896" y="2042512"/>
            <a:ext cx="1333075" cy="2021766"/>
          </a:xfrm>
          <a:prstGeom prst="line">
            <a:avLst/>
          </a:prstGeom>
          <a:ln w="19050"/>
        </p:spPr>
        <p:style>
          <a:lnRef idx="1">
            <a:schemeClr val="dk1"/>
          </a:lnRef>
          <a:fillRef idx="0">
            <a:schemeClr val="dk1"/>
          </a:fillRef>
          <a:effectRef idx="0">
            <a:schemeClr val="dk1"/>
          </a:effectRef>
          <a:fontRef idx="minor">
            <a:schemeClr val="tx1"/>
          </a:fontRef>
        </p:style>
      </p:cxnSp>
      <p:cxnSp>
        <p:nvCxnSpPr>
          <p:cNvPr id="48" name="Přímá spojnice 47"/>
          <p:cNvCxnSpPr/>
          <p:nvPr/>
        </p:nvCxnSpPr>
        <p:spPr>
          <a:xfrm flipH="1">
            <a:off x="3820737" y="4058527"/>
            <a:ext cx="1160634" cy="203228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ovéPole 50"/>
          <p:cNvSpPr txBox="1"/>
          <p:nvPr/>
        </p:nvSpPr>
        <p:spPr>
          <a:xfrm>
            <a:off x="2858137" y="5914038"/>
            <a:ext cx="530641" cy="369332"/>
          </a:xfrm>
          <a:prstGeom prst="rect">
            <a:avLst/>
          </a:prstGeom>
          <a:noFill/>
        </p:spPr>
        <p:txBody>
          <a:bodyPr wrap="square" rtlCol="0">
            <a:spAutoFit/>
          </a:bodyPr>
          <a:lstStyle/>
          <a:p>
            <a:r>
              <a:rPr lang="cs-CZ" baseline="30000" dirty="0" smtClean="0">
                <a:latin typeface="Times New Roman" pitchFamily="18" charset="0"/>
                <a:cs typeface="Times New Roman" pitchFamily="18" charset="0"/>
              </a:rPr>
              <a:t>I</a:t>
            </a:r>
            <a:r>
              <a:rPr lang="cs-CZ" dirty="0" smtClean="0"/>
              <a:t>h</a:t>
            </a:r>
            <a:r>
              <a:rPr lang="cs-CZ" spc="-300" baseline="30000" dirty="0" smtClean="0">
                <a:sym typeface="Symbol"/>
              </a:rPr>
              <a:t></a:t>
            </a:r>
            <a:r>
              <a:rPr lang="cs-CZ" spc="-300" baseline="-25000" dirty="0" smtClean="0"/>
              <a:t>1</a:t>
            </a:r>
            <a:endParaRPr lang="cs-CZ" spc="-300" baseline="-25000" dirty="0"/>
          </a:p>
        </p:txBody>
      </p:sp>
      <p:sp>
        <p:nvSpPr>
          <p:cNvPr id="52" name="TextovéPole 51"/>
          <p:cNvSpPr txBox="1"/>
          <p:nvPr/>
        </p:nvSpPr>
        <p:spPr>
          <a:xfrm>
            <a:off x="6760769" y="2857466"/>
            <a:ext cx="562893" cy="369332"/>
          </a:xfrm>
          <a:prstGeom prst="rect">
            <a:avLst/>
          </a:prstGeom>
          <a:noFill/>
        </p:spPr>
        <p:txBody>
          <a:bodyPr wrap="square" rtlCol="0">
            <a:spAutoFit/>
          </a:bodyPr>
          <a:lstStyle/>
          <a:p>
            <a:r>
              <a:rPr lang="cs-CZ" baseline="30000" dirty="0" smtClean="0">
                <a:latin typeface="Times New Roman" pitchFamily="18" charset="0"/>
                <a:cs typeface="Times New Roman" pitchFamily="18" charset="0"/>
              </a:rPr>
              <a:t>I</a:t>
            </a:r>
            <a:r>
              <a:rPr lang="cs-CZ" dirty="0" smtClean="0"/>
              <a:t>h</a:t>
            </a:r>
            <a:r>
              <a:rPr lang="cs-CZ" spc="-300" baseline="30000" dirty="0" smtClean="0">
                <a:sym typeface="Symbol"/>
              </a:rPr>
              <a:t></a:t>
            </a:r>
            <a:r>
              <a:rPr lang="cs-CZ" spc="-300" baseline="-25000" dirty="0" smtClean="0"/>
              <a:t>2</a:t>
            </a:r>
            <a:endParaRPr lang="cs-CZ" spc="-300" dirty="0"/>
          </a:p>
        </p:txBody>
      </p:sp>
      <p:sp>
        <p:nvSpPr>
          <p:cNvPr id="53" name="Oblouk 52"/>
          <p:cNvSpPr/>
          <p:nvPr/>
        </p:nvSpPr>
        <p:spPr>
          <a:xfrm rot="12614060">
            <a:off x="3912737" y="4341869"/>
            <a:ext cx="432048" cy="432048"/>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dirty="0"/>
          </a:p>
        </p:txBody>
      </p:sp>
      <p:sp>
        <p:nvSpPr>
          <p:cNvPr id="54" name="Oblouk 53"/>
          <p:cNvSpPr/>
          <p:nvPr/>
        </p:nvSpPr>
        <p:spPr>
          <a:xfrm rot="19528945">
            <a:off x="4017706" y="2732938"/>
            <a:ext cx="432048" cy="432048"/>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55" name="Ovál 54"/>
          <p:cNvSpPr/>
          <p:nvPr/>
        </p:nvSpPr>
        <p:spPr>
          <a:xfrm>
            <a:off x="3995936" y="4578181"/>
            <a:ext cx="10800" cy="10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6" name="Ovál 55"/>
          <p:cNvSpPr/>
          <p:nvPr/>
        </p:nvSpPr>
        <p:spPr>
          <a:xfrm>
            <a:off x="4246825" y="2818865"/>
            <a:ext cx="10800" cy="10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79886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par>
                                <p:cTn id="18" presetID="10"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wipe(down)">
                                      <p:cBhvr>
                                        <p:cTn id="44" dur="500"/>
                                        <p:tgtEl>
                                          <p:spTgt spid="39"/>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500"/>
                                        <p:tgtEl>
                                          <p:spTgt spid="55"/>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500"/>
                                        <p:tgtEl>
                                          <p:spTgt spid="51"/>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left)">
                                      <p:cBhvr>
                                        <p:cTn id="60" dur="500"/>
                                        <p:tgtEl>
                                          <p:spTgt spid="9"/>
                                        </p:tgtEl>
                                      </p:cBhvr>
                                    </p:animEffect>
                                  </p:childTnLst>
                                </p:cTn>
                              </p:par>
                            </p:childTnLst>
                          </p:cTn>
                        </p:par>
                        <p:par>
                          <p:cTn id="61" fill="hold">
                            <p:stCondLst>
                              <p:cond delay="500"/>
                            </p:stCondLst>
                            <p:childTnLst>
                              <p:par>
                                <p:cTn id="62" presetID="10" presetClass="entr" presetSubtype="0" fill="hold" grpId="0" nodeType="after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500"/>
                                        <p:tgtEl>
                                          <p:spTgt spid="52"/>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500"/>
                                        <p:tgtEl>
                                          <p:spTgt spid="34"/>
                                        </p:tgtEl>
                                      </p:cBhvr>
                                    </p:animEffect>
                                  </p:childTnLst>
                                </p:cTn>
                              </p:par>
                            </p:childTnLst>
                          </p:cTn>
                        </p:par>
                        <p:par>
                          <p:cTn id="70" fill="hold">
                            <p:stCondLst>
                              <p:cond delay="500"/>
                            </p:stCondLst>
                            <p:childTnLst>
                              <p:par>
                                <p:cTn id="71" presetID="10" presetClass="entr" presetSubtype="0" fill="hold" grpId="0" nodeType="afterEffect">
                                  <p:stCondLst>
                                    <p:cond delay="0"/>
                                  </p:stCondLst>
                                  <p:childTnLst>
                                    <p:set>
                                      <p:cBhvr>
                                        <p:cTn id="72" dur="1" fill="hold">
                                          <p:stCondLst>
                                            <p:cond delay="0"/>
                                          </p:stCondLst>
                                        </p:cTn>
                                        <p:tgtEl>
                                          <p:spTgt spid="40"/>
                                        </p:tgtEl>
                                        <p:attrNameLst>
                                          <p:attrName>style.visibility</p:attrName>
                                        </p:attrNameLst>
                                      </p:cBhvr>
                                      <p:to>
                                        <p:strVal val="visible"/>
                                      </p:to>
                                    </p:set>
                                    <p:animEffect transition="in" filter="fade">
                                      <p:cBhvr>
                                        <p:cTn id="73" dur="500"/>
                                        <p:tgtEl>
                                          <p:spTgt spid="40"/>
                                        </p:tgtEl>
                                      </p:cBhvr>
                                    </p:animEffect>
                                  </p:childTnLst>
                                </p:cTn>
                              </p:par>
                            </p:childTnLst>
                          </p:cTn>
                        </p:par>
                        <p:par>
                          <p:cTn id="74" fill="hold">
                            <p:stCondLst>
                              <p:cond delay="1000"/>
                            </p:stCondLst>
                            <p:childTnLst>
                              <p:par>
                                <p:cTn id="75" presetID="22" presetClass="entr" presetSubtype="4" fill="hold" nodeType="afterEffect">
                                  <p:stCondLst>
                                    <p:cond delay="50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2000"/>
                            </p:stCondLst>
                            <p:childTnLst>
                              <p:par>
                                <p:cTn id="79" presetID="10" presetClass="entr" presetSubtype="0"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500"/>
                                        <p:tgtEl>
                                          <p:spTgt spid="35"/>
                                        </p:tgtEl>
                                      </p:cBhvr>
                                    </p:animEffect>
                                  </p:childTnLst>
                                </p:cTn>
                              </p:par>
                            </p:childTnLst>
                          </p:cTn>
                        </p:par>
                        <p:par>
                          <p:cTn id="82" fill="hold">
                            <p:stCondLst>
                              <p:cond delay="2500"/>
                            </p:stCondLst>
                            <p:childTnLst>
                              <p:par>
                                <p:cTn id="83" presetID="10" presetClass="entr" presetSubtype="0" fill="hold" grpId="0" nodeType="after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500"/>
                                        <p:tgtEl>
                                          <p:spTgt spid="44"/>
                                        </p:tgtEl>
                                      </p:cBhvr>
                                    </p:animEffect>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54"/>
                                        </p:tgtEl>
                                        <p:attrNameLst>
                                          <p:attrName>style.visibility</p:attrName>
                                        </p:attrNameLst>
                                      </p:cBhvr>
                                      <p:to>
                                        <p:strVal val="visible"/>
                                      </p:to>
                                    </p:set>
                                    <p:animEffect transition="in" filter="fade">
                                      <p:cBhvr>
                                        <p:cTn id="94" dur="500"/>
                                        <p:tgtEl>
                                          <p:spTgt spid="5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56"/>
                                        </p:tgtEl>
                                        <p:attrNameLst>
                                          <p:attrName>style.visibility</p:attrName>
                                        </p:attrNameLst>
                                      </p:cBhvr>
                                      <p:to>
                                        <p:strVal val="visible"/>
                                      </p:to>
                                    </p:set>
                                    <p:animEffect transition="in" filter="fade">
                                      <p:cBhvr>
                                        <p:cTn id="97" dur="500"/>
                                        <p:tgtEl>
                                          <p:spTgt spid="56"/>
                                        </p:tgtEl>
                                      </p:cBhvr>
                                    </p:animEffect>
                                  </p:childTnLst>
                                </p:cTn>
                              </p:par>
                            </p:childTnLst>
                          </p:cTn>
                        </p:par>
                        <p:par>
                          <p:cTn id="98" fill="hold">
                            <p:stCondLst>
                              <p:cond delay="1000"/>
                            </p:stCondLst>
                            <p:childTnLst>
                              <p:par>
                                <p:cTn id="99" presetID="10" presetClass="entr" presetSubtype="0" fill="hold" grpId="0" nodeType="afterEffect">
                                  <p:stCondLst>
                                    <p:cond delay="500"/>
                                  </p:stCondLst>
                                  <p:childTnLst>
                                    <p:set>
                                      <p:cBhvr>
                                        <p:cTn id="100" dur="1" fill="hold">
                                          <p:stCondLst>
                                            <p:cond delay="0"/>
                                          </p:stCondLst>
                                        </p:cTn>
                                        <p:tgtEl>
                                          <p:spTgt spid="64"/>
                                        </p:tgtEl>
                                        <p:attrNameLst>
                                          <p:attrName>style.visibility</p:attrName>
                                        </p:attrNameLst>
                                      </p:cBhvr>
                                      <p:to>
                                        <p:strVal val="visible"/>
                                      </p:to>
                                    </p:set>
                                    <p:animEffect transition="in" filter="fade">
                                      <p:cBhvr>
                                        <p:cTn id="101" dur="500"/>
                                        <p:tgtEl>
                                          <p:spTgt spid="64"/>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1" fill="hold" nodeType="clickEffect">
                                  <p:stCondLst>
                                    <p:cond delay="0"/>
                                  </p:stCondLst>
                                  <p:childTnLst>
                                    <p:set>
                                      <p:cBhvr>
                                        <p:cTn id="105" dur="1" fill="hold">
                                          <p:stCondLst>
                                            <p:cond delay="0"/>
                                          </p:stCondLst>
                                        </p:cTn>
                                        <p:tgtEl>
                                          <p:spTgt spid="48"/>
                                        </p:tgtEl>
                                        <p:attrNameLst>
                                          <p:attrName>style.visibility</p:attrName>
                                        </p:attrNameLst>
                                      </p:cBhvr>
                                      <p:to>
                                        <p:strVal val="visible"/>
                                      </p:to>
                                    </p:set>
                                    <p:animEffect transition="in" filter="wipe(up)">
                                      <p:cBhvr>
                                        <p:cTn id="106" dur="500"/>
                                        <p:tgtEl>
                                          <p:spTgt spid="48"/>
                                        </p:tgtEl>
                                      </p:cBhvr>
                                    </p:animEffect>
                                  </p:childTnLst>
                                </p:cTn>
                              </p:par>
                            </p:childTnLst>
                          </p:cTn>
                        </p:par>
                        <p:par>
                          <p:cTn id="107" fill="hold">
                            <p:stCondLst>
                              <p:cond delay="500"/>
                            </p:stCondLst>
                            <p:childTnLst>
                              <p:par>
                                <p:cTn id="108" presetID="10" presetClass="entr" presetSubtype="0" fill="hold" grpId="0" nodeType="afterEffect">
                                  <p:stCondLst>
                                    <p:cond delay="500"/>
                                  </p:stCondLst>
                                  <p:childTnLst>
                                    <p:set>
                                      <p:cBhvr>
                                        <p:cTn id="109" dur="1" fill="hold">
                                          <p:stCondLst>
                                            <p:cond delay="0"/>
                                          </p:stCondLst>
                                        </p:cTn>
                                        <p:tgtEl>
                                          <p:spTgt spid="69"/>
                                        </p:tgtEl>
                                        <p:attrNameLst>
                                          <p:attrName>style.visibility</p:attrName>
                                        </p:attrNameLst>
                                      </p:cBhvr>
                                      <p:to>
                                        <p:strVal val="visible"/>
                                      </p:to>
                                    </p:set>
                                    <p:animEffect transition="in" filter="fade">
                                      <p:cBhvr>
                                        <p:cTn id="11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4" grpId="0"/>
      <p:bldP spid="69" grpId="0"/>
      <p:bldP spid="28" grpId="0" animBg="1"/>
      <p:bldP spid="33" grpId="0" animBg="1"/>
      <p:bldP spid="34" grpId="0" animBg="1"/>
      <p:bldP spid="35" grpId="0" animBg="1"/>
      <p:bldP spid="31" grpId="0"/>
      <p:bldP spid="38" grpId="0"/>
      <p:bldP spid="36" grpId="0"/>
      <p:bldP spid="40" grpId="0"/>
      <p:bldP spid="41" grpId="0"/>
      <p:bldP spid="42" grpId="0"/>
      <p:bldP spid="51" grpId="0"/>
      <p:bldP spid="52" grpId="0"/>
      <p:bldP spid="53" grpId="0" animBg="1"/>
      <p:bldP spid="54" grpId="0" animBg="1"/>
      <p:bldP spid="55" grpId="0" animBg="1"/>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Zobrazte přímku </a:t>
            </a:r>
            <a:r>
              <a:rPr lang="cs-CZ" sz="2400" i="1" dirty="0" smtClean="0"/>
              <a:t>a</a:t>
            </a:r>
            <a:r>
              <a:rPr lang="cs-CZ" sz="2400" dirty="0" smtClean="0"/>
              <a:t> procházející bodem </a:t>
            </a:r>
            <a:r>
              <a:rPr lang="cs-CZ" sz="2400" i="1" dirty="0" smtClean="0"/>
              <a:t>A</a:t>
            </a:r>
            <a:r>
              <a:rPr lang="cs-CZ" sz="2400" dirty="0" smtClean="0"/>
              <a:t>, která je kolmá k rovině </a:t>
            </a:r>
            <a:r>
              <a:rPr lang="cs-CZ" sz="2400" i="1" dirty="0" smtClean="0">
                <a:sym typeface="Symbol"/>
              </a:rPr>
              <a:t></a:t>
            </a:r>
            <a:r>
              <a:rPr lang="cs-CZ" sz="2400" dirty="0" smtClean="0"/>
              <a:t>.</a:t>
            </a:r>
            <a:endParaRPr lang="cs-CZ" sz="2400" dirty="0"/>
          </a:p>
        </p:txBody>
      </p:sp>
      <p:cxnSp>
        <p:nvCxnSpPr>
          <p:cNvPr id="7" name="Přímá spojnice se šipkou 6"/>
          <p:cNvCxnSpPr/>
          <p:nvPr/>
        </p:nvCxnSpPr>
        <p:spPr>
          <a:xfrm>
            <a:off x="1471261" y="4058527"/>
            <a:ext cx="5976664" cy="0"/>
          </a:xfrm>
          <a:prstGeom prst="straightConnector1">
            <a:avLst/>
          </a:prstGeom>
          <a:ln w="9525">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4" name="TextovéPole 63"/>
          <p:cNvSpPr txBox="1"/>
          <p:nvPr/>
        </p:nvSpPr>
        <p:spPr>
          <a:xfrm>
            <a:off x="1792948" y="1796859"/>
            <a:ext cx="562893" cy="369332"/>
          </a:xfrm>
          <a:prstGeom prst="rect">
            <a:avLst/>
          </a:prstGeom>
          <a:noFill/>
        </p:spPr>
        <p:txBody>
          <a:bodyPr wrap="square" rtlCol="0">
            <a:spAutoFit/>
          </a:bodyPr>
          <a:lstStyle/>
          <a:p>
            <a:r>
              <a:rPr lang="cs-CZ" dirty="0" smtClean="0"/>
              <a:t>n</a:t>
            </a:r>
            <a:r>
              <a:rPr lang="cs-CZ" spc="-300" baseline="30000" dirty="0" smtClean="0">
                <a:sym typeface="Symbol"/>
              </a:rPr>
              <a:t></a:t>
            </a:r>
            <a:r>
              <a:rPr lang="cs-CZ" spc="-300" baseline="-25000" dirty="0" smtClean="0"/>
              <a:t>2</a:t>
            </a:r>
            <a:endParaRPr lang="cs-CZ" spc="-300" dirty="0"/>
          </a:p>
        </p:txBody>
      </p:sp>
      <p:sp>
        <p:nvSpPr>
          <p:cNvPr id="69" name="TextovéPole 68"/>
          <p:cNvSpPr txBox="1"/>
          <p:nvPr/>
        </p:nvSpPr>
        <p:spPr>
          <a:xfrm>
            <a:off x="4882885" y="5900102"/>
            <a:ext cx="530641" cy="369332"/>
          </a:xfrm>
          <a:prstGeom prst="rect">
            <a:avLst/>
          </a:prstGeom>
          <a:noFill/>
        </p:spPr>
        <p:txBody>
          <a:bodyPr wrap="square" rtlCol="0">
            <a:spAutoFit/>
          </a:bodyPr>
          <a:lstStyle/>
          <a:p>
            <a:r>
              <a:rPr lang="cs-CZ" dirty="0" smtClean="0"/>
              <a:t>p</a:t>
            </a:r>
            <a:r>
              <a:rPr lang="cs-CZ" spc="-300" baseline="30000" dirty="0" smtClean="0">
                <a:sym typeface="Symbol"/>
              </a:rPr>
              <a:t></a:t>
            </a:r>
            <a:r>
              <a:rPr lang="cs-CZ" spc="-300" baseline="-25000" dirty="0" smtClean="0"/>
              <a:t>1</a:t>
            </a:r>
            <a:endParaRPr lang="cs-CZ" spc="-300" baseline="-25000" dirty="0"/>
          </a:p>
        </p:txBody>
      </p:sp>
      <p:cxnSp>
        <p:nvCxnSpPr>
          <p:cNvPr id="14" name="Přímá spojnice 13"/>
          <p:cNvCxnSpPr/>
          <p:nvPr/>
        </p:nvCxnSpPr>
        <p:spPr>
          <a:xfrm>
            <a:off x="4310843" y="4061012"/>
            <a:ext cx="995657" cy="212862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Přímá spojnice 19"/>
          <p:cNvCxnSpPr/>
          <p:nvPr/>
        </p:nvCxnSpPr>
        <p:spPr>
          <a:xfrm flipH="1" flipV="1">
            <a:off x="1643099" y="1912817"/>
            <a:ext cx="2667744" cy="214819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a:off x="3857254" y="2986914"/>
            <a:ext cx="0" cy="1980985"/>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34" name="Ovál 33"/>
          <p:cNvSpPr/>
          <p:nvPr/>
        </p:nvSpPr>
        <p:spPr>
          <a:xfrm>
            <a:off x="3829975" y="49794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5" name="Ovál 34"/>
          <p:cNvSpPr/>
          <p:nvPr/>
        </p:nvSpPr>
        <p:spPr>
          <a:xfrm>
            <a:off x="3829974" y="294187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6" name="TextovéPole 35"/>
          <p:cNvSpPr txBox="1"/>
          <p:nvPr/>
        </p:nvSpPr>
        <p:spPr>
          <a:xfrm>
            <a:off x="3504693" y="2616322"/>
            <a:ext cx="47526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40" name="TextovéPole 39"/>
          <p:cNvSpPr txBox="1"/>
          <p:nvPr/>
        </p:nvSpPr>
        <p:spPr>
          <a:xfrm>
            <a:off x="3742326" y="4965736"/>
            <a:ext cx="47526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Tree>
    <p:extLst>
      <p:ext uri="{BB962C8B-B14F-4D97-AF65-F5344CB8AC3E}">
        <p14:creationId xmlns:p14="http://schemas.microsoft.com/office/powerpoint/2010/main" val="263298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par>
                                <p:cTn id="18" presetID="10" presetClass="entr" presetSubtype="0" fill="hold"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500"/>
                                        <p:tgtEl>
                                          <p:spTgt spid="6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4" grpId="0"/>
      <p:bldP spid="69" grpId="0"/>
      <p:bldP spid="34" grpId="0" animBg="1"/>
      <p:bldP spid="35" grpId="0" animBg="1"/>
      <p:bldP spid="36"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Zobrazte stopy roviny </a:t>
            </a:r>
            <a:r>
              <a:rPr lang="cs-CZ" sz="2400" i="1" dirty="0" smtClean="0">
                <a:sym typeface="Symbol"/>
              </a:rPr>
              <a:t>,</a:t>
            </a:r>
            <a:r>
              <a:rPr lang="cs-CZ" sz="2400" dirty="0" smtClean="0">
                <a:sym typeface="Symbol"/>
              </a:rPr>
              <a:t> která prochází bodem </a:t>
            </a:r>
            <a:r>
              <a:rPr lang="cs-CZ" sz="2400" i="1" dirty="0" smtClean="0">
                <a:sym typeface="Symbol"/>
              </a:rPr>
              <a:t>A</a:t>
            </a:r>
            <a:r>
              <a:rPr lang="cs-CZ" sz="2400" dirty="0" smtClean="0">
                <a:sym typeface="Symbol"/>
              </a:rPr>
              <a:t> a je kolmá k přímce </a:t>
            </a:r>
            <a:r>
              <a:rPr lang="cs-CZ" sz="2400" i="1" dirty="0" smtClean="0">
                <a:sym typeface="Symbol"/>
              </a:rPr>
              <a:t>a</a:t>
            </a:r>
            <a:r>
              <a:rPr lang="cs-CZ" sz="2400" dirty="0" smtClean="0"/>
              <a:t>.</a:t>
            </a:r>
            <a:endParaRPr lang="cs-CZ" sz="2400" dirty="0"/>
          </a:p>
        </p:txBody>
      </p:sp>
      <p:cxnSp>
        <p:nvCxnSpPr>
          <p:cNvPr id="7" name="Přímá spojnice se šipkou 6"/>
          <p:cNvCxnSpPr/>
          <p:nvPr/>
        </p:nvCxnSpPr>
        <p:spPr>
          <a:xfrm>
            <a:off x="1471261" y="4058527"/>
            <a:ext cx="6917163" cy="7232"/>
          </a:xfrm>
          <a:prstGeom prst="straightConnector1">
            <a:avLst/>
          </a:prstGeom>
          <a:ln w="9525">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8133684" y="3983119"/>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cxnSp>
        <p:nvCxnSpPr>
          <p:cNvPr id="8" name="Přímá spojnice 7"/>
          <p:cNvCxnSpPr/>
          <p:nvPr/>
        </p:nvCxnSpPr>
        <p:spPr>
          <a:xfrm flipV="1">
            <a:off x="3059832" y="2293443"/>
            <a:ext cx="2709719" cy="1776379"/>
          </a:xfrm>
          <a:prstGeom prst="line">
            <a:avLst/>
          </a:prstGeom>
          <a:ln w="12700"/>
        </p:spPr>
        <p:style>
          <a:lnRef idx="1">
            <a:schemeClr val="dk1"/>
          </a:lnRef>
          <a:fillRef idx="0">
            <a:schemeClr val="dk1"/>
          </a:fillRef>
          <a:effectRef idx="0">
            <a:schemeClr val="dk1"/>
          </a:effectRef>
          <a:fontRef idx="minor">
            <a:schemeClr val="tx1"/>
          </a:fontRef>
        </p:style>
      </p:cxnSp>
      <p:cxnSp>
        <p:nvCxnSpPr>
          <p:cNvPr id="21" name="Přímá spojnice 20"/>
          <p:cNvCxnSpPr/>
          <p:nvPr/>
        </p:nvCxnSpPr>
        <p:spPr>
          <a:xfrm>
            <a:off x="3432839" y="3171726"/>
            <a:ext cx="0" cy="2594917"/>
          </a:xfrm>
          <a:prstGeom prst="line">
            <a:avLst/>
          </a:prstGeom>
          <a:ln w="9525">
            <a:prstDash val="dash"/>
          </a:ln>
        </p:spPr>
        <p:style>
          <a:lnRef idx="1">
            <a:schemeClr val="dk1"/>
          </a:lnRef>
          <a:fillRef idx="0">
            <a:schemeClr val="dk1"/>
          </a:fillRef>
          <a:effectRef idx="0">
            <a:schemeClr val="dk1"/>
          </a:effectRef>
          <a:fontRef idx="minor">
            <a:schemeClr val="tx1"/>
          </a:fontRef>
        </p:style>
      </p:cxnSp>
      <p:sp>
        <p:nvSpPr>
          <p:cNvPr id="28" name="Ovál 27"/>
          <p:cNvSpPr/>
          <p:nvPr/>
        </p:nvSpPr>
        <p:spPr>
          <a:xfrm>
            <a:off x="3409979" y="314886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3" name="Ovál 32"/>
          <p:cNvSpPr/>
          <p:nvPr/>
        </p:nvSpPr>
        <p:spPr>
          <a:xfrm>
            <a:off x="3409979" y="574423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1" name="TextovéPole 30"/>
          <p:cNvSpPr txBox="1"/>
          <p:nvPr/>
        </p:nvSpPr>
        <p:spPr>
          <a:xfrm>
            <a:off x="5140749" y="2183138"/>
            <a:ext cx="50405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38" name="TextovéPole 37"/>
          <p:cNvSpPr txBox="1"/>
          <p:nvPr/>
        </p:nvSpPr>
        <p:spPr>
          <a:xfrm>
            <a:off x="1231514" y="5301748"/>
            <a:ext cx="50405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41" name="TextovéPole 40"/>
          <p:cNvSpPr txBox="1"/>
          <p:nvPr/>
        </p:nvSpPr>
        <p:spPr>
          <a:xfrm>
            <a:off x="3344888" y="5710829"/>
            <a:ext cx="47526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42" name="TextovéPole 41"/>
          <p:cNvSpPr txBox="1"/>
          <p:nvPr/>
        </p:nvSpPr>
        <p:spPr>
          <a:xfrm>
            <a:off x="3272140" y="2818865"/>
            <a:ext cx="47526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cxnSp>
        <p:nvCxnSpPr>
          <p:cNvPr id="13" name="Přímá spojnice 12"/>
          <p:cNvCxnSpPr/>
          <p:nvPr/>
        </p:nvCxnSpPr>
        <p:spPr>
          <a:xfrm flipH="1">
            <a:off x="1259632" y="4069822"/>
            <a:ext cx="3816424" cy="13754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376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par>
                                <p:cTn id="18" presetID="10"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8" grpId="0" animBg="1"/>
      <p:bldP spid="33" grpId="0" animBg="1"/>
      <p:bldP spid="31" grpId="0"/>
      <p:bldP spid="38"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611560" y="1010882"/>
            <a:ext cx="7920880" cy="461665"/>
          </a:xfrm>
          <a:prstGeom prst="rect">
            <a:avLst/>
          </a:prstGeom>
        </p:spPr>
        <p:txBody>
          <a:bodyPr wrap="square">
            <a:spAutoFit/>
          </a:bodyPr>
          <a:lstStyle/>
          <a:p>
            <a:pPr algn="ctr"/>
            <a:r>
              <a:rPr lang="cs-CZ" sz="2400" dirty="0" smtClean="0">
                <a:latin typeface="Calibri" pitchFamily="34" charset="0"/>
              </a:rPr>
              <a:t>Zdroj: archiv autora</a:t>
            </a:r>
            <a:endParaRPr lang="cs-CZ" sz="2400" dirty="0">
              <a:latin typeface="Calibri" pitchFamily="34" charset="0"/>
            </a:endParaRPr>
          </a:p>
        </p:txBody>
      </p:sp>
      <p:sp>
        <p:nvSpPr>
          <p:cNvPr id="4" name="TextovéPole 3"/>
          <p:cNvSpPr txBox="1"/>
          <p:nvPr/>
        </p:nvSpPr>
        <p:spPr>
          <a:xfrm>
            <a:off x="596451" y="5094476"/>
            <a:ext cx="7992888" cy="461665"/>
          </a:xfrm>
          <a:prstGeom prst="rect">
            <a:avLst/>
          </a:prstGeom>
          <a:noFill/>
        </p:spPr>
        <p:txBody>
          <a:bodyPr wrap="square" rtlCol="0">
            <a:spAutoFit/>
          </a:bodyPr>
          <a:lstStyle/>
          <a:p>
            <a:pPr algn="ctr"/>
            <a:r>
              <a:rPr lang="cs-CZ" sz="2400" dirty="0" smtClean="0"/>
              <a:t>Materiál je určen k interaktivní výuce.</a:t>
            </a:r>
            <a:endParaRPr lang="cs-CZ" sz="2400" dirty="0"/>
          </a:p>
        </p:txBody>
      </p:sp>
    </p:spTree>
    <p:extLst>
      <p:ext uri="{BB962C8B-B14F-4D97-AF65-F5344CB8AC3E}">
        <p14:creationId xmlns:p14="http://schemas.microsoft.com/office/powerpoint/2010/main" val="907848574"/>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688</TotalTime>
  <Words>390</Words>
  <Application>Microsoft Office PowerPoint</Application>
  <PresentationFormat>Předvádění na obrazovce (4:3)</PresentationFormat>
  <Paragraphs>65</Paragraphs>
  <Slides>9</Slides>
  <Notes>3</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Motiv systému Office</vt:lpstr>
      <vt:lpstr>Prezentace aplikace PowerPoint</vt:lpstr>
      <vt:lpstr>ANOTACE</vt:lpstr>
      <vt:lpstr>Mongeovo promítání</vt:lpstr>
      <vt:lpstr>Teorie</vt:lpstr>
      <vt:lpstr>Příklad</vt:lpstr>
      <vt:lpstr>Příklad</vt:lpstr>
      <vt:lpstr>Příklad</vt:lpstr>
      <vt:lpstr>Příklad</vt:lpstr>
      <vt:lpstr>Prezentace aplikace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Kótované promítání</dc:title>
  <dc:creator>burim</dc:creator>
  <cp:lastModifiedBy>Michaela Sedláčková</cp:lastModifiedBy>
  <cp:revision>96</cp:revision>
  <dcterms:created xsi:type="dcterms:W3CDTF">2012-07-31T10:12:03Z</dcterms:created>
  <dcterms:modified xsi:type="dcterms:W3CDTF">2013-05-14T09:40:10Z</dcterms:modified>
</cp:coreProperties>
</file>