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68" r:id="rId2"/>
    <p:sldId id="257" r:id="rId3"/>
    <p:sldId id="256" r:id="rId4"/>
    <p:sldId id="258" r:id="rId5"/>
    <p:sldId id="259" r:id="rId6"/>
    <p:sldId id="265" r:id="rId7"/>
    <p:sldId id="260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3333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439885-10EF-4AD3-A035-1D0AB8D27A13}" type="datetimeFigureOut">
              <a:rPr lang="cs-CZ" smtClean="0"/>
              <a:pPr/>
              <a:t>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118F9F4-0C8D-4975-AE58-11A8DDABF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4697" y="198884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VY_52_INOVACE_05_ </a:t>
            </a:r>
            <a:r>
              <a:rPr lang="cs-CZ" sz="1800" b="1" dirty="0" smtClean="0"/>
              <a:t>opakování lichokopytníci</a:t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 smtClean="0"/>
              <a:t>opakování lichokopytníci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marL="0" indent="0"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opakování lichokopytníci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91680" y="74332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2896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764704"/>
            <a:ext cx="6512511" cy="1143000"/>
          </a:xfrm>
        </p:spPr>
        <p:txBody>
          <a:bodyPr/>
          <a:lstStyle/>
          <a:p>
            <a:r>
              <a:rPr lang="cs-CZ" sz="1200" b="1" dirty="0">
                <a:effectLst/>
              </a:rPr>
              <a:t>Mgr. Jiří Olexa,  </a:t>
            </a:r>
            <a:r>
              <a:rPr lang="cs-CZ" sz="1200" b="1" dirty="0" smtClean="0">
                <a:effectLst/>
              </a:rPr>
              <a:t>1.prosince </a:t>
            </a:r>
            <a:r>
              <a:rPr lang="cs-CZ" sz="1200" b="1" dirty="0">
                <a:effectLst/>
              </a:rPr>
              <a:t>2011, 8.ročník,  V/2 </a:t>
            </a:r>
            <a:r>
              <a:rPr lang="cs-CZ" sz="1200" b="1" dirty="0" smtClean="0">
                <a:effectLst/>
              </a:rPr>
              <a:t>II5, </a:t>
            </a:r>
            <a:r>
              <a:rPr lang="cs-CZ" sz="1200" b="1" dirty="0">
                <a:effectLst/>
              </a:rPr>
              <a:t>Přírodopis, </a:t>
            </a:r>
            <a:r>
              <a:rPr lang="cs-CZ" sz="1200" b="1" dirty="0" smtClean="0">
                <a:effectLst/>
              </a:rPr>
              <a:t>opakování</a:t>
            </a:r>
            <a:br>
              <a:rPr lang="cs-CZ" sz="1200" b="1" dirty="0" smtClean="0">
                <a:effectLst/>
              </a:rPr>
            </a:br>
            <a:r>
              <a:rPr lang="cs-CZ" sz="1200" b="1" dirty="0" smtClean="0">
                <a:effectLst/>
              </a:rPr>
              <a:t>lichokopytníci - etologie</a:t>
            </a:r>
            <a:endParaRPr lang="cs-CZ" sz="1200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236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7463383" cy="1793167"/>
          </a:xfrm>
        </p:spPr>
        <p:txBody>
          <a:bodyPr/>
          <a:lstStyle/>
          <a:p>
            <a:pPr algn="l"/>
            <a:r>
              <a:rPr lang="cs-CZ" dirty="0" smtClean="0"/>
              <a:t>Opakování: </a:t>
            </a:r>
            <a:br>
              <a:rPr lang="cs-CZ" dirty="0" smtClean="0"/>
            </a:br>
            <a:r>
              <a:rPr lang="cs-CZ" dirty="0" smtClean="0"/>
              <a:t>lichokopytníci - etologie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13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574187"/>
            <a:ext cx="6552728" cy="374441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Lichokopytníci jsou malá, masožravá zvířata.</a:t>
            </a:r>
          </a:p>
          <a:p>
            <a:pPr algn="l"/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l"/>
            <a:r>
              <a:rPr lang="cs-CZ" dirty="0" smtClean="0"/>
              <a:t>Váhu těla lichokopytníků nese vždy prostřední prst.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Nepřežvýkavci mají jednoduchý žaludek a potravu nepřežvykují.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Prsty sudokopytníků jsou zakončeny plochými nehty.</a:t>
            </a:r>
          </a:p>
          <a:p>
            <a:pPr algn="l"/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66874"/>
            <a:ext cx="7920880" cy="2423346"/>
          </a:xfrm>
        </p:spPr>
        <p:txBody>
          <a:bodyPr/>
          <a:lstStyle/>
          <a:p>
            <a:pPr algn="l"/>
            <a:r>
              <a:rPr lang="cs-CZ" sz="3200" dirty="0" smtClean="0"/>
              <a:t>Doplň k jednotlivým větám odpověď </a:t>
            </a:r>
            <a:r>
              <a:rPr lang="cs-CZ" sz="3200" dirty="0" smtClean="0"/>
              <a:t>ANO, </a:t>
            </a:r>
            <a:r>
              <a:rPr lang="cs-CZ" sz="3200" dirty="0" smtClean="0"/>
              <a:t>pokud je </a:t>
            </a:r>
            <a:r>
              <a:rPr lang="cs-CZ" sz="3200" dirty="0" smtClean="0"/>
              <a:t>pravdivá, </a:t>
            </a:r>
            <a:r>
              <a:rPr lang="cs-CZ" sz="3200" dirty="0" smtClean="0"/>
              <a:t>nebo </a:t>
            </a:r>
            <a:r>
              <a:rPr lang="cs-CZ" sz="3200" dirty="0" smtClean="0"/>
              <a:t>NE, </a:t>
            </a:r>
            <a:r>
              <a:rPr lang="cs-CZ" sz="3200" dirty="0" smtClean="0"/>
              <a:t>pokud je nepravdivá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52320" y="313167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452320" y="38517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9011" y="46438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55892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0723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168291"/>
            <a:ext cx="648072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 vlhkých oblastech Evropy a Asie žijí velbloudi.</a:t>
            </a:r>
          </a:p>
          <a:p>
            <a:endParaRPr lang="cs-CZ" sz="2000" dirty="0" smtClean="0"/>
          </a:p>
          <a:p>
            <a:r>
              <a:rPr lang="cs-CZ" sz="2000" dirty="0" smtClean="0"/>
              <a:t>Uši a nos má nosorožec uzavíratelné.</a:t>
            </a:r>
          </a:p>
          <a:p>
            <a:endParaRPr lang="cs-CZ" sz="2000" dirty="0" smtClean="0"/>
          </a:p>
          <a:p>
            <a:r>
              <a:rPr lang="cs-CZ" sz="2000" dirty="0" smtClean="0"/>
              <a:t>V bachoru přežvýkavců začíná chemické trávení potravy.</a:t>
            </a:r>
          </a:p>
          <a:p>
            <a:endParaRPr lang="cs-CZ" sz="2000" dirty="0" smtClean="0"/>
          </a:p>
          <a:p>
            <a:r>
              <a:rPr lang="cs-CZ" sz="2000" dirty="0" smtClean="0"/>
              <a:t>Tur domácí je u nás běžně chovaným přežvýkavcem.</a:t>
            </a:r>
          </a:p>
          <a:p>
            <a:endParaRPr lang="cs-CZ" sz="2000" dirty="0" smtClean="0"/>
          </a:p>
          <a:p>
            <a:r>
              <a:rPr lang="cs-CZ" sz="2000" dirty="0" smtClean="0"/>
              <a:t>Losa evropského můžeme vidět už jen v ZOO.</a:t>
            </a:r>
          </a:p>
          <a:p>
            <a:endParaRPr lang="cs-CZ" sz="2000" dirty="0"/>
          </a:p>
          <a:p>
            <a:r>
              <a:rPr lang="cs-CZ" sz="2000" dirty="0" smtClean="0"/>
              <a:t>Všichni primáti žijí na stromech.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Tělo opic kryje srst bez podsady.</a:t>
            </a:r>
          </a:p>
          <a:p>
            <a:endParaRPr lang="cs-CZ" sz="2000" dirty="0"/>
          </a:p>
          <a:p>
            <a:r>
              <a:rPr lang="cs-CZ" sz="2000" dirty="0" smtClean="0"/>
              <a:t>Šimpanzi si staví hnízda ze slámy a bláta.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6187" y="11874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183553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4115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30596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36450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428380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486916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52320" y="550794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8241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1057960"/>
            <a:ext cx="6480720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Šimpanzi jsou býložravci.</a:t>
            </a:r>
          </a:p>
          <a:p>
            <a:endParaRPr lang="cs-CZ" sz="2000" dirty="0" smtClean="0"/>
          </a:p>
          <a:p>
            <a:r>
              <a:rPr lang="cs-CZ" sz="2000" dirty="0" smtClean="0"/>
              <a:t>Poloopice mají protažený čenich a díky tomu i dobrý čich.</a:t>
            </a:r>
          </a:p>
          <a:p>
            <a:endParaRPr lang="pl-PL" sz="2000" dirty="0" smtClean="0"/>
          </a:p>
          <a:p>
            <a:r>
              <a:rPr lang="pl-PL" sz="2000" dirty="0" smtClean="0"/>
              <a:t>Biomy </a:t>
            </a:r>
            <a:r>
              <a:rPr lang="pl-PL" sz="2000" dirty="0"/>
              <a:t>jsou oblasti s podobným prostředím.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Lesy </a:t>
            </a:r>
            <a:r>
              <a:rPr lang="cs-CZ" sz="2000" dirty="0"/>
              <a:t>mírného pásu jsou na jižní polokouli poblíž Antarktidy</a:t>
            </a:r>
            <a:r>
              <a:rPr lang="cs-CZ" sz="2000" b="1" dirty="0"/>
              <a:t>.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K biomu pouště a polopouště patří také rašeliniště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V savanách se střídají delší období sucha a kratší období dešťů.</a:t>
            </a:r>
          </a:p>
          <a:p>
            <a:endParaRPr lang="cs-CZ" sz="2000" dirty="0" smtClean="0"/>
          </a:p>
          <a:p>
            <a:r>
              <a:rPr lang="cs-CZ" sz="2000" dirty="0"/>
              <a:t>Vrozené chování označujeme též pojmem instinkt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Vrozené chování se vytváří během života jedince na základě učení.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11247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17008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52320" y="23395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24328" y="292494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24328" y="356372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42117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50758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57959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3470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1484784"/>
            <a:ext cx="7704856" cy="4680520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/>
              <a:t>Častou kořistí pytláků bývají </a:t>
            </a:r>
            <a:r>
              <a:rPr lang="cs-CZ" u="sng" dirty="0" smtClean="0"/>
              <a:t>                   </a:t>
            </a:r>
            <a:r>
              <a:rPr lang="cs-CZ" dirty="0" smtClean="0"/>
              <a:t>  </a:t>
            </a:r>
            <a:r>
              <a:rPr lang="cs-CZ" dirty="0"/>
              <a:t>nosorožců</a:t>
            </a:r>
            <a:r>
              <a:rPr lang="cs-CZ" dirty="0" smtClean="0"/>
              <a:t>.</a:t>
            </a:r>
            <a:endParaRPr lang="cs-CZ" sz="10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l"/>
            <a:endParaRPr lang="cs-CZ" dirty="0" smtClean="0"/>
          </a:p>
          <a:p>
            <a:pPr algn="l"/>
            <a:r>
              <a:rPr lang="pl-PL" dirty="0"/>
              <a:t>Lichokopytníci mají prsty na nohou zakončeny  </a:t>
            </a:r>
            <a:r>
              <a:rPr lang="pl-PL" u="sng" dirty="0"/>
              <a:t> 		   </a:t>
            </a:r>
            <a:r>
              <a:rPr lang="pl-PL" dirty="0"/>
              <a:t>.</a:t>
            </a:r>
            <a:endParaRPr lang="cs-CZ" sz="1000" dirty="0" smtClean="0"/>
          </a:p>
          <a:p>
            <a:pPr algn="l"/>
            <a:endParaRPr lang="cs-CZ" dirty="0" smtClean="0"/>
          </a:p>
          <a:p>
            <a:pPr algn="l"/>
            <a:r>
              <a:rPr lang="cs-CZ" dirty="0"/>
              <a:t>Uměle vysazenými přežvýkavci jsou u </a:t>
            </a:r>
            <a:r>
              <a:rPr lang="cs-CZ" dirty="0" smtClean="0"/>
              <a:t>nás  </a:t>
            </a:r>
            <a:r>
              <a:rPr lang="cs-CZ" u="sng" dirty="0" smtClean="0"/>
              <a:t>                </a:t>
            </a:r>
            <a:r>
              <a:rPr lang="cs-CZ" u="sng" dirty="0"/>
              <a:t>	</a:t>
            </a:r>
            <a:r>
              <a:rPr lang="cs-CZ" u="sng" dirty="0" smtClean="0"/>
              <a:t>              </a:t>
            </a:r>
            <a:r>
              <a:rPr lang="cs-CZ" dirty="0" smtClean="0"/>
              <a:t>(</a:t>
            </a:r>
            <a:r>
              <a:rPr lang="cs-CZ" dirty="0"/>
              <a:t>pocházejí ze Středomoří).</a:t>
            </a:r>
            <a:endParaRPr lang="cs-CZ" sz="1000" dirty="0" smtClean="0"/>
          </a:p>
          <a:p>
            <a:pPr algn="l"/>
            <a:endParaRPr lang="cs-CZ" dirty="0" smtClean="0"/>
          </a:p>
          <a:p>
            <a:pPr algn="l"/>
            <a:r>
              <a:rPr lang="cs-CZ" dirty="0"/>
              <a:t>Chrup nepřežvýkavců se vyznačuje mohutnými  </a:t>
            </a:r>
            <a:r>
              <a:rPr lang="cs-CZ" u="sng" dirty="0"/>
              <a:t> 		</a:t>
            </a:r>
            <a:r>
              <a:rPr lang="cs-CZ" dirty="0" smtClean="0"/>
              <a:t>  </a:t>
            </a:r>
            <a:r>
              <a:rPr lang="cs-CZ" dirty="0"/>
              <a:t>.</a:t>
            </a:r>
            <a:endParaRPr lang="cs-CZ" sz="1000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Potrava přežvýkavců se nejprve hromadí v </a:t>
            </a:r>
            <a:r>
              <a:rPr lang="cs-CZ" u="sng" dirty="0" smtClean="0"/>
              <a:t>		</a:t>
            </a:r>
            <a:r>
              <a:rPr lang="cs-CZ" dirty="0" smtClean="0"/>
              <a:t>  (první části žaludku).</a:t>
            </a:r>
          </a:p>
          <a:p>
            <a:pPr algn="l"/>
            <a:endParaRPr lang="cs-CZ" sz="1000" dirty="0" smtClean="0"/>
          </a:p>
          <a:p>
            <a:pPr algn="l"/>
            <a:r>
              <a:rPr lang="cs-CZ" dirty="0"/>
              <a:t>Oči opic směřují    </a:t>
            </a:r>
            <a:r>
              <a:rPr lang="cs-CZ" u="sng" dirty="0"/>
              <a:t>	           </a:t>
            </a:r>
            <a:r>
              <a:rPr lang="cs-CZ" dirty="0"/>
              <a:t>.</a:t>
            </a: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792088"/>
          </a:xfrm>
        </p:spPr>
        <p:txBody>
          <a:bodyPr/>
          <a:lstStyle/>
          <a:p>
            <a:pPr algn="l"/>
            <a:r>
              <a:rPr lang="cs-CZ" sz="3200" dirty="0" smtClean="0"/>
              <a:t>Doplň chybějící slova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95936" y="1628800"/>
            <a:ext cx="6523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rohy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85090" y="2348880"/>
            <a:ext cx="14232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kopytem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09026" y="3100898"/>
            <a:ext cx="22873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daňci, mufloni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56118" y="4109010"/>
            <a:ext cx="13521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špičáky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486916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bachoru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765194"/>
            <a:ext cx="10991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dopředu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25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836712"/>
            <a:ext cx="7704856" cy="511256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/>
              <a:t>Většina druhů poloopic je aktivní v </a:t>
            </a:r>
            <a:r>
              <a:rPr lang="cs-CZ" u="sng" dirty="0"/>
              <a:t>   </a:t>
            </a:r>
            <a:r>
              <a:rPr lang="cs-CZ" u="sng" dirty="0" smtClean="0"/>
              <a:t>	 </a:t>
            </a:r>
            <a:r>
              <a:rPr lang="cs-CZ" dirty="0" smtClean="0"/>
              <a:t> </a:t>
            </a:r>
            <a:r>
              <a:rPr lang="cs-CZ" dirty="0"/>
              <a:t>.</a:t>
            </a:r>
            <a:endParaRPr lang="cs-CZ" sz="10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l"/>
            <a:endParaRPr lang="cs-CZ" dirty="0" smtClean="0"/>
          </a:p>
          <a:p>
            <a:pPr algn="l"/>
            <a:r>
              <a:rPr lang="cs-CZ" dirty="0"/>
              <a:t>Největšími lidoopy jsou   </a:t>
            </a:r>
            <a:r>
              <a:rPr lang="cs-CZ" u="sng" dirty="0"/>
              <a:t>		</a:t>
            </a:r>
            <a:r>
              <a:rPr lang="cs-CZ" dirty="0"/>
              <a:t> .</a:t>
            </a:r>
            <a:endParaRPr lang="cs-CZ" dirty="0" smtClean="0"/>
          </a:p>
          <a:p>
            <a:pPr algn="l"/>
            <a:endParaRPr lang="cs-CZ" sz="1900" dirty="0" smtClean="0"/>
          </a:p>
          <a:p>
            <a:pPr algn="l"/>
            <a:r>
              <a:rPr lang="cs-CZ" u="sng" dirty="0" smtClean="0"/>
              <a:t>                           </a:t>
            </a:r>
            <a:r>
              <a:rPr lang="cs-CZ" dirty="0" smtClean="0"/>
              <a:t> primátů se může otočit proti ostatním prstům.</a:t>
            </a:r>
          </a:p>
          <a:p>
            <a:pPr algn="l"/>
            <a:endParaRPr lang="cs-CZ" sz="1900" dirty="0" smtClean="0"/>
          </a:p>
          <a:p>
            <a:pPr algn="l"/>
            <a:r>
              <a:rPr lang="cs-CZ" dirty="0" smtClean="0"/>
              <a:t>Ploskonosé opice mají  </a:t>
            </a:r>
            <a:r>
              <a:rPr lang="cs-CZ" u="sng" dirty="0" smtClean="0"/>
              <a:t>                       </a:t>
            </a:r>
            <a:r>
              <a:rPr lang="cs-CZ" dirty="0" smtClean="0"/>
              <a:t> ocas.</a:t>
            </a:r>
          </a:p>
          <a:p>
            <a:pPr algn="l"/>
            <a:endParaRPr lang="cs-CZ" sz="1900" dirty="0" smtClean="0"/>
          </a:p>
          <a:p>
            <a:pPr algn="l"/>
            <a:r>
              <a:rPr lang="cs-CZ" dirty="0"/>
              <a:t>V tropických deštných lesích žije ze savců např.  </a:t>
            </a:r>
            <a:r>
              <a:rPr lang="cs-CZ" u="sng" dirty="0"/>
              <a:t> 	</a:t>
            </a:r>
            <a:r>
              <a:rPr lang="cs-CZ" u="sng" dirty="0" smtClean="0"/>
              <a:t>                      </a:t>
            </a:r>
            <a:r>
              <a:rPr lang="cs-CZ" dirty="0" smtClean="0"/>
              <a:t>.</a:t>
            </a:r>
            <a:endParaRPr lang="cs-CZ" sz="1000" dirty="0" smtClean="0"/>
          </a:p>
          <a:p>
            <a:pPr algn="l"/>
            <a:endParaRPr lang="cs-CZ" dirty="0" smtClean="0"/>
          </a:p>
          <a:p>
            <a:pPr algn="l"/>
            <a:r>
              <a:rPr lang="cs-CZ" u="sng" dirty="0"/>
              <a:t>		</a:t>
            </a:r>
            <a:r>
              <a:rPr lang="cs-CZ" dirty="0" smtClean="0"/>
              <a:t>   </a:t>
            </a:r>
            <a:r>
              <a:rPr lang="cs-CZ" dirty="0"/>
              <a:t>jsou travnaté biomy mírného pásu severní a jižní polokoule</a:t>
            </a:r>
            <a:r>
              <a:rPr lang="cs-CZ" dirty="0" smtClean="0"/>
              <a:t>.</a:t>
            </a:r>
          </a:p>
          <a:p>
            <a:pPr algn="l"/>
            <a:endParaRPr lang="cs-CZ" dirty="0" smtClean="0"/>
          </a:p>
          <a:p>
            <a:pPr algn="l"/>
            <a:r>
              <a:rPr lang="cs-CZ" dirty="0"/>
              <a:t>Biom </a:t>
            </a:r>
            <a:r>
              <a:rPr lang="cs-CZ" u="sng" dirty="0"/>
              <a:t>   		</a:t>
            </a:r>
            <a:r>
              <a:rPr lang="cs-CZ" u="sng" dirty="0" smtClean="0"/>
              <a:t>        </a:t>
            </a:r>
            <a:r>
              <a:rPr lang="cs-CZ" dirty="0" smtClean="0"/>
              <a:t>  </a:t>
            </a:r>
            <a:r>
              <a:rPr lang="cs-CZ" dirty="0"/>
              <a:t>pokrývá největší část zemského povrchu</a:t>
            </a:r>
            <a:r>
              <a:rPr lang="cs-CZ" dirty="0" smtClean="0"/>
              <a:t>.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V biomu polární oblast žije ze savců např.   </a:t>
            </a:r>
            <a:r>
              <a:rPr lang="cs-CZ" u="sng" dirty="0"/>
              <a:t> 	</a:t>
            </a:r>
            <a:r>
              <a:rPr lang="cs-CZ" u="sng" dirty="0" smtClean="0"/>
              <a:t>    </a:t>
            </a:r>
            <a:r>
              <a:rPr lang="cs-CZ" u="sng" dirty="0"/>
              <a:t>	</a:t>
            </a:r>
            <a:r>
              <a:rPr lang="cs-CZ" u="sng" dirty="0" smtClean="0"/>
              <a:t>       </a:t>
            </a:r>
            <a:r>
              <a:rPr lang="cs-CZ" dirty="0" smtClean="0"/>
              <a:t>   </a:t>
            </a:r>
            <a:r>
              <a:rPr lang="cs-CZ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91519" y="868650"/>
            <a:ext cx="7285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noci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91880" y="148478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gorily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13285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Palec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2228" y="2740858"/>
            <a:ext cx="12397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chápavý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88124" y="3356992"/>
            <a:ext cx="19082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prase pralesní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400506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Stepi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490109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moře a oceány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5517232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lední medvěd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666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4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908720"/>
            <a:ext cx="7704856" cy="4896544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 </a:t>
            </a:r>
            <a:r>
              <a:rPr lang="cs-CZ" dirty="0"/>
              <a:t>Olizování srsti, bahenní koupele – to jsou příklady  </a:t>
            </a:r>
            <a:r>
              <a:rPr lang="cs-CZ" u="sng" dirty="0"/>
              <a:t> </a:t>
            </a:r>
            <a:r>
              <a:rPr lang="cs-CZ" u="sng" dirty="0" smtClean="0"/>
              <a:t>		 </a:t>
            </a:r>
            <a:r>
              <a:rPr lang="cs-CZ" dirty="0" smtClean="0"/>
              <a:t> </a:t>
            </a:r>
            <a:r>
              <a:rPr lang="cs-CZ" dirty="0"/>
              <a:t>chování.</a:t>
            </a:r>
            <a:endParaRPr lang="cs-CZ" sz="10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l"/>
            <a:endParaRPr lang="cs-CZ" dirty="0" smtClean="0"/>
          </a:p>
          <a:p>
            <a:pPr algn="l"/>
            <a:r>
              <a:rPr lang="cs-CZ" dirty="0"/>
              <a:t>Obranným chováním zvířat je např. </a:t>
            </a:r>
            <a:r>
              <a:rPr lang="cs-CZ" u="sng" dirty="0"/>
              <a:t>	</a:t>
            </a:r>
            <a:r>
              <a:rPr lang="cs-CZ" u="sng" dirty="0" smtClean="0"/>
              <a:t>  </a:t>
            </a:r>
            <a:r>
              <a:rPr lang="cs-CZ" u="sng" dirty="0"/>
              <a:t>		</a:t>
            </a:r>
            <a:r>
              <a:rPr lang="cs-CZ" u="sng" dirty="0" smtClean="0"/>
              <a:t>      </a:t>
            </a:r>
            <a:r>
              <a:rPr lang="cs-CZ" dirty="0" smtClean="0"/>
              <a:t>   .</a:t>
            </a:r>
          </a:p>
          <a:p>
            <a:pPr algn="l"/>
            <a:endParaRPr lang="cs-CZ" sz="1800" dirty="0"/>
          </a:p>
          <a:p>
            <a:pPr algn="l"/>
            <a:r>
              <a:rPr lang="cs-CZ" sz="1800" dirty="0"/>
              <a:t>Chování   </a:t>
            </a:r>
            <a:r>
              <a:rPr lang="cs-CZ" sz="1800" u="sng" dirty="0" smtClean="0"/>
              <a:t>                  </a:t>
            </a:r>
            <a:r>
              <a:rPr lang="cs-CZ" sz="1800" dirty="0" smtClean="0"/>
              <a:t>   </a:t>
            </a:r>
            <a:r>
              <a:rPr lang="cs-CZ" sz="1800" dirty="0"/>
              <a:t>je dáno již při narození a je dědičné </a:t>
            </a:r>
            <a:r>
              <a:rPr lang="cs-CZ" sz="1800" dirty="0" smtClean="0"/>
              <a:t>.</a:t>
            </a:r>
          </a:p>
          <a:p>
            <a:pPr algn="l"/>
            <a:endParaRPr lang="cs-CZ" sz="1800" dirty="0"/>
          </a:p>
          <a:p>
            <a:pPr algn="l"/>
            <a:r>
              <a:rPr lang="cs-CZ" sz="1800" dirty="0" smtClean="0"/>
              <a:t>Příkladem ochranného chování je  </a:t>
            </a:r>
            <a:r>
              <a:rPr lang="cs-CZ" sz="1800" u="sng" dirty="0" smtClean="0"/>
              <a:t>                                            </a:t>
            </a:r>
            <a:r>
              <a:rPr lang="cs-CZ" sz="1800" dirty="0" smtClean="0"/>
              <a:t> .</a:t>
            </a:r>
          </a:p>
          <a:p>
            <a:pPr algn="l"/>
            <a:endParaRPr lang="cs-CZ" sz="1800" dirty="0"/>
          </a:p>
          <a:p>
            <a:pPr algn="l"/>
            <a:r>
              <a:rPr lang="cs-CZ" sz="1800" dirty="0" smtClean="0"/>
              <a:t>V přírodě šelmy svůj ostře páchnoucí trus  </a:t>
            </a:r>
            <a:r>
              <a:rPr lang="cs-CZ" sz="1800" u="sng" dirty="0" smtClean="0"/>
              <a:t>                              </a:t>
            </a:r>
            <a:r>
              <a:rPr lang="cs-CZ" sz="1800" dirty="0" smtClean="0"/>
              <a:t> .</a:t>
            </a:r>
          </a:p>
          <a:p>
            <a:pPr algn="l"/>
            <a:endParaRPr lang="cs-CZ" sz="1800" dirty="0"/>
          </a:p>
          <a:p>
            <a:pPr algn="l"/>
            <a:r>
              <a:rPr lang="cs-CZ" sz="1800" dirty="0" smtClean="0"/>
              <a:t>Sociální chování zvířat probíhá ve skupině, jakou je např. </a:t>
            </a:r>
            <a:r>
              <a:rPr lang="cs-CZ" sz="1800" u="sng" dirty="0" smtClean="0"/>
              <a:t>                                </a:t>
            </a:r>
            <a:r>
              <a:rPr lang="cs-CZ" sz="1800" dirty="0" smtClean="0"/>
              <a:t>  .</a:t>
            </a:r>
          </a:p>
          <a:p>
            <a:pPr algn="l"/>
            <a:endParaRPr lang="cs-CZ" sz="1800" dirty="0"/>
          </a:p>
          <a:p>
            <a:pPr algn="l"/>
            <a:r>
              <a:rPr lang="cs-CZ" sz="1800" dirty="0" smtClean="0"/>
              <a:t>Dorozumívání tělesným dotykem využívají např. </a:t>
            </a:r>
            <a:r>
              <a:rPr lang="cs-CZ" sz="1800" u="sng" dirty="0" smtClean="0"/>
              <a:t>                                               </a:t>
            </a:r>
            <a:r>
              <a:rPr lang="cs-CZ" sz="1800" dirty="0" smtClean="0"/>
              <a:t> .</a:t>
            </a:r>
            <a:endParaRPr lang="cs-CZ" sz="1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11192" y="1052736"/>
            <a:ext cx="1661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komfortního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2092786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strnutí na místě, útěk, útok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274085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vrozené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3388930"/>
            <a:ext cx="24842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ukrytí, zimní spánek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407707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zahrabávají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4725144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hejno, smečka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5405154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smtClean="0">
                <a:solidFill>
                  <a:srgbClr val="FFFF00"/>
                </a:solidFill>
              </a:rPr>
              <a:t>hlodavci, </a:t>
            </a:r>
            <a:r>
              <a:rPr lang="cs-CZ" sz="2000" dirty="0" smtClean="0">
                <a:solidFill>
                  <a:srgbClr val="FFFF00"/>
                </a:solidFill>
              </a:rPr>
              <a:t>primáti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169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5" grpId="0"/>
      <p:bldP spid="6" grpId="0"/>
      <p:bldP spid="7" grpId="0"/>
      <p:bldP spid="8" grpId="0"/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631</TotalTime>
  <Words>300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Mgr. Jiří Olexa,  1.prosince 2011, 8.ročník,  V/2 II5, Přírodopis, opakování lichokopytníci - etologie</vt:lpstr>
      <vt:lpstr>Opakování:  lichokopytníci - etologie</vt:lpstr>
      <vt:lpstr>Doplň k jednotlivým větám odpověď ANO, pokud je pravdivá, nebo NE, pokud je nepravdivá</vt:lpstr>
      <vt:lpstr>Snímek 5</vt:lpstr>
      <vt:lpstr>Snímek 6</vt:lpstr>
      <vt:lpstr>Doplň chybějící slova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Jiří Olexa</dc:title>
  <dc:creator>olexa</dc:creator>
  <cp:lastModifiedBy>Dum</cp:lastModifiedBy>
  <cp:revision>52</cp:revision>
  <dcterms:created xsi:type="dcterms:W3CDTF">2011-10-28T16:05:05Z</dcterms:created>
  <dcterms:modified xsi:type="dcterms:W3CDTF">2013-09-04T12:32:15Z</dcterms:modified>
</cp:coreProperties>
</file>