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7" r:id="rId4"/>
    <p:sldId id="256" r:id="rId5"/>
    <p:sldId id="259" r:id="rId6"/>
    <p:sldId id="260" r:id="rId7"/>
    <p:sldId id="261" r:id="rId8"/>
    <p:sldId id="262" r:id="rId9"/>
    <p:sldId id="263" r:id="rId10"/>
    <p:sldId id="268" r:id="rId11"/>
    <p:sldId id="264" r:id="rId12"/>
    <p:sldId id="265" r:id="rId13"/>
    <p:sldId id="267" r:id="rId14"/>
    <p:sldId id="266" r:id="rId15"/>
    <p:sldId id="25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049" autoAdjust="0"/>
    <p:restoredTop sz="94660"/>
  </p:normalViewPr>
  <p:slideViewPr>
    <p:cSldViewPr>
      <p:cViewPr varScale="1">
        <p:scale>
          <a:sx n="88" d="100"/>
          <a:sy n="88" d="100"/>
        </p:scale>
        <p:origin x="-93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3F5D-FBA4-44B9-BA05-5585A3C3F917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F03F9-84DC-40AF-9D1E-947E5506BC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0042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3F5D-FBA4-44B9-BA05-5585A3C3F917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F03F9-84DC-40AF-9D1E-947E5506BC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49109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3F5D-FBA4-44B9-BA05-5585A3C3F917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F03F9-84DC-40AF-9D1E-947E5506BC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05909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3F5D-FBA4-44B9-BA05-5585A3C3F917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F03F9-84DC-40AF-9D1E-947E5506BC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029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3F5D-FBA4-44B9-BA05-5585A3C3F917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F03F9-84DC-40AF-9D1E-947E5506BC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0325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3F5D-FBA4-44B9-BA05-5585A3C3F917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F03F9-84DC-40AF-9D1E-947E5506BC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08831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3F5D-FBA4-44B9-BA05-5585A3C3F917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F03F9-84DC-40AF-9D1E-947E5506BC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53046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3F5D-FBA4-44B9-BA05-5585A3C3F917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F03F9-84DC-40AF-9D1E-947E5506BC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7636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3F5D-FBA4-44B9-BA05-5585A3C3F917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F03F9-84DC-40AF-9D1E-947E5506BC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0812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3F5D-FBA4-44B9-BA05-5585A3C3F917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F03F9-84DC-40AF-9D1E-947E5506BC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00413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3F5D-FBA4-44B9-BA05-5585A3C3F917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F03F9-84DC-40AF-9D1E-947E5506BC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06454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3F5D-FBA4-44B9-BA05-5585A3C3F917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F03F9-84DC-40AF-9D1E-947E5506BC16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3F5D-FBA4-44B9-BA05-5585A3C3F917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F03F9-84DC-40AF-9D1E-947E5506BC16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3F5D-FBA4-44B9-BA05-5585A3C3F917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F03F9-84DC-40AF-9D1E-947E5506BC1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3F5D-FBA4-44B9-BA05-5585A3C3F917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F03F9-84DC-40AF-9D1E-947E5506BC16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3F5D-FBA4-44B9-BA05-5585A3C3F917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F03F9-84DC-40AF-9D1E-947E5506BC16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3F5D-FBA4-44B9-BA05-5585A3C3F917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F03F9-84DC-40AF-9D1E-947E5506BC1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3F5D-FBA4-44B9-BA05-5585A3C3F917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F03F9-84DC-40AF-9D1E-947E5506BC1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3F5D-FBA4-44B9-BA05-5585A3C3F917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F03F9-84DC-40AF-9D1E-947E5506BC1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3F5D-FBA4-44B9-BA05-5585A3C3F917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F03F9-84DC-40AF-9D1E-947E5506BC16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3F5D-FBA4-44B9-BA05-5585A3C3F917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F03F9-84DC-40AF-9D1E-947E5506BC1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3F5D-FBA4-44B9-BA05-5585A3C3F917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F03F9-84DC-40AF-9D1E-947E5506BC1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3F5D-FBA4-44B9-BA05-5585A3C3F917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F03F9-84DC-40AF-9D1E-947E5506BC16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3F5D-FBA4-44B9-BA05-5585A3C3F917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F03F9-84DC-40AF-9D1E-947E5506BC16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3F5D-FBA4-44B9-BA05-5585A3C3F917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F03F9-84DC-40AF-9D1E-947E5506BC1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3F5D-FBA4-44B9-BA05-5585A3C3F917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F03F9-84DC-40AF-9D1E-947E5506BC16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3F5D-FBA4-44B9-BA05-5585A3C3F917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F03F9-84DC-40AF-9D1E-947E5506BC16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3F5D-FBA4-44B9-BA05-5585A3C3F917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F03F9-84DC-40AF-9D1E-947E5506BC1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3F5D-FBA4-44B9-BA05-5585A3C3F917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F03F9-84DC-40AF-9D1E-947E5506BC1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3F5D-FBA4-44B9-BA05-5585A3C3F917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F03F9-84DC-40AF-9D1E-947E5506BC1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3F5D-FBA4-44B9-BA05-5585A3C3F917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F03F9-84DC-40AF-9D1E-947E5506BC16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3F5D-FBA4-44B9-BA05-5585A3C3F917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F03F9-84DC-40AF-9D1E-947E5506BC1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3F5D-FBA4-44B9-BA05-5585A3C3F917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F03F9-84DC-40AF-9D1E-947E5506BC1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AA3F5D-FBA4-44B9-BA05-5585A3C3F917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FF03F9-84DC-40AF-9D1E-947E5506BC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0777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EAA3F5D-FBA4-44B9-BA05-5585A3C3F917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BFF03F9-84DC-40AF-9D1E-947E5506BC1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EAA3F5D-FBA4-44B9-BA05-5585A3C3F917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BFF03F9-84DC-40AF-9D1E-947E5506BC1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png"/><Relationship Id="rId7" Type="http://schemas.openxmlformats.org/officeDocument/2006/relationships/image" Target="../media/image19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9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6.jpeg"/><Relationship Id="rId5" Type="http://schemas.openxmlformats.org/officeDocument/2006/relationships/image" Target="../media/image4.pn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/>
          <p:cNvGrpSpPr/>
          <p:nvPr/>
        </p:nvGrpSpPr>
        <p:grpSpPr>
          <a:xfrm>
            <a:off x="395536" y="188640"/>
            <a:ext cx="8388945" cy="6400221"/>
            <a:chOff x="394830" y="500798"/>
            <a:chExt cx="8388945" cy="6400221"/>
          </a:xfrm>
        </p:grpSpPr>
        <p:graphicFrame>
          <p:nvGraphicFramePr>
            <p:cNvPr id="4" name="Group 40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222428443"/>
                </p:ext>
              </p:extLst>
            </p:nvPr>
          </p:nvGraphicFramePr>
          <p:xfrm>
            <a:off x="394830" y="1364894"/>
            <a:ext cx="8388945" cy="3884091"/>
          </p:xfrm>
          <a:graphic>
            <a:graphicData uri="http://schemas.openxmlformats.org/drawingml/2006/table">
              <a:tbl>
                <a:tblPr/>
                <a:tblGrid>
                  <a:gridCol w="1993015"/>
                  <a:gridCol w="6395930"/>
                </a:tblGrid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1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Číslo projektu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lang="cs-CZ" sz="1800" b="1" kern="1200" dirty="0" smtClean="0">
                            <a:solidFill>
                              <a:schemeClr val="tx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CZ.1.07/1.4.00/21.2942</a:t>
                        </a:r>
                        <a:endPara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školy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Základní škola a mateřská škola, Jičín, 17. listopadu 109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materiálu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+mn-lt"/>
                            <a:cs typeface="Arial" charset="0"/>
                          </a:rPr>
                          <a:t>VY_32_INOVACE_IV_Z2_7</a:t>
                        </a:r>
                        <a:endPara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Autor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Mgr. Simona Jiránková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Vzdělávací obor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Zeměpis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Téma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Kanada</a:t>
                        </a:r>
                        <a:endPara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Ročník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7. ročník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74990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Datum tvorby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21. 3. </a:t>
                        </a: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2013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69997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Anotace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144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>
                            <a:schemeClr val="bg2"/>
                          </a:buClr>
                          <a:buSzPct val="75000"/>
                          <a:buFont typeface="Wingdings" pitchFamily="2" charset="2"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Materiál slouží jako výukový nebo k opakování učiva.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 gridSpan="2"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4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Pokud není uvedeno jinak, použitý materiál je z vlastních zdrojů autora. 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 hMerge="1">
                    <a:txBody>
                      <a:bodyPr/>
                      <a:lstStyle/>
                      <a:p>
                        <a:endParaRPr lang="cs-CZ"/>
                      </a:p>
                    </a:txBody>
                    <a:tcPr/>
                  </a:tc>
                </a:tr>
              </a:tbl>
            </a:graphicData>
          </a:graphic>
        </p:graphicFrame>
        <p:sp>
          <p:nvSpPr>
            <p:cNvPr id="7" name="Obdélník 6"/>
            <p:cNvSpPr/>
            <p:nvPr/>
          </p:nvSpPr>
          <p:spPr>
            <a:xfrm>
              <a:off x="467544" y="500798"/>
              <a:ext cx="327031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cs-CZ" sz="2000" b="1" dirty="0"/>
                <a:t>DIGITÁLNÍ UČEBNÍ MATERIÁL</a:t>
              </a:r>
            </a:p>
          </p:txBody>
        </p:sp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1014" y="5613366"/>
              <a:ext cx="5270296" cy="128765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Obrázek 8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63112" y="500798"/>
              <a:ext cx="1317918" cy="720080"/>
            </a:xfrm>
            <a:prstGeom prst="rect">
              <a:avLst/>
            </a:prstGeom>
            <a:effectLst>
              <a:softEdge rad="12700"/>
            </a:effectLst>
          </p:spPr>
        </p:pic>
      </p:grpSp>
    </p:spTree>
    <p:extLst>
      <p:ext uri="{BB962C8B-B14F-4D97-AF65-F5344CB8AC3E}">
        <p14:creationId xmlns:p14="http://schemas.microsoft.com/office/powerpoint/2010/main" val="4051492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ctrTitle"/>
          </p:nvPr>
        </p:nvSpPr>
        <p:spPr>
          <a:xfrm>
            <a:off x="678949" y="5731049"/>
            <a:ext cx="7772400" cy="1080121"/>
          </a:xfrm>
        </p:spPr>
        <p:txBody>
          <a:bodyPr/>
          <a:lstStyle/>
          <a:p>
            <a:r>
              <a:rPr lang="cs-CZ" i="1" dirty="0" err="1"/>
              <a:t>C</a:t>
            </a:r>
            <a:r>
              <a:rPr lang="cs-CZ" i="1" dirty="0" err="1" smtClean="0"/>
              <a:t>anada</a:t>
            </a:r>
            <a:endParaRPr lang="cs-CZ" i="1" dirty="0"/>
          </a:p>
        </p:txBody>
      </p:sp>
      <p:sp>
        <p:nvSpPr>
          <p:cNvPr id="7" name="Podnadpis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Soubor:Flag of Canada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712" y="1152188"/>
            <a:ext cx="9157722" cy="4578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Nadpis 5"/>
          <p:cNvSpPr txBox="1">
            <a:spLocks/>
          </p:cNvSpPr>
          <p:nvPr/>
        </p:nvSpPr>
        <p:spPr>
          <a:xfrm>
            <a:off x="678949" y="0"/>
            <a:ext cx="7772400" cy="10801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Kanada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70474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0"/>
            <a:ext cx="6512511" cy="1143000"/>
          </a:xfrm>
        </p:spPr>
        <p:txBody>
          <a:bodyPr/>
          <a:lstStyle/>
          <a:p>
            <a:r>
              <a:rPr lang="cs-CZ" dirty="0" smtClean="0"/>
              <a:t>Základní údaje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4878" y="692696"/>
            <a:ext cx="9144000" cy="347472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Rozloha – 9,98 mil. km</a:t>
            </a:r>
            <a:r>
              <a:rPr lang="cs-CZ" sz="2400" baseline="30000" dirty="0" smtClean="0"/>
              <a:t>2 </a:t>
            </a:r>
            <a:r>
              <a:rPr lang="cs-CZ" sz="2400" dirty="0" smtClean="0"/>
              <a:t> </a:t>
            </a:r>
            <a:r>
              <a:rPr lang="cs-CZ" sz="2400" b="1" dirty="0" smtClean="0"/>
              <a:t>(2. na světě)</a:t>
            </a:r>
          </a:p>
          <a:p>
            <a:r>
              <a:rPr lang="cs-CZ" sz="2400" dirty="0" smtClean="0"/>
              <a:t>Počet obyvatel – 33,5 mil. ob.  (35.)</a:t>
            </a:r>
          </a:p>
          <a:p>
            <a:r>
              <a:rPr lang="cs-CZ" sz="2400" dirty="0" smtClean="0"/>
              <a:t>Měna – kanadský dolar</a:t>
            </a:r>
          </a:p>
          <a:p>
            <a:r>
              <a:rPr lang="cs-CZ" sz="2400" dirty="0" smtClean="0"/>
              <a:t>Nejvyšší hora – Mount Logan (5 959 m n. m.)</a:t>
            </a:r>
          </a:p>
          <a:p>
            <a:r>
              <a:rPr lang="cs-CZ" sz="2400" dirty="0" smtClean="0"/>
              <a:t>Státní zřízení – federativní konstituční monarchie</a:t>
            </a:r>
            <a:endParaRPr lang="cs-CZ" sz="2400" dirty="0"/>
          </a:p>
        </p:txBody>
      </p:sp>
      <p:pic>
        <p:nvPicPr>
          <p:cNvPr id="6" name="Picture 10" descr="Soubor:Flag of Canada.sv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1198610" cy="599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ile:Canada (orthographic projection).sv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140968"/>
            <a:ext cx="3136801" cy="3136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436096" y="6277770"/>
            <a:ext cx="3136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Autor:Ssolbergj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, licence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, BY-SA,</a:t>
            </a: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http://commons.wikimedia.org/wiki/File:Canada_(orthographic_projection).svg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1028" name="Picture 4" descr="File:Mount Loga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148" y="3110605"/>
            <a:ext cx="5185940" cy="3460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96404" y="6574445"/>
            <a:ext cx="544862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http://commons.wikimedia.org/wiki/File:Mount_Logan.jpg</a:t>
            </a:r>
          </a:p>
        </p:txBody>
      </p:sp>
      <p:cxnSp>
        <p:nvCxnSpPr>
          <p:cNvPr id="9" name="Přímá spojnice se šipkou 8"/>
          <p:cNvCxnSpPr/>
          <p:nvPr/>
        </p:nvCxnSpPr>
        <p:spPr>
          <a:xfrm>
            <a:off x="5810572" y="3857644"/>
            <a:ext cx="720080" cy="43204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9033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0" y="731520"/>
            <a:ext cx="9144000" cy="347472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Nedotčená severská příroda</a:t>
            </a:r>
            <a:endParaRPr lang="cs-CZ" sz="2400" dirty="0"/>
          </a:p>
          <a:p>
            <a:r>
              <a:rPr lang="cs-CZ" sz="2400" dirty="0" smtClean="0"/>
              <a:t>Medvěd grizzly</a:t>
            </a:r>
          </a:p>
          <a:p>
            <a:r>
              <a:rPr lang="cs-CZ" sz="2400" dirty="0" smtClean="0"/>
              <a:t>Permafrost</a:t>
            </a:r>
          </a:p>
          <a:p>
            <a:r>
              <a:rPr lang="cs-CZ" sz="2400" dirty="0" smtClean="0"/>
              <a:t>Ledovcová jezera</a:t>
            </a:r>
          </a:p>
          <a:p>
            <a:r>
              <a:rPr lang="cs-CZ" sz="2400" dirty="0" smtClean="0"/>
              <a:t>Národní parky</a:t>
            </a:r>
            <a:endParaRPr lang="cs-CZ" sz="24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684584" y="-11430"/>
            <a:ext cx="6512511" cy="1143000"/>
          </a:xfrm>
        </p:spPr>
        <p:txBody>
          <a:bodyPr/>
          <a:lstStyle/>
          <a:p>
            <a:r>
              <a:rPr lang="cs-CZ" dirty="0" smtClean="0"/>
              <a:t>Příroda</a:t>
            </a:r>
            <a:endParaRPr lang="cs-CZ" dirty="0"/>
          </a:p>
        </p:txBody>
      </p:sp>
      <p:pic>
        <p:nvPicPr>
          <p:cNvPr id="3074" name="Picture 2" descr="File:Hoodoos Banff (34904454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195636"/>
            <a:ext cx="7620000" cy="507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78817" y="6208923"/>
            <a:ext cx="762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Autor:</a:t>
            </a:r>
            <a:r>
              <a:rPr lang="en-US" sz="800" dirty="0" smtClean="0">
                <a:solidFill>
                  <a:schemeClr val="bg1">
                    <a:lumMod val="75000"/>
                  </a:schemeClr>
                </a:solidFill>
              </a:rPr>
              <a:t>Tony </a:t>
            </a:r>
            <a:r>
              <a:rPr lang="en-US" sz="800" dirty="0" err="1" smtClean="0">
                <a:solidFill>
                  <a:schemeClr val="bg1">
                    <a:lumMod val="75000"/>
                  </a:schemeClr>
                </a:solidFill>
              </a:rPr>
              <a:t>Hisgett</a:t>
            </a:r>
            <a:r>
              <a:rPr lang="en-US" sz="800" dirty="0" smtClean="0">
                <a:solidFill>
                  <a:schemeClr val="bg1">
                    <a:lumMod val="75000"/>
                  </a:schemeClr>
                </a:solidFill>
              </a:rPr>
              <a:t> from Birmingham, </a:t>
            </a:r>
            <a:r>
              <a:rPr lang="en-US" sz="800" dirty="0" smtClean="0">
                <a:solidFill>
                  <a:schemeClr val="bg1">
                    <a:lumMod val="75000"/>
                  </a:schemeClr>
                </a:solidFill>
              </a:rPr>
              <a:t>UK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BY-SA,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http://commons.wikimedia.org/wiki/File:Hoodoos_Banff_(349044547).jpg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3076" name="Picture 4" descr="Soubor:Grizzlybear5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176" y="1705032"/>
            <a:ext cx="7344816" cy="4736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928155" y="6380408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Autor:Original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uploader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was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Bobisbob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at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en.wikipedia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Original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text :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Nickles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, Jon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),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BY-SA,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http://commons.wikimedia.org/wiki/File:Grizzlybear55.jpg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3078" name="Picture 6" descr="File:Alberta - Lake Louise - Lake view 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41" y="2614118"/>
            <a:ext cx="7620000" cy="310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790563" y="5733467"/>
            <a:ext cx="762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Autor:Benefactor123,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BY-SA,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http://commons.wikimedia.org/wiki/File:Alberta_-_Lake_Louise_-_Lake_view_01.jpg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3080" name="Picture 8" descr="File:NLC TerraNova1 tango717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41" y="3300245"/>
            <a:ext cx="7620000" cy="2771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831641" y="6028761"/>
            <a:ext cx="762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Autor:Tango7174,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BY-SA,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http://commons.wikimedia.org/wiki/File:NLC_TerraNova1_tango7174.jpg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12" name="Picture 10" descr="Soubor:Flag of Canada.sv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1198610" cy="599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1853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0"/>
            <a:ext cx="6512511" cy="1143000"/>
          </a:xfrm>
        </p:spPr>
        <p:txBody>
          <a:bodyPr/>
          <a:lstStyle/>
          <a:p>
            <a:r>
              <a:rPr lang="cs-CZ" dirty="0" smtClean="0"/>
              <a:t>Doplň podle mapy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0" y="5519231"/>
            <a:ext cx="3995936" cy="3474720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1 – Newfoundland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2 – Velké Medvědí jezero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3 - Labrador</a:t>
            </a:r>
            <a:endParaRPr lang="cs-CZ" sz="2400" dirty="0">
              <a:solidFill>
                <a:srgbClr val="FF0000"/>
              </a:solidFill>
            </a:endParaRPr>
          </a:p>
        </p:txBody>
      </p:sp>
      <p:pic>
        <p:nvPicPr>
          <p:cNvPr id="4098" name="Picture 2" descr="File:Canada-satell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366" y="756731"/>
            <a:ext cx="76200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236296" y="3573016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1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921600" y="1657400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2</a:t>
            </a:r>
          </a:p>
        </p:txBody>
      </p:sp>
      <p:cxnSp>
        <p:nvCxnSpPr>
          <p:cNvPr id="7" name="Přímá spojnice se šipkou 6"/>
          <p:cNvCxnSpPr/>
          <p:nvPr/>
        </p:nvCxnSpPr>
        <p:spPr>
          <a:xfrm>
            <a:off x="3203848" y="2083867"/>
            <a:ext cx="432048" cy="43204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6228184" y="3391218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5148064" y="3170059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11" name="Ovál 10"/>
          <p:cNvSpPr/>
          <p:nvPr/>
        </p:nvSpPr>
        <p:spPr>
          <a:xfrm rot="20871626">
            <a:off x="2628147" y="1762687"/>
            <a:ext cx="692019" cy="2750589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2267744" y="2761506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5782414" y="1657400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14" name="Volný tvar 13"/>
          <p:cNvSpPr/>
          <p:nvPr/>
        </p:nvSpPr>
        <p:spPr>
          <a:xfrm>
            <a:off x="6297930" y="4297680"/>
            <a:ext cx="388620" cy="640080"/>
          </a:xfrm>
          <a:custGeom>
            <a:avLst/>
            <a:gdLst>
              <a:gd name="connsiteX0" fmla="*/ 388620 w 388620"/>
              <a:gd name="connsiteY0" fmla="*/ 0 h 640080"/>
              <a:gd name="connsiteX1" fmla="*/ 217170 w 388620"/>
              <a:gd name="connsiteY1" fmla="*/ 422910 h 640080"/>
              <a:gd name="connsiteX2" fmla="*/ 11430 w 388620"/>
              <a:gd name="connsiteY2" fmla="*/ 628650 h 640080"/>
              <a:gd name="connsiteX3" fmla="*/ 0 w 388620"/>
              <a:gd name="connsiteY3" fmla="*/ 640080 h 640080"/>
              <a:gd name="connsiteX4" fmla="*/ 0 w 388620"/>
              <a:gd name="connsiteY4" fmla="*/ 640080 h 64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8620" h="640080">
                <a:moveTo>
                  <a:pt x="388620" y="0"/>
                </a:moveTo>
                <a:cubicBezTo>
                  <a:pt x="334327" y="159067"/>
                  <a:pt x="280035" y="318135"/>
                  <a:pt x="217170" y="422910"/>
                </a:cubicBezTo>
                <a:cubicBezTo>
                  <a:pt x="154305" y="527685"/>
                  <a:pt x="11430" y="628650"/>
                  <a:pt x="11430" y="628650"/>
                </a:cubicBezTo>
                <a:lnTo>
                  <a:pt x="0" y="640080"/>
                </a:lnTo>
                <a:lnTo>
                  <a:pt x="0" y="640080"/>
                </a:lnTo>
              </a:path>
            </a:pathLst>
          </a:cu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6603082" y="4356110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7</a:t>
            </a:r>
          </a:p>
        </p:txBody>
      </p:sp>
      <p:cxnSp>
        <p:nvCxnSpPr>
          <p:cNvPr id="19" name="Přímá spojnice se šipkou 18"/>
          <p:cNvCxnSpPr/>
          <p:nvPr/>
        </p:nvCxnSpPr>
        <p:spPr>
          <a:xfrm>
            <a:off x="6214462" y="4297680"/>
            <a:ext cx="388620" cy="5843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6161474" y="4466600"/>
            <a:ext cx="388620" cy="5843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>
            <a:off x="6063560" y="4621530"/>
            <a:ext cx="388620" cy="5843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5978242" y="4818370"/>
            <a:ext cx="388620" cy="5843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Zástupný symbol pro obsah 2"/>
          <p:cNvSpPr txBox="1">
            <a:spLocks/>
          </p:cNvSpPr>
          <p:nvPr/>
        </p:nvSpPr>
        <p:spPr>
          <a:xfrm>
            <a:off x="3582144" y="5493453"/>
            <a:ext cx="3995936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 smtClean="0">
                <a:solidFill>
                  <a:srgbClr val="FF0000"/>
                </a:solidFill>
              </a:rPr>
              <a:t>4 – </a:t>
            </a:r>
            <a:r>
              <a:rPr lang="cs-CZ" sz="2400" dirty="0" err="1" smtClean="0">
                <a:solidFill>
                  <a:srgbClr val="FF0000"/>
                </a:solidFill>
              </a:rPr>
              <a:t>Hudsonův</a:t>
            </a:r>
            <a:r>
              <a:rPr lang="cs-CZ" sz="2400" dirty="0" smtClean="0">
                <a:solidFill>
                  <a:srgbClr val="FF0000"/>
                </a:solidFill>
              </a:rPr>
              <a:t> záliv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5 – Skalnaté hory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6 – Davisův průliv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25" name="Zástupný symbol pro obsah 2"/>
          <p:cNvSpPr txBox="1">
            <a:spLocks/>
          </p:cNvSpPr>
          <p:nvPr/>
        </p:nvSpPr>
        <p:spPr>
          <a:xfrm>
            <a:off x="6379006" y="5517772"/>
            <a:ext cx="3995936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 smtClean="0">
                <a:solidFill>
                  <a:srgbClr val="FF0000"/>
                </a:solidFill>
              </a:rPr>
              <a:t>7 – ř. sv. Vavřince </a:t>
            </a:r>
            <a:endParaRPr lang="cs-CZ" sz="2400" dirty="0">
              <a:solidFill>
                <a:srgbClr val="FF0000"/>
              </a:solidFill>
            </a:endParaRPr>
          </a:p>
        </p:txBody>
      </p:sp>
      <p:pic>
        <p:nvPicPr>
          <p:cNvPr id="26" name="Picture 10" descr="Soubor:Flag of Canada.sv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1198610" cy="599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-36511" y="5031788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</a:t>
            </a:r>
            <a:r>
              <a:rPr lang="cs-CZ" sz="800">
                <a:solidFill>
                  <a:schemeClr val="bg1">
                    <a:lumMod val="75000"/>
                  </a:schemeClr>
                </a:solidFill>
              </a:rPr>
              <a:t>://</a:t>
            </a:r>
            <a:r>
              <a:rPr lang="cs-CZ" sz="800" smtClean="0">
                <a:solidFill>
                  <a:schemeClr val="bg1">
                    <a:lumMod val="75000"/>
                  </a:schemeClr>
                </a:solidFill>
              </a:rPr>
              <a:t>commons.wikimedia.org/wiki/File:Canada-satellite.jpg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3844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24" grpId="0" build="p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Soubor:Flag of the Commonwealth of Nation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5528" y="3720884"/>
            <a:ext cx="6130614" cy="3065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27434" y="0"/>
            <a:ext cx="6512511" cy="1143000"/>
          </a:xfrm>
        </p:spPr>
        <p:txBody>
          <a:bodyPr/>
          <a:lstStyle/>
          <a:p>
            <a:r>
              <a:rPr lang="cs-CZ" dirty="0" smtClean="0"/>
              <a:t>Obyvatelstvo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0" y="836712"/>
            <a:ext cx="9144000" cy="347472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Úřední jazyk – angličtina, francouzština</a:t>
            </a:r>
          </a:p>
          <a:p>
            <a:r>
              <a:rPr lang="cs-CZ" sz="2400" dirty="0" smtClean="0"/>
              <a:t>Původní obyvatelé - </a:t>
            </a:r>
            <a:r>
              <a:rPr lang="cs-CZ" sz="2400" dirty="0" err="1" smtClean="0"/>
              <a:t>Inuité</a:t>
            </a:r>
            <a:r>
              <a:rPr lang="cs-CZ" sz="2400" dirty="0" smtClean="0"/>
              <a:t> – sever Kanady</a:t>
            </a:r>
          </a:p>
          <a:p>
            <a:pPr marL="45720" indent="0">
              <a:buNone/>
            </a:pPr>
            <a:r>
              <a:rPr lang="cs-CZ" sz="2400" dirty="0" smtClean="0"/>
              <a:t>			 - Indiáni – jih Kanady</a:t>
            </a:r>
          </a:p>
          <a:p>
            <a:r>
              <a:rPr lang="cs-CZ" sz="2400" dirty="0" smtClean="0"/>
              <a:t>Administrativní členění – 10 provincií, 3 teritoria</a:t>
            </a:r>
          </a:p>
          <a:p>
            <a:r>
              <a:rPr lang="cs-CZ" sz="2400" dirty="0" smtClean="0"/>
              <a:t>Hlava státu – britská královna Alžběta II.</a:t>
            </a:r>
          </a:p>
          <a:p>
            <a:r>
              <a:rPr lang="cs-CZ" sz="2400" dirty="0" smtClean="0"/>
              <a:t>Člen </a:t>
            </a:r>
            <a:r>
              <a:rPr lang="cs-CZ" sz="2400" dirty="0" err="1" smtClean="0"/>
              <a:t>Commonwealthu</a:t>
            </a:r>
            <a:r>
              <a:rPr lang="cs-CZ" sz="2400" dirty="0" smtClean="0"/>
              <a:t> (Britské společenství národů)</a:t>
            </a:r>
            <a:endParaRPr lang="cs-CZ" sz="2400" dirty="0"/>
          </a:p>
        </p:txBody>
      </p:sp>
      <p:pic>
        <p:nvPicPr>
          <p:cNvPr id="4" name="Picture 2" descr="File:Geopolitical map of Canad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0020" y="2878088"/>
            <a:ext cx="4032448" cy="3552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411512" y="6445590"/>
            <a:ext cx="640871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http://commons.wikimedia.org/wiki/File:Geopolitical_map_of_Canada.png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134744" y="6430202"/>
            <a:ext cx="3009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NASA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/Bill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Ingalls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BY-SA,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http://commons.wikimedia.org/wiki/File:Elizabeth_II_greets_NASA_GSFC_employees,_May_8,_2007_edit.jpg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5122" name="Picture 2" descr="File:Elizabeth II greets NASA GSFC employees, May 8, 2007 edi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744" y="2694682"/>
            <a:ext cx="2700300" cy="3735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Soubor:Flag of Canada.sv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1198610" cy="599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0282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-22161" y="671591"/>
            <a:ext cx="6400800" cy="347472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Hlavní město – Ottawa</a:t>
            </a:r>
          </a:p>
          <a:p>
            <a:r>
              <a:rPr lang="cs-CZ" sz="2400" dirty="0" smtClean="0"/>
              <a:t>Toronto</a:t>
            </a:r>
          </a:p>
          <a:p>
            <a:r>
              <a:rPr lang="cs-CZ" sz="2400" dirty="0" smtClean="0"/>
              <a:t>Montreal</a:t>
            </a:r>
          </a:p>
          <a:p>
            <a:r>
              <a:rPr lang="cs-CZ" sz="2400" dirty="0" smtClean="0"/>
              <a:t>Vancouver </a:t>
            </a:r>
          </a:p>
          <a:p>
            <a:r>
              <a:rPr lang="cs-CZ" sz="2400" dirty="0" smtClean="0"/>
              <a:t>Calgary</a:t>
            </a:r>
          </a:p>
          <a:p>
            <a:r>
              <a:rPr lang="cs-CZ" sz="2400" dirty="0" err="1" smtClean="0"/>
              <a:t>Québec</a:t>
            </a:r>
            <a:endParaRPr lang="cs-CZ" sz="2400" dirty="0" smtClean="0"/>
          </a:p>
          <a:p>
            <a:endParaRPr lang="cs-CZ" sz="2400" dirty="0"/>
          </a:p>
        </p:txBody>
      </p:sp>
      <p:pic>
        <p:nvPicPr>
          <p:cNvPr id="4" name="Picture 2" descr="File:Geopolitical map of Canad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553" y="1124744"/>
            <a:ext cx="4930691" cy="4343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044624" y="0"/>
            <a:ext cx="6512511" cy="1143000"/>
          </a:xfrm>
        </p:spPr>
        <p:txBody>
          <a:bodyPr/>
          <a:lstStyle/>
          <a:p>
            <a:r>
              <a:rPr lang="cs-CZ" dirty="0" smtClean="0"/>
              <a:t>Sídla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073152" y="5468104"/>
            <a:ext cx="493008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http://commons.wikimedia.org/wiki/File:Geopolitical_map_of_Canada.png 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1026" name="Picture 2" descr="File:OttawaCollag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24744"/>
            <a:ext cx="3168352" cy="4674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95536" y="5799235"/>
            <a:ext cx="3498152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Autor:</a:t>
            </a: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   Parliament-Ottawa.jpg: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User:Arctic.gnome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  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Major's_Hill_Park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(3).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jpg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User:Bragador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   Confederation_Square_Ottawa.JPG: Skeezix1000</a:t>
            </a: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   View_from_Corktown_Bridge.JPG: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User:Padraic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  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derivative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work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UrbanNerd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(talk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),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BY-SA,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http://commons.wikimedia.org/wiki/File:OttawaCollage.png</a:t>
            </a:r>
          </a:p>
          <a:p>
            <a:endParaRPr lang="cs-CZ" dirty="0"/>
          </a:p>
        </p:txBody>
      </p:sp>
      <p:cxnSp>
        <p:nvCxnSpPr>
          <p:cNvPr id="8" name="Přímá spojnice se šipkou 7"/>
          <p:cNvCxnSpPr/>
          <p:nvPr/>
        </p:nvCxnSpPr>
        <p:spPr>
          <a:xfrm>
            <a:off x="6804248" y="4437112"/>
            <a:ext cx="504056" cy="432048"/>
          </a:xfrm>
          <a:prstGeom prst="straightConnector1">
            <a:avLst/>
          </a:prstGeom>
          <a:ln w="571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Soubor:Skyline of Toronto viewed from Harbou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34" y="1738727"/>
            <a:ext cx="5426766" cy="3615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176334" y="5354311"/>
            <a:ext cx="54267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Autor: 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John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Vetterli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BY-SA,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http://commons.wikimedia.org/wiki/File:Skyline_of_Toronto_viewed_from_Harbour.jpg</a:t>
            </a:r>
          </a:p>
        </p:txBody>
      </p:sp>
      <p:cxnSp>
        <p:nvCxnSpPr>
          <p:cNvPr id="12" name="Přímá spojnice se šipkou 11"/>
          <p:cNvCxnSpPr/>
          <p:nvPr/>
        </p:nvCxnSpPr>
        <p:spPr>
          <a:xfrm>
            <a:off x="7056276" y="4437112"/>
            <a:ext cx="108012" cy="576064"/>
          </a:xfrm>
          <a:prstGeom prst="straightConnector1">
            <a:avLst/>
          </a:prstGeom>
          <a:ln w="571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0" name="Picture 6" descr="File:Montreal Montag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25537"/>
            <a:ext cx="3570160" cy="440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395536" y="6410209"/>
            <a:ext cx="357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Autor:Elzadra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BY-SA,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http://commons.wikimedia.org/wiki/File:Montreal_Montage.jpg</a:t>
            </a:r>
          </a:p>
        </p:txBody>
      </p:sp>
      <p:cxnSp>
        <p:nvCxnSpPr>
          <p:cNvPr id="17" name="Přímá spojnice se šipkou 16"/>
          <p:cNvCxnSpPr/>
          <p:nvPr/>
        </p:nvCxnSpPr>
        <p:spPr>
          <a:xfrm>
            <a:off x="6156176" y="3296424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7056275" y="4205676"/>
            <a:ext cx="402569" cy="576064"/>
          </a:xfrm>
          <a:prstGeom prst="straightConnector1">
            <a:avLst/>
          </a:prstGeom>
          <a:ln w="571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2" name="Picture 8" descr="Soubor:Vancouver ib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406" y="2984800"/>
            <a:ext cx="6357260" cy="2876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ovéPole 18"/>
          <p:cNvSpPr txBox="1"/>
          <p:nvPr/>
        </p:nvSpPr>
        <p:spPr>
          <a:xfrm>
            <a:off x="385106" y="5873158"/>
            <a:ext cx="63575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Autor:Thom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Quine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BY-SA,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http://commons.wikimedia.org/wiki/File:Vancouver_ib.jpg</a:t>
            </a:r>
          </a:p>
        </p:txBody>
      </p:sp>
      <p:cxnSp>
        <p:nvCxnSpPr>
          <p:cNvPr id="22" name="Přímá spojnice se šipkou 21"/>
          <p:cNvCxnSpPr/>
          <p:nvPr/>
        </p:nvCxnSpPr>
        <p:spPr>
          <a:xfrm flipH="1">
            <a:off x="4652358" y="4064721"/>
            <a:ext cx="504056" cy="290801"/>
          </a:xfrm>
          <a:prstGeom prst="straightConnector1">
            <a:avLst/>
          </a:prstGeom>
          <a:ln w="571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4" name="Picture 10" descr="Soubor:PengrowthSaddledomeDay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87" y="3223761"/>
            <a:ext cx="6545695" cy="3191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ovéPole 25"/>
          <p:cNvSpPr txBox="1"/>
          <p:nvPr/>
        </p:nvSpPr>
        <p:spPr>
          <a:xfrm>
            <a:off x="385106" y="6410209"/>
            <a:ext cx="65456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Autor:Gorgo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BY-SA,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http://commons.wikimedia.org/wiki/File:PengrowthSaddledomeDay.jpg</a:t>
            </a:r>
          </a:p>
        </p:txBody>
      </p:sp>
      <p:cxnSp>
        <p:nvCxnSpPr>
          <p:cNvPr id="28" name="Přímá spojnice se šipkou 27"/>
          <p:cNvCxnSpPr/>
          <p:nvPr/>
        </p:nvCxnSpPr>
        <p:spPr>
          <a:xfrm flipH="1">
            <a:off x="5275058" y="4034892"/>
            <a:ext cx="446686" cy="350458"/>
          </a:xfrm>
          <a:prstGeom prst="straightConnector1">
            <a:avLst/>
          </a:prstGeom>
          <a:ln w="571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6" name="Picture 12" descr="Soubor:Quebec city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807" y="3503927"/>
            <a:ext cx="5977222" cy="3018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ovéPole 32"/>
          <p:cNvSpPr txBox="1"/>
          <p:nvPr/>
        </p:nvSpPr>
        <p:spPr>
          <a:xfrm>
            <a:off x="405406" y="6523489"/>
            <a:ext cx="59558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Autor:Datch78,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BY-SA,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http://commons.wikimedia.org/wiki/File:Quebec_city.jpg</a:t>
            </a:r>
          </a:p>
        </p:txBody>
      </p:sp>
      <p:cxnSp>
        <p:nvCxnSpPr>
          <p:cNvPr id="35" name="Přímá spojnice se šipkou 34"/>
          <p:cNvCxnSpPr/>
          <p:nvPr/>
        </p:nvCxnSpPr>
        <p:spPr>
          <a:xfrm>
            <a:off x="7164288" y="4293096"/>
            <a:ext cx="360040" cy="360040"/>
          </a:xfrm>
          <a:prstGeom prst="straightConnector1">
            <a:avLst/>
          </a:prstGeom>
          <a:ln w="571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10" descr="Soubor:Flag of Canada.sv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1198610" cy="599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9370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6" grpId="0"/>
      <p:bldP spid="9" grpId="0"/>
      <p:bldP spid="14" grpId="0"/>
      <p:bldP spid="19" grpId="0"/>
      <p:bldP spid="26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ovéPole 39"/>
          <p:cNvSpPr txBox="1"/>
          <p:nvPr/>
        </p:nvSpPr>
        <p:spPr>
          <a:xfrm>
            <a:off x="3851920" y="5972527"/>
            <a:ext cx="493008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http://commons.wikimedia.org/wiki/File:Geopolitical_map_of_Canada.png 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5" name="Picture 2" descr="File:Geopolitical map of Canada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27" t="13016" r="8304" b="3082"/>
          <a:stretch/>
        </p:blipFill>
        <p:spPr bwMode="auto">
          <a:xfrm>
            <a:off x="3851920" y="1556792"/>
            <a:ext cx="5115150" cy="4407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pPr algn="ctr"/>
            <a:r>
              <a:rPr lang="cs-CZ" dirty="0" smtClean="0"/>
              <a:t>Přiřaď město k teritoriu nebo provincii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-31576" y="2023316"/>
            <a:ext cx="2072060" cy="347472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Montreal</a:t>
            </a:r>
          </a:p>
          <a:p>
            <a:r>
              <a:rPr lang="cs-CZ" sz="2400" dirty="0" smtClean="0"/>
              <a:t>Winnipeg</a:t>
            </a:r>
          </a:p>
          <a:p>
            <a:r>
              <a:rPr lang="cs-CZ" sz="2400" dirty="0" smtClean="0"/>
              <a:t>Halifax</a:t>
            </a:r>
          </a:p>
          <a:p>
            <a:r>
              <a:rPr lang="cs-CZ" sz="2400" dirty="0" err="1" smtClean="0"/>
              <a:t>Edmonton</a:t>
            </a:r>
            <a:endParaRPr lang="cs-CZ" sz="2400" dirty="0" smtClean="0"/>
          </a:p>
          <a:p>
            <a:r>
              <a:rPr lang="cs-CZ" sz="2400" dirty="0" smtClean="0"/>
              <a:t>Vancouver</a:t>
            </a:r>
          </a:p>
          <a:p>
            <a:r>
              <a:rPr lang="cs-CZ" sz="2400" dirty="0" smtClean="0"/>
              <a:t>Toronto</a:t>
            </a:r>
            <a:endParaRPr lang="cs-CZ" sz="2400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2213738" y="2023316"/>
            <a:ext cx="2016224" cy="347472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 smtClean="0"/>
              <a:t>Manitoba</a:t>
            </a:r>
          </a:p>
          <a:p>
            <a:r>
              <a:rPr lang="cs-CZ" sz="2400" dirty="0" smtClean="0"/>
              <a:t>Ontario</a:t>
            </a:r>
          </a:p>
          <a:p>
            <a:r>
              <a:rPr lang="cs-CZ" sz="2400" dirty="0" smtClean="0"/>
              <a:t>Nové Skotsko</a:t>
            </a:r>
          </a:p>
          <a:p>
            <a:r>
              <a:rPr lang="cs-CZ" sz="2400" dirty="0" smtClean="0"/>
              <a:t>Britská Kolumbie</a:t>
            </a:r>
          </a:p>
          <a:p>
            <a:r>
              <a:rPr lang="cs-CZ" sz="2400" dirty="0" smtClean="0"/>
              <a:t>Alberta</a:t>
            </a:r>
          </a:p>
          <a:p>
            <a:r>
              <a:rPr lang="cs-CZ" sz="2400" dirty="0" err="1" smtClean="0"/>
              <a:t>Quebec</a:t>
            </a:r>
            <a:endParaRPr lang="cs-CZ" sz="2400" dirty="0"/>
          </a:p>
        </p:txBody>
      </p:sp>
      <p:cxnSp>
        <p:nvCxnSpPr>
          <p:cNvPr id="15" name="Přímá spojnice se šipkou 14"/>
          <p:cNvCxnSpPr/>
          <p:nvPr/>
        </p:nvCxnSpPr>
        <p:spPr>
          <a:xfrm>
            <a:off x="1547664" y="2276872"/>
            <a:ext cx="792088" cy="2880320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1583668" y="2204864"/>
            <a:ext cx="900100" cy="556868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1331640" y="3215432"/>
            <a:ext cx="1152128" cy="0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>
            <a:off x="1793888" y="3670176"/>
            <a:ext cx="689880" cy="1054968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 flipV="1">
            <a:off x="1709682" y="4005064"/>
            <a:ext cx="774086" cy="142156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 flipV="1">
            <a:off x="1331640" y="2636912"/>
            <a:ext cx="1152128" cy="2088232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Šipka doprava 32"/>
          <p:cNvSpPr/>
          <p:nvPr/>
        </p:nvSpPr>
        <p:spPr>
          <a:xfrm rot="14275232">
            <a:off x="7479445" y="5313037"/>
            <a:ext cx="714524" cy="747466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Šipka doprava 33"/>
          <p:cNvSpPr/>
          <p:nvPr/>
        </p:nvSpPr>
        <p:spPr>
          <a:xfrm rot="14275232">
            <a:off x="5801266" y="5124303"/>
            <a:ext cx="714524" cy="747466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Šipka doprava 34"/>
          <p:cNvSpPr/>
          <p:nvPr/>
        </p:nvSpPr>
        <p:spPr>
          <a:xfrm rot="14275232">
            <a:off x="8280330" y="5183364"/>
            <a:ext cx="714524" cy="747466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Šipka doprava 35"/>
          <p:cNvSpPr/>
          <p:nvPr/>
        </p:nvSpPr>
        <p:spPr>
          <a:xfrm rot="14275232">
            <a:off x="4788449" y="4582173"/>
            <a:ext cx="714524" cy="747466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Šipka doprava 36"/>
          <p:cNvSpPr/>
          <p:nvPr/>
        </p:nvSpPr>
        <p:spPr>
          <a:xfrm rot="14275232">
            <a:off x="4033012" y="4783458"/>
            <a:ext cx="714524" cy="747466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Šipka doprava 37"/>
          <p:cNvSpPr/>
          <p:nvPr/>
        </p:nvSpPr>
        <p:spPr>
          <a:xfrm rot="14275232">
            <a:off x="7154018" y="5673474"/>
            <a:ext cx="714524" cy="747466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9" name="Picture 10" descr="Soubor:Flag of Canada.sv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47" y="957487"/>
            <a:ext cx="1198610" cy="599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2860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0"/>
            <a:ext cx="6512511" cy="1143000"/>
          </a:xfrm>
        </p:spPr>
        <p:txBody>
          <a:bodyPr/>
          <a:lstStyle/>
          <a:p>
            <a:r>
              <a:rPr lang="cs-CZ" dirty="0" smtClean="0"/>
              <a:t>Hospodářství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-22583" y="764704"/>
            <a:ext cx="9166583" cy="347472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Nerostné suroviny – uran (1.), zinek, nikl, železo, ropa, </a:t>
            </a:r>
          </a:p>
          <a:p>
            <a:pPr marL="4572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		  zemní plyn</a:t>
            </a:r>
          </a:p>
          <a:p>
            <a:r>
              <a:rPr lang="cs-CZ" sz="2400" dirty="0" smtClean="0"/>
              <a:t>Průmysl – těžba a zpracování dřeva, strojírenství, </a:t>
            </a:r>
            <a:r>
              <a:rPr lang="cs-CZ" sz="2400" smtClean="0"/>
              <a:t>spolupráce </a:t>
            </a:r>
            <a:r>
              <a:rPr lang="cs-CZ" sz="2400"/>
              <a:t> </a:t>
            </a:r>
            <a:r>
              <a:rPr lang="cs-CZ" sz="2400" smtClean="0"/>
              <a:t>  	        s USA</a:t>
            </a:r>
            <a:endParaRPr lang="cs-CZ" sz="2400" dirty="0" smtClean="0"/>
          </a:p>
          <a:p>
            <a:r>
              <a:rPr lang="cs-CZ" sz="2400" dirty="0" smtClean="0"/>
              <a:t>Zemědělství – největší producent obilí, chov skotu</a:t>
            </a:r>
          </a:p>
          <a:p>
            <a:r>
              <a:rPr lang="cs-CZ" sz="2400" dirty="0" smtClean="0"/>
              <a:t>Slavné produkty – javorový sirup, sruby</a:t>
            </a:r>
            <a:endParaRPr lang="cs-CZ" sz="2400" dirty="0"/>
          </a:p>
        </p:txBody>
      </p:sp>
      <p:pic>
        <p:nvPicPr>
          <p:cNvPr id="2050" name="Picture 2" descr="File:Maple syru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07567"/>
            <a:ext cx="1598456" cy="3175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921984" y="5845681"/>
            <a:ext cx="12098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Autor:User:Miguel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Andrade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BY-SA,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http://commons.wikimedia.org/wiki/File:Maple_syrup.jpg</a:t>
            </a:r>
          </a:p>
        </p:txBody>
      </p:sp>
      <p:pic>
        <p:nvPicPr>
          <p:cNvPr id="2052" name="Picture 4" descr="File:Valley Forge cabi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586513"/>
            <a:ext cx="4680520" cy="3112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884368" y="5842366"/>
            <a:ext cx="12596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Autor:Rdsmith4,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BY-SA,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http://commons.wikimedia.org/wiki/File:Valley_Forge_cabin.jpg</a:t>
            </a:r>
          </a:p>
        </p:txBody>
      </p:sp>
      <p:pic>
        <p:nvPicPr>
          <p:cNvPr id="8" name="Picture 10" descr="Soubor:Flag of Canada.sv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1198610" cy="599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6724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ile:Nelly Furtado 20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2" t="-8550" r="-762" b="10153"/>
          <a:stretch/>
        </p:blipFill>
        <p:spPr bwMode="auto">
          <a:xfrm>
            <a:off x="217956" y="2435163"/>
            <a:ext cx="2856009" cy="397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oubor:Pamela Anderson 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3796" y="2785956"/>
            <a:ext cx="2566641" cy="3608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File:Celine Dion Concert - Singing I'm Alive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453"/>
          <a:stretch/>
        </p:blipFill>
        <p:spPr bwMode="auto">
          <a:xfrm>
            <a:off x="6371517" y="2739390"/>
            <a:ext cx="2592288" cy="3654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92943" y="0"/>
            <a:ext cx="8831586" cy="1143000"/>
          </a:xfrm>
        </p:spPr>
        <p:txBody>
          <a:bodyPr/>
          <a:lstStyle/>
          <a:p>
            <a:pPr algn="ctr"/>
            <a:r>
              <a:rPr lang="cs-CZ" dirty="0" smtClean="0"/>
              <a:t>Doplň slavné osobnosti </a:t>
            </a:r>
            <a:endParaRPr lang="cs-CZ" dirty="0"/>
          </a:p>
        </p:txBody>
      </p:sp>
      <p:sp>
        <p:nvSpPr>
          <p:cNvPr id="16" name="Zástupný symbol pro obsah 15"/>
          <p:cNvSpPr>
            <a:spLocks noGrp="1"/>
          </p:cNvSpPr>
          <p:nvPr>
            <p:ph sz="quarter" idx="13"/>
          </p:nvPr>
        </p:nvSpPr>
        <p:spPr>
          <a:xfrm>
            <a:off x="3073965" y="588065"/>
            <a:ext cx="6070035" cy="3970937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1 - James </a:t>
            </a:r>
            <a:r>
              <a:rPr lang="cs-CZ" sz="2400" dirty="0" err="1" smtClean="0">
                <a:solidFill>
                  <a:srgbClr val="FF0000"/>
                </a:solidFill>
              </a:rPr>
              <a:t>Cameron</a:t>
            </a:r>
            <a:r>
              <a:rPr lang="cs-CZ" sz="2400" dirty="0" smtClean="0">
                <a:solidFill>
                  <a:srgbClr val="FF0000"/>
                </a:solidFill>
              </a:rPr>
              <a:t> – režisér (Titanic,                                                                                              </a:t>
            </a:r>
            <a:r>
              <a:rPr lang="cs-CZ" sz="2400" dirty="0" err="1" smtClean="0">
                <a:solidFill>
                  <a:srgbClr val="FF0000"/>
                </a:solidFill>
              </a:rPr>
              <a:t>Avatar</a:t>
            </a:r>
            <a:r>
              <a:rPr lang="cs-CZ" sz="2400" dirty="0" smtClean="0">
                <a:solidFill>
                  <a:srgbClr val="FF0000"/>
                </a:solidFill>
              </a:rPr>
              <a:t>)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2 - Nelly </a:t>
            </a:r>
            <a:r>
              <a:rPr lang="cs-CZ" sz="2400" dirty="0" err="1" smtClean="0">
                <a:solidFill>
                  <a:srgbClr val="FF0000"/>
                </a:solidFill>
              </a:rPr>
              <a:t>Furtado</a:t>
            </a:r>
            <a:r>
              <a:rPr lang="cs-CZ" sz="2400" dirty="0" smtClean="0">
                <a:solidFill>
                  <a:srgbClr val="FF0000"/>
                </a:solidFill>
              </a:rPr>
              <a:t> – zpěvačka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3 - Pamela Anderson – modelka, herečka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4 - </a:t>
            </a:r>
            <a:r>
              <a:rPr lang="cs-CZ" sz="2400" dirty="0" err="1" smtClean="0">
                <a:solidFill>
                  <a:srgbClr val="FF0000"/>
                </a:solidFill>
              </a:rPr>
              <a:t>Céline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Dion</a:t>
            </a:r>
            <a:r>
              <a:rPr lang="cs-CZ" sz="2400" dirty="0" smtClean="0">
                <a:solidFill>
                  <a:srgbClr val="FF0000"/>
                </a:solidFill>
              </a:rPr>
              <a:t> – zpěvačka, skladatelka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98734" y="2350539"/>
            <a:ext cx="29357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Mikhail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Popov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BY-SA,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http://commons.wikimedia.org/wiki/File:James_Cameron_in_Moscow,_April_2012-2.jpg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79512" y="6396335"/>
            <a:ext cx="28560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Autor:Tabercil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BY-SA,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http://commons.wikimedia.org/wiki/File:Nelly_Furtado_2010.jpg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3347864" y="6394920"/>
            <a:ext cx="26991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Autor:Peta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BY-SA,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http://commons.wikimedia.org/wiki/File:Pamela_Anderson_3.jpg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371517" y="6393704"/>
            <a:ext cx="29191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Autor:Freaktheclown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BY-SA,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http://commons.wikimedia.org/wiki/File:Avril_Lavigne_-_May_2013.jpg</a:t>
            </a:r>
          </a:p>
        </p:txBody>
      </p:sp>
      <p:pic>
        <p:nvPicPr>
          <p:cNvPr id="24" name="Picture 10" descr="Soubor:Flag of Canada.sv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1"/>
            <a:ext cx="1198610" cy="599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ile:James Cameron in Moscow, April 2012-2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47190"/>
          <a:stretch/>
        </p:blipFill>
        <p:spPr bwMode="auto">
          <a:xfrm>
            <a:off x="247087" y="737019"/>
            <a:ext cx="2808313" cy="1698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-112539" y="652855"/>
            <a:ext cx="3112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1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84853" y="2805567"/>
            <a:ext cx="3112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2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347864" y="2751642"/>
            <a:ext cx="3112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3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371517" y="2739390"/>
            <a:ext cx="3112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4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3738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92943" y="0"/>
            <a:ext cx="8831586" cy="1143000"/>
          </a:xfrm>
        </p:spPr>
        <p:txBody>
          <a:bodyPr/>
          <a:lstStyle/>
          <a:p>
            <a:pPr algn="ctr"/>
            <a:r>
              <a:rPr lang="cs-CZ" dirty="0" smtClean="0"/>
              <a:t>Doplň slavné osobnosti </a:t>
            </a:r>
            <a:endParaRPr lang="cs-CZ" dirty="0"/>
          </a:p>
        </p:txBody>
      </p:sp>
      <p:sp>
        <p:nvSpPr>
          <p:cNvPr id="16" name="Zástupný symbol pro obsah 15"/>
          <p:cNvSpPr>
            <a:spLocks noGrp="1"/>
          </p:cNvSpPr>
          <p:nvPr>
            <p:ph sz="quarter" idx="13"/>
          </p:nvPr>
        </p:nvSpPr>
        <p:spPr>
          <a:xfrm>
            <a:off x="2851072" y="856364"/>
            <a:ext cx="6400800" cy="3970937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5 - Bryan </a:t>
            </a:r>
            <a:r>
              <a:rPr lang="cs-CZ" sz="2400" dirty="0">
                <a:solidFill>
                  <a:srgbClr val="FF0000"/>
                </a:solidFill>
              </a:rPr>
              <a:t>Adams – rockový </a:t>
            </a:r>
            <a:r>
              <a:rPr lang="cs-CZ" sz="2400" dirty="0" smtClean="0">
                <a:solidFill>
                  <a:srgbClr val="FF0000"/>
                </a:solidFill>
              </a:rPr>
              <a:t>zpěvák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6 – </a:t>
            </a:r>
            <a:r>
              <a:rPr lang="cs-CZ" sz="2400" dirty="0" err="1" smtClean="0">
                <a:solidFill>
                  <a:srgbClr val="FF0000"/>
                </a:solidFill>
              </a:rPr>
              <a:t>Avril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Lavigne</a:t>
            </a:r>
            <a:r>
              <a:rPr lang="cs-CZ" sz="2400" dirty="0" smtClean="0">
                <a:solidFill>
                  <a:srgbClr val="FF0000"/>
                </a:solidFill>
              </a:rPr>
              <a:t> – zpěvačka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7 - Justin </a:t>
            </a:r>
            <a:r>
              <a:rPr lang="cs-CZ" sz="2400" dirty="0" err="1">
                <a:solidFill>
                  <a:srgbClr val="FF0000"/>
                </a:solidFill>
              </a:rPr>
              <a:t>Bieber</a:t>
            </a:r>
            <a:r>
              <a:rPr lang="cs-CZ" sz="2400" dirty="0">
                <a:solidFill>
                  <a:srgbClr val="FF0000"/>
                </a:solidFill>
              </a:rPr>
              <a:t> – zpěvák, skladatel, </a:t>
            </a:r>
            <a:r>
              <a:rPr lang="cs-CZ" sz="2400" dirty="0" smtClean="0">
                <a:solidFill>
                  <a:srgbClr val="FF0000"/>
                </a:solidFill>
              </a:rPr>
              <a:t>herec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8 - Jim </a:t>
            </a:r>
            <a:r>
              <a:rPr lang="cs-CZ" sz="2400" dirty="0" err="1" smtClean="0">
                <a:solidFill>
                  <a:srgbClr val="FF0000"/>
                </a:solidFill>
              </a:rPr>
              <a:t>Carrey</a:t>
            </a:r>
            <a:r>
              <a:rPr lang="cs-CZ" sz="2400" dirty="0" smtClean="0">
                <a:solidFill>
                  <a:srgbClr val="FF0000"/>
                </a:solidFill>
              </a:rPr>
              <a:t> – herec (Božský </a:t>
            </a:r>
            <a:r>
              <a:rPr lang="cs-CZ" sz="2400" dirty="0" err="1" smtClean="0">
                <a:solidFill>
                  <a:srgbClr val="FF0000"/>
                </a:solidFill>
              </a:rPr>
              <a:t>Bruce</a:t>
            </a:r>
            <a:r>
              <a:rPr lang="cs-CZ" sz="2400" dirty="0" smtClean="0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3361851" y="6411192"/>
            <a:ext cx="25453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Autor:Georges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Biard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BY-SA,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http://commons.wikimedia.org/wiki/File:Justin_Bieber_NRJ_Music_Awards_2012.jpg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179512" y="6410200"/>
            <a:ext cx="29092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Autor:Anirudh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Koul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BY-SA,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http://commons.wikimedia.org/wiki/File:Celine_Dion_Concert_-_Singing_I%27m_Alive.jpg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6301479" y="6384517"/>
            <a:ext cx="28425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Autor:Georges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Biard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BY-SA,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http://commons.wikimedia.org/wiki/File:Jim_Carrey_Cannes_2009_cropped.jpg</a:t>
            </a:r>
          </a:p>
        </p:txBody>
      </p:sp>
      <p:pic>
        <p:nvPicPr>
          <p:cNvPr id="24" name="Picture 10" descr="Soubor:Flag of Canada.sv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1"/>
            <a:ext cx="1198610" cy="599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File:Jim Carrey Cannes 2009 cropped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07"/>
          <a:stretch/>
        </p:blipFill>
        <p:spPr bwMode="auto">
          <a:xfrm>
            <a:off x="6290143" y="2890842"/>
            <a:ext cx="2510021" cy="3493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Soubor:Justin Bieber NRJ Music Awards 20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7571" y="2896150"/>
            <a:ext cx="2487337" cy="3536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File:Flickr Bryan Adams in Peterborough 2009 (05)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3" t="7049" r="12156" b="34084"/>
          <a:stretch/>
        </p:blipFill>
        <p:spPr bwMode="auto">
          <a:xfrm>
            <a:off x="138188" y="915128"/>
            <a:ext cx="2866734" cy="1571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185564" y="2434485"/>
            <a:ext cx="29509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Autor:</a:t>
            </a:r>
            <a:r>
              <a:rPr lang="en-US" sz="800" dirty="0">
                <a:solidFill>
                  <a:schemeClr val="bg1">
                    <a:lumMod val="75000"/>
                  </a:schemeClr>
                </a:solidFill>
              </a:rPr>
              <a:t>Derek Hatfield from Peterborough, </a:t>
            </a:r>
            <a:r>
              <a:rPr lang="en-US" sz="800" dirty="0" smtClean="0">
                <a:solidFill>
                  <a:schemeClr val="bg1">
                    <a:lumMod val="75000"/>
                  </a:schemeClr>
                </a:solidFill>
              </a:rPr>
              <a:t>Canada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BY-SA,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http://commons.wikimedia.org/wiki/File:Flickr_Bryan_Adams_in_Peterborough_2009_(05).jpg?uselang=cs</a:t>
            </a:r>
          </a:p>
        </p:txBody>
      </p:sp>
      <p:pic>
        <p:nvPicPr>
          <p:cNvPr id="1036" name="Picture 12" descr="File:Avril Lavigne - May 2013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06"/>
          <a:stretch/>
        </p:blipFill>
        <p:spPr bwMode="auto">
          <a:xfrm>
            <a:off x="386785" y="2890842"/>
            <a:ext cx="2464287" cy="352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105873" y="915128"/>
            <a:ext cx="3112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5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49434" y="2890842"/>
            <a:ext cx="3112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6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310405" y="2890841"/>
            <a:ext cx="3112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6290143" y="2921396"/>
            <a:ext cx="3112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solidFill>
                  <a:srgbClr val="FF0000"/>
                </a:solidFill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168991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324544" y="-21839"/>
            <a:ext cx="6512511" cy="1143000"/>
          </a:xfrm>
        </p:spPr>
        <p:txBody>
          <a:bodyPr/>
          <a:lstStyle/>
          <a:p>
            <a:r>
              <a:rPr lang="cs-CZ" dirty="0" smtClean="0"/>
              <a:t>Zajímavosti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0" y="764704"/>
            <a:ext cx="9144000" cy="347472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Olympijské hry – zimní – 1988 Calgary</a:t>
            </a:r>
          </a:p>
          <a:p>
            <a:pPr marL="4572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		       - 2010 Vancouver</a:t>
            </a:r>
          </a:p>
          <a:p>
            <a:pPr marL="4572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	      - letní – 1976 Montreal</a:t>
            </a:r>
          </a:p>
          <a:p>
            <a:r>
              <a:rPr lang="cs-CZ" sz="2400" dirty="0" smtClean="0"/>
              <a:t>Národní sporty – lední hokej, lakros, curling</a:t>
            </a:r>
          </a:p>
          <a:p>
            <a:r>
              <a:rPr lang="cs-CZ" sz="2400" dirty="0" smtClean="0"/>
              <a:t>Národní symbol – javorový list   </a:t>
            </a:r>
            <a:endParaRPr lang="cs-CZ" sz="2400" dirty="0"/>
          </a:p>
        </p:txBody>
      </p:sp>
      <p:pic>
        <p:nvPicPr>
          <p:cNvPr id="2050" name="Picture 2" descr="Soubor:Olympic rings with white rims.sv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582718"/>
            <a:ext cx="3096344" cy="1501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012160" y="1914326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Autor:Original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author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Pierre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de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Coubertin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(1863-1937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),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BY-SA,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http://commons.wikimedia.org/wiki/File:Olympic_rings_with_white_rims.svg</a:t>
            </a:r>
          </a:p>
        </p:txBody>
      </p:sp>
      <p:pic>
        <p:nvPicPr>
          <p:cNvPr id="2052" name="Picture 4" descr="File:Sidney Crosby Canad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188568"/>
            <a:ext cx="2808312" cy="2982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6174294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Autor:Resolute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BY-SA,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http://commons.wikimedia.org/wiki/File:Sidney_Crosby_Canada.JPG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238940" y="6195254"/>
            <a:ext cx="2638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Autor:Caroline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Culler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(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Wgreaves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),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BY-SA,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http://commons.wikimedia.org/wiki/File:UNC_Lacrosse.jpg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5992621" y="5517230"/>
            <a:ext cx="30592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Autor:Feddar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BY-SA,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http://commons.wikimedia.org/wiki/File:Curling_Torino_2006_Pinerolo_Palaghiaccio_scena2.jpg</a:t>
            </a:r>
          </a:p>
        </p:txBody>
      </p:sp>
      <p:pic>
        <p:nvPicPr>
          <p:cNvPr id="14" name="Picture 6" descr="File:UNC Lacrosse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58" t="3082" r="-199" b="11149"/>
          <a:stretch/>
        </p:blipFill>
        <p:spPr bwMode="auto">
          <a:xfrm>
            <a:off x="3194451" y="3175113"/>
            <a:ext cx="2638467" cy="2982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File:Curling Torino 2006 Pinerolo Palaghiaccio scena2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9" r="-1"/>
          <a:stretch/>
        </p:blipFill>
        <p:spPr bwMode="auto">
          <a:xfrm>
            <a:off x="6012160" y="3188568"/>
            <a:ext cx="3059244" cy="2293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Soubor:Flag of Canada.sv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1198610" cy="599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Soubor:Flag of Canada.sv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24" r="28405"/>
          <a:stretch/>
        </p:blipFill>
        <p:spPr bwMode="auto">
          <a:xfrm>
            <a:off x="2987824" y="3264158"/>
            <a:ext cx="2799949" cy="3140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6961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  <p:bldP spid="5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574675" y="260350"/>
            <a:ext cx="8569325" cy="3475038"/>
          </a:xfrm>
        </p:spPr>
        <p:txBody>
          <a:bodyPr>
            <a:noAutofit/>
          </a:bodyPr>
          <a:lstStyle/>
          <a:p>
            <a:r>
              <a:rPr lang="cs-CZ" sz="2400" u="sng" dirty="0"/>
              <a:t>Seznam pramenů a literatury</a:t>
            </a:r>
            <a:r>
              <a:rPr lang="cs-CZ" sz="2000" u="sng" dirty="0" smtClean="0"/>
              <a:t>:</a:t>
            </a:r>
          </a:p>
          <a:p>
            <a:r>
              <a:rPr lang="cs-CZ" sz="2000" dirty="0" smtClean="0"/>
              <a:t>http</a:t>
            </a:r>
            <a:r>
              <a:rPr lang="cs-CZ" sz="2000" dirty="0"/>
              <a:t>://cs.wikipedia.org</a:t>
            </a:r>
          </a:p>
          <a:p>
            <a:r>
              <a:rPr lang="cs-CZ" sz="2000" dirty="0"/>
              <a:t>http://commons.wikimedia.org/wiki/Main_Page</a:t>
            </a:r>
          </a:p>
          <a:p>
            <a:r>
              <a:rPr lang="cs-CZ" sz="2000" dirty="0" smtClean="0"/>
              <a:t>Všechny </a:t>
            </a:r>
            <a:r>
              <a:rPr lang="cs-CZ" sz="2000" dirty="0"/>
              <a:t>odkazy dostupné pod licencí Public </a:t>
            </a:r>
            <a:r>
              <a:rPr lang="cs-CZ" sz="2000" dirty="0" err="1"/>
              <a:t>Domain</a:t>
            </a:r>
            <a:r>
              <a:rPr lang="cs-CZ" sz="2000" dirty="0"/>
              <a:t> nebo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/>
              <a:t>Commons</a:t>
            </a:r>
            <a:r>
              <a:rPr lang="cs-CZ" sz="2000" dirty="0"/>
              <a:t> (autor a odkaz uveden pod obrázkem</a:t>
            </a:r>
            <a:r>
              <a:rPr lang="cs-CZ" sz="2000" dirty="0" smtClean="0"/>
              <a:t>).</a:t>
            </a:r>
            <a:endParaRPr lang="cs-CZ" sz="2000" dirty="0"/>
          </a:p>
          <a:p>
            <a:r>
              <a:rPr lang="cs-CZ" sz="2000" dirty="0" smtClean="0"/>
              <a:t>SVATOŇOVÁ</a:t>
            </a:r>
            <a:r>
              <a:rPr lang="cs-CZ" sz="2000" dirty="0"/>
              <a:t>, H., J. KOLEJKA, P. CHALUPA a D. </a:t>
            </a:r>
            <a:r>
              <a:rPr lang="cs-CZ" sz="2000" dirty="0" smtClean="0"/>
              <a:t>H</a:t>
            </a:r>
            <a:r>
              <a:rPr lang="cs-CZ" sz="2000" dirty="0"/>
              <a:t>Ü</a:t>
            </a:r>
            <a:r>
              <a:rPr lang="cs-CZ" sz="2000" dirty="0" smtClean="0"/>
              <a:t>BELOVÁ</a:t>
            </a:r>
            <a:r>
              <a:rPr lang="cs-CZ" sz="2000" dirty="0"/>
              <a:t>. </a:t>
            </a:r>
            <a:r>
              <a:rPr lang="cs-CZ" sz="2000" i="1" dirty="0"/>
              <a:t>Zeměpis: Putování po světadílech, 1. díl, Amerika, Afrika</a:t>
            </a:r>
            <a:r>
              <a:rPr lang="cs-CZ" sz="2000" dirty="0"/>
              <a:t>. 1. vyd. Brno: NOVÁ ŠKOLA, s. r. o, 2008. ISBN 80-7289-095-6.</a:t>
            </a:r>
          </a:p>
          <a:p>
            <a:r>
              <a:rPr lang="cs-CZ" sz="2000" dirty="0"/>
              <a:t>KOLEKTIV AUTORŮ. </a:t>
            </a:r>
            <a:r>
              <a:rPr lang="cs-CZ" sz="2000" i="1" dirty="0"/>
              <a:t>Školní atlas světa</a:t>
            </a:r>
            <a:r>
              <a:rPr lang="cs-CZ" sz="2000" dirty="0"/>
              <a:t>. 7. vyd. Praha: Kartografie Praha a. s., 2002. ISBN 80-7011-582-3</a:t>
            </a:r>
            <a:r>
              <a:rPr lang="cs-CZ" sz="2000" dirty="0" smtClean="0"/>
              <a:t>.</a:t>
            </a:r>
            <a:endParaRPr lang="cs-CZ" sz="2000" dirty="0"/>
          </a:p>
          <a:p>
            <a:r>
              <a:rPr lang="cs-CZ" sz="2000" dirty="0"/>
              <a:t>KOLEKTIV AUTORŮ. </a:t>
            </a:r>
            <a:r>
              <a:rPr lang="cs-CZ" sz="2000" i="1" dirty="0"/>
              <a:t>Školní atlas světa</a:t>
            </a:r>
            <a:r>
              <a:rPr lang="cs-CZ" sz="2000" dirty="0"/>
              <a:t>. 1. vyd. Praha: Kartografie Praha a. s., 2004. ISBN 80-7011-730-3. </a:t>
            </a:r>
            <a:br>
              <a:rPr lang="cs-CZ" sz="2000" dirty="0"/>
            </a:br>
            <a:endParaRPr lang="cs-CZ" sz="2000" dirty="0"/>
          </a:p>
          <a:p>
            <a:r>
              <a:rPr lang="cs-CZ" sz="2000" dirty="0"/>
              <a:t>Materiál je určen pro bezplatné používání pro potřeby výuky a vzdělávání na všech typech škol a školských zařízení. Jakékoliv další využití podléhá autorskému zákonu.</a:t>
            </a:r>
          </a:p>
        </p:txBody>
      </p:sp>
    </p:spTree>
    <p:extLst>
      <p:ext uri="{BB962C8B-B14F-4D97-AF65-F5344CB8AC3E}">
        <p14:creationId xmlns:p14="http://schemas.microsoft.com/office/powerpoint/2010/main" val="3589344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448</TotalTime>
  <Words>754</Words>
  <Application>Microsoft Office PowerPoint</Application>
  <PresentationFormat>Předvádění na obrazovce (4:3)</PresentationFormat>
  <Paragraphs>177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13</vt:i4>
      </vt:variant>
    </vt:vector>
  </HeadingPairs>
  <TitlesOfParts>
    <vt:vector size="16" baseType="lpstr">
      <vt:lpstr>Motiv systému Office</vt:lpstr>
      <vt:lpstr>Aerodynamika</vt:lpstr>
      <vt:lpstr>1_Aerodynamika</vt:lpstr>
      <vt:lpstr>Prezentace aplikace PowerPoint</vt:lpstr>
      <vt:lpstr>Canada</vt:lpstr>
      <vt:lpstr>Základní údaje</vt:lpstr>
      <vt:lpstr>Příroda</vt:lpstr>
      <vt:lpstr>Doplň podle mapy</vt:lpstr>
      <vt:lpstr>Obyvatelstvo</vt:lpstr>
      <vt:lpstr>Sídla</vt:lpstr>
      <vt:lpstr>Přiřaď město k teritoriu nebo provincii</vt:lpstr>
      <vt:lpstr>Hospodářství</vt:lpstr>
      <vt:lpstr>Doplň slavné osobnosti </vt:lpstr>
      <vt:lpstr>Doplň slavné osobnosti </vt:lpstr>
      <vt:lpstr>Zajímavosti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42</cp:revision>
  <dcterms:created xsi:type="dcterms:W3CDTF">2013-07-27T10:06:00Z</dcterms:created>
  <dcterms:modified xsi:type="dcterms:W3CDTF">2013-09-03T19:19:40Z</dcterms:modified>
</cp:coreProperties>
</file>