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62" r:id="rId5"/>
    <p:sldId id="263" r:id="rId6"/>
    <p:sldId id="264" r:id="rId7"/>
    <p:sldId id="265" r:id="rId8"/>
    <p:sldId id="26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8462" autoAdjust="0"/>
  </p:normalViewPr>
  <p:slideViewPr>
    <p:cSldViewPr>
      <p:cViewPr>
        <p:scale>
          <a:sx n="80" d="100"/>
          <a:sy n="80" d="100"/>
        </p:scale>
        <p:origin x="-216" y="8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229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26A66B-6A14-4B24-A762-B587E2A057E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D86220-8424-4EB3-A628-A94B804EEA8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D3F207-E266-4882-B459-F32B520054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0D5C0C-9AF8-4D38-BD68-90EEBBEF0A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258D72-45AC-481B-A59A-6404FD7599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62916D-FD09-40ED-B8F8-5CAAE92430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DE84E4-39D3-4384-BD6E-58F65E03BE7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192484-AF31-4CFB-996D-9BCAC57512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DA0D12-1ADC-4F4D-A2B2-44B67C0A8F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ACD013-9FBA-44BC-9779-3AC9783A47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71B3E-87DC-432E-8E10-4AAB74A3B02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0B23FB1-CE7E-4025-9E6D-2CF3F9842F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e/e0/Parisgesch1.JPG/800px-Parisgesch1.JPG" TargetMode="External"/><Relationship Id="rId3" Type="http://schemas.openxmlformats.org/officeDocument/2006/relationships/hyperlink" Target="http://upload.wikimedia.org/wikipedia/commons/2/2a/ColonialAfrica.png" TargetMode="External"/><Relationship Id="rId7" Type="http://schemas.openxmlformats.org/officeDocument/2006/relationships/hyperlink" Target="http://upload.wikimedia.org/wikipedia/commons/4/4f/British_tank_crossing_a_trench.jpg" TargetMode="External"/><Relationship Id="rId2" Type="http://schemas.openxmlformats.org/officeDocument/2006/relationships/hyperlink" Target="http://upload.wikimedia.org/wikipedia/commons/b/b8/Bronepoezd_Orli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2/22/German_Fokker_Dr.I_triplane_1918.jpg" TargetMode="External"/><Relationship Id="rId5" Type="http://schemas.openxmlformats.org/officeDocument/2006/relationships/hyperlink" Target="http://upload.wikimedia.org/wikipedia/commons/2/28/SSZ_class_blimp_dropping_bomb_WWI_IWM_Q_67695.jpg" TargetMode="External"/><Relationship Id="rId10" Type="http://schemas.openxmlformats.org/officeDocument/2006/relationships/hyperlink" Target="http://upload.wikimedia.org/wikipedia/commons/thumb/7/7b/Vickers_machine_gun_crew_with_gas_masks.jpg/800px-Vickers_machine_gun_crew_with_gas_masks.jpg" TargetMode="External"/><Relationship Id="rId4" Type="http://schemas.openxmlformats.org/officeDocument/2006/relationships/hyperlink" Target="http://upload.wikimedia.org/wikipedia/commons/thumb/e/e6/Maxim_m_1905_Mikkeli_2.JPG/800px-Maxim_m_1905_Mikkeli_2.JPG" TargetMode="External"/><Relationship Id="rId9" Type="http://schemas.openxmlformats.org/officeDocument/2006/relationships/hyperlink" Target="http://upload.wikimedia.org/wikipedia/commons/thumb/7/79/Chateau_Wood_Ypres_1917.jpg/624px-Chateau_Wood_Ypres_191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206" y="0"/>
            <a:ext cx="6477589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Obrázek 10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290" y="1643050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None/>
            </a:pPr>
            <a:r>
              <a:rPr lang="cs-CZ" sz="1800" b="1" dirty="0" smtClean="0"/>
              <a:t>Autor: Mgr. Jan Musil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Vytvořeno: 1. 5. 2013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Ročník:  8.</a:t>
            </a:r>
          </a:p>
          <a:p>
            <a:pPr eaLnBrk="1" hangingPunct="1">
              <a:buNone/>
            </a:pPr>
            <a:r>
              <a:rPr lang="cs-CZ" sz="1800" b="1" dirty="0" smtClean="0"/>
              <a:t>Vzdělávací oblast: DĚJEPIS – PRVNÍ SVĚTOVÁ VÁLKA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8. ročníku. </a:t>
            </a:r>
            <a:r>
              <a:rPr lang="cs-CZ" sz="1800" dirty="0" smtClean="0"/>
              <a:t>Slouží k seznámení žáků s vybranými novinkami technickými a taktickými, které se objevily během první světové války. Žáci popisují armádní změny a inovace.</a:t>
            </a:r>
            <a:endParaRPr lang="cs-CZ" sz="1800" dirty="0" smtClean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208" y="-1"/>
            <a:ext cx="6477584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Evropská bojiště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Novinky pro umírání</a:t>
            </a:r>
            <a:endParaRPr lang="cs-CZ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Nový věk, nové způsoby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rozvoj průmyslu</a:t>
            </a:r>
          </a:p>
          <a:p>
            <a:r>
              <a:rPr lang="cs-CZ" dirty="0" smtClean="0"/>
              <a:t>nové vynálezy</a:t>
            </a:r>
          </a:p>
          <a:p>
            <a:r>
              <a:rPr lang="cs-CZ" dirty="0" smtClean="0"/>
              <a:t>masivní zapojení všech vrstev hospodářství</a:t>
            </a:r>
          </a:p>
          <a:p>
            <a:r>
              <a:rPr lang="cs-CZ" dirty="0" smtClean="0"/>
              <a:t>rychlý vývoj techniky i taktiky</a:t>
            </a:r>
            <a:endParaRPr lang="cs-CZ" dirty="0"/>
          </a:p>
        </p:txBody>
      </p:sp>
      <p:pic>
        <p:nvPicPr>
          <p:cNvPr id="4098" name="Picture 2" descr="File:Bronepoezd Orli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8564" y="1340769"/>
            <a:ext cx="4615896" cy="2880320"/>
          </a:xfrm>
          <a:prstGeom prst="rect">
            <a:avLst/>
          </a:prstGeom>
          <a:noFill/>
        </p:spPr>
      </p:pic>
      <p:pic>
        <p:nvPicPr>
          <p:cNvPr id="4100" name="Picture 4" descr="File:Maxim m 1905 Mikkeli 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4241768"/>
            <a:ext cx="3926799" cy="261623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427984" y="4221088"/>
            <a:ext cx="423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[1]</a:t>
            </a:r>
          </a:p>
          <a:p>
            <a:r>
              <a:rPr lang="cs-CZ" sz="1200" dirty="0" smtClean="0"/>
              <a:t>[2]</a:t>
            </a:r>
            <a:endParaRPr lang="cs-CZ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SSZ class blimp dropping bomb WWI IWM Q 6769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732262" cy="407707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652120" y="0"/>
            <a:ext cx="4235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[3]</a:t>
            </a:r>
            <a:endParaRPr lang="cs-CZ" sz="1200" dirty="0"/>
          </a:p>
        </p:txBody>
      </p:sp>
      <p:pic>
        <p:nvPicPr>
          <p:cNvPr id="3076" name="Picture 4" descr="File:German Fokker Dr.I triplane 191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3693132"/>
            <a:ext cx="5652120" cy="316486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131840" y="6581001"/>
            <a:ext cx="4235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[4]</a:t>
            </a:r>
            <a:endParaRPr lang="cs-CZ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British tank crossing a tren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6183974" cy="393305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156176" y="0"/>
            <a:ext cx="4235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[5]</a:t>
            </a:r>
            <a:endParaRPr lang="cs-CZ" sz="1200" dirty="0"/>
          </a:p>
        </p:txBody>
      </p:sp>
      <p:pic>
        <p:nvPicPr>
          <p:cNvPr id="2052" name="Picture 4" descr="File:Parisgesch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2977985"/>
            <a:ext cx="5436096" cy="388001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75856" y="6581001"/>
            <a:ext cx="4235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[6]</a:t>
            </a:r>
            <a:endParaRPr lang="cs-CZ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File:Vickers machine gun crew with gas mask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3384381"/>
            <a:ext cx="5580112" cy="3473620"/>
          </a:xfrm>
          <a:prstGeom prst="rect">
            <a:avLst/>
          </a:prstGeom>
          <a:noFill/>
        </p:spPr>
      </p:pic>
      <p:pic>
        <p:nvPicPr>
          <p:cNvPr id="1026" name="Picture 2" descr="File:Chateau Wood Ypres 191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4499992" cy="432691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499992" y="0"/>
            <a:ext cx="4235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[7]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6581001"/>
            <a:ext cx="4235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[8]</a:t>
            </a:r>
            <a:endParaRPr lang="cs-CZ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59781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[1] </a:t>
            </a:r>
            <a:r>
              <a:rPr lang="cs-CZ" sz="1400" i="1" dirty="0" err="1" smtClean="0"/>
              <a:t>Bronepoezd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Orlik.jpg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27. 10. 2010, dostupné z URL:  &lt;</a:t>
            </a:r>
            <a:r>
              <a:rPr lang="cs-CZ" sz="1400" dirty="0" smtClean="0">
                <a:hlinkClick r:id="rId2"/>
              </a:rPr>
              <a:t>http://upload.wikimedia.org/wikipedia/commons/b/b8/Bronepoezd_Orlik.jpg</a:t>
            </a:r>
            <a:r>
              <a:rPr lang="cs-CZ" sz="1400" dirty="0" smtClean="0"/>
              <a:t>&gt;  [cit. dne 1. 5. 2013].</a:t>
            </a:r>
          </a:p>
          <a:p>
            <a:pPr>
              <a:buNone/>
            </a:pPr>
            <a:r>
              <a:rPr lang="cs-CZ" sz="1400" dirty="0" smtClean="0"/>
              <a:t>[2] </a:t>
            </a:r>
            <a:r>
              <a:rPr lang="cs-CZ" sz="1400" i="1" dirty="0" smtClean="0"/>
              <a:t>Maxim_m_1905_</a:t>
            </a:r>
            <a:r>
              <a:rPr lang="cs-CZ" sz="1400" i="1" dirty="0" err="1" smtClean="0"/>
              <a:t>Mikkeli</a:t>
            </a:r>
            <a:r>
              <a:rPr lang="cs-CZ" sz="1400" i="1" dirty="0" smtClean="0"/>
              <a:t>_2.JPG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13. 7. 2011, dostupné z URL:&lt;</a:t>
            </a:r>
            <a:r>
              <a:rPr lang="cs-CZ" sz="1400" dirty="0" smtClean="0">
                <a:hlinkClick r:id="rId3"/>
              </a:rPr>
              <a:t> </a:t>
            </a:r>
            <a:r>
              <a:rPr lang="cs-CZ" sz="1400" dirty="0" smtClean="0">
                <a:hlinkClick r:id="rId4"/>
              </a:rPr>
              <a:t>http://upload.wikimedia.org/wikipedia/commons/thumb/e/e6/Maxim_m_1905_Mikkeli_2.JPG/800px-Maxim_m_1905_Mikkeli_2.JPG</a:t>
            </a:r>
            <a:r>
              <a:rPr lang="cs-CZ" sz="1400" dirty="0" smtClean="0"/>
              <a:t>&gt;  [cit. dne 1. 5. 2013].</a:t>
            </a:r>
          </a:p>
          <a:p>
            <a:pPr>
              <a:buNone/>
            </a:pPr>
            <a:r>
              <a:rPr lang="cs-CZ" sz="1400" dirty="0" smtClean="0"/>
              <a:t>[3] </a:t>
            </a:r>
            <a:r>
              <a:rPr lang="cs-CZ" sz="1400" i="1" dirty="0" smtClean="0"/>
              <a:t>SSZ_</a:t>
            </a:r>
            <a:r>
              <a:rPr lang="cs-CZ" sz="1400" i="1" dirty="0" err="1" smtClean="0"/>
              <a:t>class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blimp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dropping</a:t>
            </a:r>
            <a:r>
              <a:rPr lang="cs-CZ" sz="1400" i="1" dirty="0" smtClean="0"/>
              <a:t>_bomb_WWI_IWM_Q_67695.jpg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15. 12. 2011, dostupné z URL: &lt;</a:t>
            </a:r>
            <a:r>
              <a:rPr lang="cs-CZ" sz="1400" dirty="0" smtClean="0">
                <a:hlinkClick r:id="rId5"/>
              </a:rPr>
              <a:t>http://upload.wikimedia.org/wikipedia/commons/2/28/SSZ_class_blimp_dropping_bomb_WWI_IWM_Q_67695.jpg</a:t>
            </a:r>
            <a:r>
              <a:rPr lang="cs-CZ" sz="1400" dirty="0" smtClean="0"/>
              <a:t>&gt; [cit. dne 1. 5. 2013].</a:t>
            </a:r>
          </a:p>
          <a:p>
            <a:pPr>
              <a:buNone/>
            </a:pPr>
            <a:r>
              <a:rPr lang="cs-CZ" sz="1400" dirty="0" smtClean="0"/>
              <a:t>[4] </a:t>
            </a:r>
            <a:r>
              <a:rPr lang="cs-CZ" sz="1400" i="1" dirty="0" err="1" smtClean="0"/>
              <a:t>German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Fokker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Dr.I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triplane</a:t>
            </a:r>
            <a:r>
              <a:rPr lang="cs-CZ" sz="1400" i="1" dirty="0" smtClean="0"/>
              <a:t>_1918.jpg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20. 4. 2013, dostupné z URL: &lt;</a:t>
            </a:r>
            <a:r>
              <a:rPr lang="cs-CZ" sz="1400" dirty="0" smtClean="0">
                <a:hlinkClick r:id="rId6"/>
              </a:rPr>
              <a:t>http://upload.wikimedia.org/wikipedia/commons/2/22/German_Fokker_Dr.I_triplane_1918.jpg</a:t>
            </a:r>
            <a:r>
              <a:rPr lang="cs-CZ" sz="1400" dirty="0" smtClean="0"/>
              <a:t>&gt; [cit. dne 1. 5. 2013].</a:t>
            </a:r>
          </a:p>
          <a:p>
            <a:pPr>
              <a:buNone/>
            </a:pPr>
            <a:r>
              <a:rPr lang="cs-CZ" sz="1400" dirty="0" smtClean="0"/>
              <a:t>[5] </a:t>
            </a:r>
            <a:r>
              <a:rPr lang="cs-CZ" sz="1400" i="1" dirty="0" err="1" smtClean="0"/>
              <a:t>British</a:t>
            </a:r>
            <a:r>
              <a:rPr lang="cs-CZ" sz="1400" i="1" dirty="0" smtClean="0"/>
              <a:t>_tank_</a:t>
            </a:r>
            <a:r>
              <a:rPr lang="cs-CZ" sz="1400" i="1" dirty="0" err="1" smtClean="0"/>
              <a:t>crossing</a:t>
            </a:r>
            <a:r>
              <a:rPr lang="cs-CZ" sz="1400" i="1" dirty="0" smtClean="0"/>
              <a:t>_a_</a:t>
            </a:r>
            <a:r>
              <a:rPr lang="cs-CZ" sz="1400" i="1" dirty="0" err="1" smtClean="0"/>
              <a:t>trench.jpg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23. 3. 2005, dostupné z URL: &lt;</a:t>
            </a:r>
            <a:r>
              <a:rPr lang="cs-CZ" sz="1400" dirty="0" smtClean="0">
                <a:hlinkClick r:id="rId7"/>
              </a:rPr>
              <a:t>http://upload.wikimedia.org/wikipedia/commons/4/4f/British_tank_crossing_a_trench.jpg</a:t>
            </a:r>
            <a:r>
              <a:rPr lang="cs-CZ" sz="1400" dirty="0" smtClean="0"/>
              <a:t>&gt; [cit. dne 1. 5. 2013].</a:t>
            </a:r>
          </a:p>
          <a:p>
            <a:pPr>
              <a:buNone/>
            </a:pPr>
            <a:r>
              <a:rPr lang="cs-CZ" sz="1400" dirty="0" smtClean="0"/>
              <a:t>[6] </a:t>
            </a:r>
            <a:r>
              <a:rPr lang="cs-CZ" sz="1400" i="1" dirty="0" smtClean="0"/>
              <a:t>Parisgesch1.JPG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28. 7. 2007, dostupné z URL: &lt;</a:t>
            </a:r>
            <a:r>
              <a:rPr lang="cs-CZ" sz="1400" dirty="0" smtClean="0">
                <a:hlinkClick r:id="rId8"/>
              </a:rPr>
              <a:t>http://upload.wikimedia.org/wikipedia/commons/thumb/e/e0/Parisgesch1.JPG/800px-Parisgesch1.JPG</a:t>
            </a:r>
            <a:r>
              <a:rPr lang="cs-CZ" sz="1400" dirty="0" smtClean="0"/>
              <a:t>&gt; [cit. dne 1. 5. 2013].</a:t>
            </a:r>
          </a:p>
          <a:p>
            <a:pPr>
              <a:buNone/>
            </a:pPr>
            <a:r>
              <a:rPr lang="cs-CZ" sz="1400" dirty="0" smtClean="0"/>
              <a:t>[7] </a:t>
            </a:r>
            <a:r>
              <a:rPr lang="cs-CZ" sz="1400" i="1" dirty="0" err="1" smtClean="0"/>
              <a:t>Chateau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Wood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Ypres</a:t>
            </a:r>
            <a:r>
              <a:rPr lang="cs-CZ" sz="1400" i="1" dirty="0" smtClean="0"/>
              <a:t>_1917.jpg</a:t>
            </a:r>
            <a:r>
              <a:rPr lang="cs-CZ" sz="1400" dirty="0" smtClean="0"/>
              <a:t> [online], Frank </a:t>
            </a:r>
            <a:r>
              <a:rPr lang="cs-CZ" sz="1400" dirty="0" err="1" smtClean="0"/>
              <a:t>Hurley</a:t>
            </a:r>
            <a:r>
              <a:rPr lang="cs-CZ" sz="1400" dirty="0" smtClean="0"/>
              <a:t> 29. 10. 1917, dostupné z URL: &lt;</a:t>
            </a:r>
            <a:r>
              <a:rPr lang="cs-CZ" sz="1400" dirty="0" smtClean="0">
                <a:hlinkClick r:id="rId9"/>
              </a:rPr>
              <a:t>http://upload.wikimedia.org/wikipedia/commons/thumb/7/79/Chateau_Wood_Ypres_1917.jpg/624px-Chateau_Wood_Ypres_1917.jpg</a:t>
            </a:r>
            <a:r>
              <a:rPr lang="cs-CZ" sz="1400" dirty="0" smtClean="0"/>
              <a:t>&gt; [cit. dne 1. 5. 2013].</a:t>
            </a:r>
          </a:p>
          <a:p>
            <a:pPr>
              <a:buNone/>
            </a:pPr>
            <a:r>
              <a:rPr lang="cs-CZ" sz="1400" dirty="0" smtClean="0"/>
              <a:t>[8] </a:t>
            </a:r>
            <a:r>
              <a:rPr lang="cs-CZ" sz="1400" i="1" dirty="0" err="1" smtClean="0"/>
              <a:t>Vickers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machine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gun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crew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with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gas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masks.jpg</a:t>
            </a:r>
            <a:r>
              <a:rPr lang="cs-CZ" sz="1400" i="1" dirty="0" smtClean="0"/>
              <a:t> </a:t>
            </a:r>
            <a:r>
              <a:rPr lang="cs-CZ" sz="1400" dirty="0" smtClean="0"/>
              <a:t>[online], John </a:t>
            </a:r>
            <a:r>
              <a:rPr lang="cs-CZ" sz="1400" dirty="0" err="1" smtClean="0"/>
              <a:t>Warwick</a:t>
            </a:r>
            <a:r>
              <a:rPr lang="cs-CZ" sz="1400" dirty="0" smtClean="0"/>
              <a:t> </a:t>
            </a:r>
            <a:r>
              <a:rPr lang="cs-CZ" sz="1400" dirty="0" err="1" smtClean="0"/>
              <a:t>Brooke</a:t>
            </a:r>
            <a:r>
              <a:rPr lang="cs-CZ" sz="1400" dirty="0" smtClean="0"/>
              <a:t> 1916, dostupné z URL: &lt;</a:t>
            </a:r>
            <a:r>
              <a:rPr lang="cs-CZ" sz="1400" dirty="0" smtClean="0">
                <a:hlinkClick r:id="rId10"/>
              </a:rPr>
              <a:t>http://upload.wikimedia.org/wikipedia/commons/thumb/7/7b/Vickers_machine_gun_crew_with_gas_masks.jpg/800px-Vickers_machine_gun_crew_with_gas_masks.jpg</a:t>
            </a:r>
            <a:r>
              <a:rPr lang="cs-CZ" sz="1400" dirty="0" smtClean="0"/>
              <a:t>&gt;  [cit. dne 1. 5. 2013].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! šablona 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! šablona DUM</Template>
  <TotalTime>1705</TotalTime>
  <Words>432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! šablona DUM</vt:lpstr>
      <vt:lpstr>Snímek 1</vt:lpstr>
      <vt:lpstr>Snímek 2</vt:lpstr>
      <vt:lpstr>Evropská bojiště</vt:lpstr>
      <vt:lpstr>Nový věk, nové způsoby</vt:lpstr>
      <vt:lpstr>Snímek 5</vt:lpstr>
      <vt:lpstr>Snímek 6</vt:lpstr>
      <vt:lpstr>Snímek 7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 Musil</dc:creator>
  <cp:lastModifiedBy>Jan</cp:lastModifiedBy>
  <cp:revision>44</cp:revision>
  <dcterms:created xsi:type="dcterms:W3CDTF">2012-11-25T16:05:55Z</dcterms:created>
  <dcterms:modified xsi:type="dcterms:W3CDTF">2013-06-02T13:39:12Z</dcterms:modified>
</cp:coreProperties>
</file>