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61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8462" autoAdjust="0"/>
  </p:normalViewPr>
  <p:slideViewPr>
    <p:cSldViewPr>
      <p:cViewPr>
        <p:scale>
          <a:sx n="66" d="100"/>
          <a:sy n="66" d="100"/>
        </p:scale>
        <p:origin x="-636" y="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229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26A66B-6A14-4B24-A762-B587E2A057E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D86220-8424-4EB3-A628-A94B804EEA8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D3F207-E266-4882-B459-F32B5200546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D5C0C-9AF8-4D38-BD68-90EEBBEF0A0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258D72-45AC-481B-A59A-6404FD7599E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62916D-FD09-40ED-B8F8-5CAAE924306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DE84E4-39D3-4384-BD6E-58F65E03BE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92484-AF31-4CFB-996D-9BCAC575126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DA0D12-1ADC-4F4D-A2B2-44B67C0A8F1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ACD013-9FBA-44BC-9779-3AC9783A47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71B3E-87DC-432E-8E10-4AAB74A3B02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0B23FB1-CE7E-4025-9E6D-2CF3F9842FE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a/a7/Traktat_brzeski_1918.jpg/800px-Traktat_brzeski_1918.jpg" TargetMode="External"/><Relationship Id="rId2" Type="http://schemas.openxmlformats.org/officeDocument/2006/relationships/hyperlink" Target="http://upload.wikimedia.org/wikipedia/commons/1/1b/Compi%C3%A9gne_Forrest_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5/53/Thomas_Woodrow_Wilson%2C_Harris_%26_Ewing_bw_photo_portrait%2C_1919.jpg/396px-Thomas_Woodrow_Wilson%2C_Harris_%26_Ewing_bw_photo_portrait%2C_1919.jpg" TargetMode="External"/><Relationship Id="rId5" Type="http://schemas.openxmlformats.org/officeDocument/2006/relationships/hyperlink" Target="http://upload.wikimedia.org/wikipedia/commons/c/cd/Waffenstillstand_gr.jpg" TargetMode="External"/><Relationship Id="rId4" Type="http://schemas.openxmlformats.org/officeDocument/2006/relationships/hyperlink" Target="http://upload.wikimedia.org/wikipedia/commons/thumb/1/19/Carte_des_cons%C3%A9quences_du_Trait%C3%A9_de_Brest-Litovsk_cs.svg/500px-Carte_des_cons%C3%A9quences_du_Trait%C3%A9_de_Brest-Litovsk_cs.svg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pPr eaLnBrk="1" hangingPunct="1"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pPr eaLnBrk="1" hangingPunct="1"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MODERNÍ ŠKOLA</a:t>
            </a:r>
          </a:p>
          <a:p>
            <a:pPr eaLnBrk="1" hangingPunct="1"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3075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3080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řed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skola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@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zsmojzir.cz</a:t>
            </a:r>
            <a:endParaRPr lang="cs-CZ" sz="1400" dirty="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 dirty="0">
              <a:latin typeface="Arial" charset="0"/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206" y="0"/>
            <a:ext cx="6477589" cy="15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Obrázek 1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1643050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 </a:t>
            </a:r>
          </a:p>
          <a:p>
            <a:pPr eaLnBrk="1" hangingPunct="1">
              <a:buNone/>
            </a:pPr>
            <a:r>
              <a:rPr lang="cs-CZ" sz="1800" b="1" dirty="0" smtClean="0"/>
              <a:t>Autor: Mgr. Jan Musil</a:t>
            </a:r>
            <a:endParaRPr lang="cs-CZ" sz="1800" dirty="0" smtClean="0"/>
          </a:p>
          <a:p>
            <a:pPr eaLnBrk="1" hangingPunct="1">
              <a:buNone/>
            </a:pPr>
            <a:r>
              <a:rPr lang="cs-CZ" sz="1800" b="1" dirty="0" smtClean="0"/>
              <a:t>Vytvořeno: 1. 5. 2013</a:t>
            </a:r>
            <a:endParaRPr lang="cs-CZ" sz="1800" dirty="0" smtClean="0"/>
          </a:p>
          <a:p>
            <a:pPr eaLnBrk="1" hangingPunct="1">
              <a:buNone/>
            </a:pPr>
            <a:r>
              <a:rPr lang="cs-CZ" sz="1800" b="1" dirty="0" smtClean="0"/>
              <a:t>Ročník:  8.</a:t>
            </a:r>
          </a:p>
          <a:p>
            <a:pPr eaLnBrk="1" hangingPunct="1">
              <a:buNone/>
            </a:pPr>
            <a:r>
              <a:rPr lang="cs-CZ" sz="1800" b="1" dirty="0" smtClean="0"/>
              <a:t>Vzdělávací oblast: DĚJEPIS – PRVNÍ SVĚTOVÁ VÁLKA</a:t>
            </a:r>
            <a:endParaRPr lang="cs-CZ" sz="1800" dirty="0" smtClean="0"/>
          </a:p>
          <a:p>
            <a:pPr eaLnBrk="1" hangingPunct="1"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Výukový materiál je určen pro žáky 8. ročníku. </a:t>
            </a:r>
            <a:r>
              <a:rPr lang="cs-CZ" sz="1800" dirty="0" smtClean="0"/>
              <a:t>Výkladová prezentace popisuje poslední okamžiky války a hlavní tendence poválečného vývoje.</a:t>
            </a:r>
            <a:endParaRPr lang="cs-CZ" sz="1800" dirty="0" smtClean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208" y="-1"/>
            <a:ext cx="6477584" cy="15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války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 dál?</a:t>
            </a:r>
            <a:endParaRPr lang="cs-CZ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Několik konců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několik bojišť – několik konců:</a:t>
            </a:r>
          </a:p>
          <a:p>
            <a:pPr>
              <a:buNone/>
            </a:pPr>
            <a:r>
              <a:rPr lang="cs-CZ" dirty="0" smtClean="0"/>
              <a:t>	1918, zhroucení srbské fronty</a:t>
            </a:r>
          </a:p>
          <a:p>
            <a:pPr>
              <a:buNone/>
            </a:pPr>
            <a:r>
              <a:rPr lang="cs-CZ" dirty="0" smtClean="0"/>
              <a:t>	1918, separátní mír na východní frontě</a:t>
            </a:r>
          </a:p>
          <a:p>
            <a:pPr>
              <a:buNone/>
            </a:pPr>
            <a:r>
              <a:rPr lang="cs-CZ" dirty="0" smtClean="0"/>
              <a:t>	1918, generální příměří západní a jižní fronty</a:t>
            </a:r>
          </a:p>
        </p:txBody>
      </p:sp>
      <p:pic>
        <p:nvPicPr>
          <p:cNvPr id="1026" name="Picture 2" descr="File:Compiégne Forrest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772816"/>
            <a:ext cx="3362325" cy="311467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244408" y="4581128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[1]</a:t>
            </a:r>
            <a:endParaRPr lang="cs-CZ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Rána do týla</a:t>
            </a:r>
            <a:endParaRPr lang="cs-CZ" dirty="0"/>
          </a:p>
        </p:txBody>
      </p:sp>
      <p:pic>
        <p:nvPicPr>
          <p:cNvPr id="18434" name="Picture 2" descr="File:Traktat brzeski 1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68760"/>
            <a:ext cx="6972267" cy="52292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100392" y="6237312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[2]</a:t>
            </a:r>
            <a:endParaRPr lang="cs-CZ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Rána do týla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nová ofenziva v zimě 1917/18 proti Rusku</a:t>
            </a:r>
          </a:p>
          <a:p>
            <a:r>
              <a:rPr lang="cs-CZ" dirty="0" smtClean="0"/>
              <a:t>tlak na vládu a cara na ukončení války</a:t>
            </a:r>
          </a:p>
          <a:p>
            <a:r>
              <a:rPr lang="cs-CZ" dirty="0" smtClean="0"/>
              <a:t>březen 1918, podepsán </a:t>
            </a:r>
            <a:r>
              <a:rPr lang="cs-CZ" dirty="0" err="1" smtClean="0"/>
              <a:t>Brest</a:t>
            </a:r>
            <a:r>
              <a:rPr lang="cs-CZ" dirty="0" smtClean="0"/>
              <a:t>-Litevský </a:t>
            </a:r>
            <a:r>
              <a:rPr lang="cs-CZ" b="1" dirty="0" smtClean="0"/>
              <a:t>separátní</a:t>
            </a:r>
            <a:r>
              <a:rPr lang="cs-CZ" dirty="0" smtClean="0"/>
              <a:t> mír &gt; Rusko vystupuje z války</a:t>
            </a:r>
          </a:p>
          <a:p>
            <a:r>
              <a:rPr lang="cs-CZ" dirty="0" smtClean="0"/>
              <a:t>ztráta území </a:t>
            </a:r>
            <a:r>
              <a:rPr lang="cs-CZ" sz="1600" dirty="0" smtClean="0"/>
              <a:t>(na mapce zeleně)</a:t>
            </a:r>
            <a:endParaRPr lang="cs-CZ" dirty="0"/>
          </a:p>
        </p:txBody>
      </p:sp>
      <p:pic>
        <p:nvPicPr>
          <p:cNvPr id="19458" name="Picture 2" descr="http://upload.wikimedia.org/wikipedia/commons/thumb/1/19/Carte_des_cons%C3%A9quences_du_Trait%C3%A9_de_Brest-Litovsk_cs.svg/500px-Carte_des_cons%C3%A9quences_du_Trait%C3%A9_de_Brest-Litovsk_cs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268760"/>
            <a:ext cx="3386975" cy="525658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720486" y="6165304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[3]</a:t>
            </a:r>
            <a:endParaRPr lang="cs-CZ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Klid zbraní</a:t>
            </a:r>
            <a:endParaRPr lang="cs-CZ" dirty="0"/>
          </a:p>
        </p:txBody>
      </p:sp>
      <p:pic>
        <p:nvPicPr>
          <p:cNvPr id="20482" name="Picture 2" descr="File:Waffenstillstand g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880" cy="522778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460432" y="6165304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[4]</a:t>
            </a:r>
            <a:endParaRPr lang="cs-CZ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Klid zbraní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11. 11. 1918, příměří a kapitulace Německa</a:t>
            </a:r>
          </a:p>
          <a:p>
            <a:r>
              <a:rPr lang="cs-CZ" dirty="0" smtClean="0"/>
              <a:t>postupný rozpad </a:t>
            </a:r>
            <a:r>
              <a:rPr lang="cs-CZ" dirty="0" err="1" smtClean="0"/>
              <a:t>Rakouska</a:t>
            </a:r>
            <a:r>
              <a:rPr lang="cs-CZ" dirty="0" smtClean="0"/>
              <a:t>-Uherska, Osmanské říše, německých kolonií ad.</a:t>
            </a:r>
          </a:p>
          <a:p>
            <a:r>
              <a:rPr lang="cs-CZ" dirty="0" smtClean="0"/>
              <a:t>radikalizace společnosti</a:t>
            </a:r>
          </a:p>
          <a:p>
            <a:r>
              <a:rPr lang="cs-CZ" dirty="0" smtClean="0"/>
              <a:t>Pařížská mírová konference</a:t>
            </a:r>
            <a:endParaRPr lang="cs-CZ" dirty="0"/>
          </a:p>
        </p:txBody>
      </p:sp>
      <p:pic>
        <p:nvPicPr>
          <p:cNvPr id="21506" name="Picture 2" descr="File:Thomas Woodrow Wilson, Harris &amp; Ewing bw photo portrait, 19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8144" y="1143000"/>
            <a:ext cx="3409771" cy="516632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460432" y="6021288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[5]</a:t>
            </a:r>
            <a:endParaRPr lang="cs-CZ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9781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[1] </a:t>
            </a:r>
            <a:r>
              <a:rPr lang="cs-CZ" sz="1400" i="1" dirty="0" err="1" smtClean="0"/>
              <a:t>Compiégne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Forrest</a:t>
            </a:r>
            <a:r>
              <a:rPr lang="cs-CZ" sz="1400" i="1" dirty="0" smtClean="0"/>
              <a:t>_01.JPG</a:t>
            </a:r>
            <a:r>
              <a:rPr lang="cs-CZ" sz="1400" dirty="0" smtClean="0"/>
              <a:t>[online</a:t>
            </a:r>
            <a:r>
              <a:rPr lang="cs-CZ" sz="1400" dirty="0" smtClean="0"/>
              <a:t>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</a:t>
            </a:r>
            <a:r>
              <a:rPr lang="cs-CZ" sz="1400" dirty="0" smtClean="0"/>
              <a:t>22. 4. 2012, </a:t>
            </a:r>
            <a:r>
              <a:rPr lang="cs-CZ" sz="1400" dirty="0" smtClean="0"/>
              <a:t>dostupné z URL:  </a:t>
            </a:r>
            <a:r>
              <a:rPr lang="cs-CZ" sz="1400" dirty="0" smtClean="0"/>
              <a:t>&lt;</a:t>
            </a:r>
            <a:r>
              <a:rPr lang="cs-CZ" sz="1400" dirty="0" smtClean="0">
                <a:hlinkClick r:id="rId2"/>
              </a:rPr>
              <a:t>http</a:t>
            </a:r>
            <a:r>
              <a:rPr lang="cs-CZ" sz="1400" dirty="0" smtClean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upload.wikimedia.org/wikipedia/commons/1/1b/Compi%C3%A9gne_Forrest_01.JPG</a:t>
            </a:r>
            <a:r>
              <a:rPr lang="cs-CZ" sz="1400" dirty="0" smtClean="0"/>
              <a:t>&gt;  </a:t>
            </a:r>
            <a:r>
              <a:rPr lang="cs-CZ" sz="1400" dirty="0" smtClean="0"/>
              <a:t>[cit. dne 1. 5. 2013].</a:t>
            </a:r>
          </a:p>
          <a:p>
            <a:pPr>
              <a:buNone/>
            </a:pPr>
            <a:r>
              <a:rPr lang="cs-CZ" sz="1400" dirty="0" smtClean="0"/>
              <a:t>[2] </a:t>
            </a:r>
            <a:r>
              <a:rPr lang="cs-CZ" sz="1400" i="1" dirty="0" err="1" smtClean="0"/>
              <a:t>Traktat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brzeski</a:t>
            </a:r>
            <a:r>
              <a:rPr lang="cs-CZ" sz="1400" i="1" dirty="0" smtClean="0"/>
              <a:t>_1918.jpg </a:t>
            </a:r>
            <a:r>
              <a:rPr lang="cs-CZ" sz="1400" dirty="0" smtClean="0"/>
              <a:t>[online],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</a:t>
            </a:r>
            <a:r>
              <a:rPr lang="cs-CZ" sz="1400" dirty="0" smtClean="0"/>
              <a:t>28. </a:t>
            </a:r>
            <a:r>
              <a:rPr lang="cs-CZ" sz="1400" dirty="0" smtClean="0"/>
              <a:t>12</a:t>
            </a:r>
            <a:r>
              <a:rPr lang="cs-CZ" sz="1400" dirty="0" smtClean="0"/>
              <a:t>. 2006, </a:t>
            </a:r>
            <a:r>
              <a:rPr lang="cs-CZ" sz="1400" dirty="0" smtClean="0"/>
              <a:t>dostupné z URL</a:t>
            </a:r>
            <a:r>
              <a:rPr lang="cs-CZ" sz="1400" dirty="0" smtClean="0"/>
              <a:t>: &lt;</a:t>
            </a:r>
            <a:r>
              <a:rPr lang="cs-CZ" sz="1400" dirty="0" smtClean="0">
                <a:hlinkClick r:id="rId3"/>
              </a:rPr>
              <a:t>http</a:t>
            </a:r>
            <a:r>
              <a:rPr lang="cs-CZ" sz="1400" dirty="0" smtClean="0">
                <a:hlinkClick r:id="rId3"/>
              </a:rPr>
              <a:t>://</a:t>
            </a:r>
            <a:r>
              <a:rPr lang="cs-CZ" sz="1400" dirty="0" smtClean="0">
                <a:hlinkClick r:id="rId3"/>
              </a:rPr>
              <a:t>upload.wikimedia.org/wikipedia/commons/thumb/a/a7/Traktat_brzeski_1918.jpg/800px-Traktat_brzeski_1918.jpg</a:t>
            </a:r>
            <a:r>
              <a:rPr lang="cs-CZ" sz="1400" dirty="0" smtClean="0"/>
              <a:t>&gt;  </a:t>
            </a:r>
            <a:r>
              <a:rPr lang="cs-CZ" sz="1400" dirty="0" smtClean="0"/>
              <a:t>[cit. dne 1. 5. 2013].</a:t>
            </a:r>
          </a:p>
          <a:p>
            <a:pPr>
              <a:buNone/>
            </a:pPr>
            <a:r>
              <a:rPr lang="cs-CZ" sz="1400" dirty="0" smtClean="0"/>
              <a:t>[</a:t>
            </a:r>
            <a:r>
              <a:rPr lang="cs-CZ" sz="1400" dirty="0" smtClean="0"/>
              <a:t>3] </a:t>
            </a:r>
            <a:r>
              <a:rPr lang="cs-CZ" sz="1400" i="1" dirty="0" smtClean="0"/>
              <a:t>500px-</a:t>
            </a:r>
            <a:r>
              <a:rPr lang="cs-CZ" sz="1400" i="1" dirty="0" err="1" smtClean="0"/>
              <a:t>Carte</a:t>
            </a:r>
            <a:r>
              <a:rPr lang="cs-CZ" sz="1400" i="1" dirty="0" smtClean="0"/>
              <a:t>_des_</a:t>
            </a:r>
            <a:r>
              <a:rPr lang="cs-CZ" sz="1400" i="1" dirty="0" err="1" smtClean="0"/>
              <a:t>conséquences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du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Traité</a:t>
            </a:r>
            <a:r>
              <a:rPr lang="cs-CZ" sz="1400" i="1" dirty="0" smtClean="0"/>
              <a:t>_de_</a:t>
            </a:r>
            <a:r>
              <a:rPr lang="cs-CZ" sz="1400" i="1" dirty="0" err="1" smtClean="0"/>
              <a:t>Brest</a:t>
            </a:r>
            <a:r>
              <a:rPr lang="cs-CZ" sz="1400" i="1" dirty="0" smtClean="0"/>
              <a:t>-</a:t>
            </a:r>
            <a:r>
              <a:rPr lang="cs-CZ" sz="1400" i="1" dirty="0" err="1" smtClean="0"/>
              <a:t>Litovsk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cs.svg.png</a:t>
            </a:r>
            <a:r>
              <a:rPr lang="cs-CZ" sz="1400" dirty="0" smtClean="0"/>
              <a:t> </a:t>
            </a:r>
            <a:r>
              <a:rPr lang="cs-CZ" sz="1400" dirty="0" smtClean="0"/>
              <a:t>[</a:t>
            </a:r>
            <a:r>
              <a:rPr lang="cs-CZ" sz="1400" dirty="0" smtClean="0"/>
              <a:t>online],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</a:t>
            </a:r>
            <a:r>
              <a:rPr lang="cs-CZ" sz="1400" dirty="0" smtClean="0"/>
              <a:t>3. </a:t>
            </a:r>
            <a:r>
              <a:rPr lang="cs-CZ" sz="1400" dirty="0" smtClean="0"/>
              <a:t>12. </a:t>
            </a:r>
            <a:r>
              <a:rPr lang="cs-CZ" sz="1400" dirty="0" smtClean="0"/>
              <a:t>2006, </a:t>
            </a:r>
            <a:r>
              <a:rPr lang="cs-CZ" sz="1400" dirty="0" smtClean="0"/>
              <a:t>dostupné z URL: </a:t>
            </a:r>
            <a:r>
              <a:rPr lang="cs-CZ" sz="1400" dirty="0" smtClean="0"/>
              <a:t>&lt;</a:t>
            </a:r>
            <a:r>
              <a:rPr lang="cs-CZ" sz="1400" dirty="0" smtClean="0">
                <a:hlinkClick r:id="rId4"/>
              </a:rPr>
              <a:t>http://upload.wikimedia.org/wikipedia/commons/thumb/1/19/Carte_des_cons%C3%A9quences_du_Trait%C3%A9_de_Brest-Litovsk_cs.svg/500px-Carte_des_cons%C3%A9quences_du_Trait%C3%A9_de_Brest-Litovsk_cs.svg.png</a:t>
            </a:r>
            <a:r>
              <a:rPr lang="cs-CZ" sz="1400" dirty="0" smtClean="0"/>
              <a:t>&gt; </a:t>
            </a:r>
            <a:r>
              <a:rPr lang="cs-CZ" sz="1400" dirty="0" smtClean="0"/>
              <a:t>[cit. dne 1. 5. 2013].</a:t>
            </a:r>
          </a:p>
          <a:p>
            <a:pPr>
              <a:buNone/>
            </a:pPr>
            <a:r>
              <a:rPr lang="cs-CZ" sz="1400" dirty="0" smtClean="0"/>
              <a:t>[4] </a:t>
            </a:r>
            <a:r>
              <a:rPr lang="cs-CZ" sz="1400" i="1" dirty="0" err="1" smtClean="0"/>
              <a:t>Waffenstillstand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gr.jpg</a:t>
            </a:r>
            <a:r>
              <a:rPr lang="cs-CZ" sz="1400" dirty="0" smtClean="0"/>
              <a:t> </a:t>
            </a:r>
            <a:r>
              <a:rPr lang="cs-CZ" sz="1400" dirty="0" smtClean="0"/>
              <a:t>[online],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</a:t>
            </a:r>
            <a:r>
              <a:rPr lang="cs-CZ" sz="1400" dirty="0" smtClean="0"/>
              <a:t>16. </a:t>
            </a:r>
            <a:r>
              <a:rPr lang="cs-CZ" sz="1400" dirty="0" smtClean="0"/>
              <a:t>2</a:t>
            </a:r>
            <a:r>
              <a:rPr lang="cs-CZ" sz="1400" dirty="0" smtClean="0"/>
              <a:t>. 2012, </a:t>
            </a:r>
            <a:r>
              <a:rPr lang="cs-CZ" sz="1400" dirty="0" smtClean="0"/>
              <a:t>dostupné z URL: </a:t>
            </a:r>
            <a:r>
              <a:rPr lang="cs-CZ" sz="1400" dirty="0" smtClean="0"/>
              <a:t>&lt;</a:t>
            </a:r>
            <a:r>
              <a:rPr lang="cs-CZ" sz="1400" dirty="0" smtClean="0">
                <a:hlinkClick r:id="rId5"/>
              </a:rPr>
              <a:t>http</a:t>
            </a:r>
            <a:r>
              <a:rPr lang="cs-CZ" sz="1400" dirty="0" smtClean="0">
                <a:hlinkClick r:id="rId5"/>
              </a:rPr>
              <a:t>://</a:t>
            </a:r>
            <a:r>
              <a:rPr lang="cs-CZ" sz="1400" dirty="0" smtClean="0">
                <a:hlinkClick r:id="rId5"/>
              </a:rPr>
              <a:t>upload.wikimedia.org/wikipedia/commons/c/cd/Waffenstillstand_gr.jpg</a:t>
            </a:r>
            <a:r>
              <a:rPr lang="cs-CZ" sz="1400" dirty="0" smtClean="0"/>
              <a:t>&gt; </a:t>
            </a:r>
            <a:r>
              <a:rPr lang="cs-CZ" sz="1400" dirty="0" smtClean="0"/>
              <a:t>[cit. dne 1. 5. 2013].</a:t>
            </a:r>
          </a:p>
          <a:p>
            <a:pPr>
              <a:buNone/>
            </a:pPr>
            <a:r>
              <a:rPr lang="cs-CZ" sz="1400" dirty="0" smtClean="0"/>
              <a:t>[5] </a:t>
            </a:r>
            <a:r>
              <a:rPr lang="cs-CZ" sz="1400" i="1" dirty="0" smtClean="0"/>
              <a:t>Thomas_</a:t>
            </a:r>
            <a:r>
              <a:rPr lang="cs-CZ" sz="1400" i="1" dirty="0" err="1" smtClean="0"/>
              <a:t>Woodrow</a:t>
            </a:r>
            <a:r>
              <a:rPr lang="cs-CZ" sz="1400" i="1" dirty="0" smtClean="0"/>
              <a:t>_Wilson,_</a:t>
            </a:r>
            <a:r>
              <a:rPr lang="cs-CZ" sz="1400" i="1" dirty="0" err="1" smtClean="0"/>
              <a:t>Harris</a:t>
            </a:r>
            <a:r>
              <a:rPr lang="cs-CZ" sz="1400" i="1" dirty="0" smtClean="0"/>
              <a:t>_%26_</a:t>
            </a:r>
            <a:r>
              <a:rPr lang="cs-CZ" sz="1400" i="1" dirty="0" err="1" smtClean="0"/>
              <a:t>Ewing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bw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photo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portrait</a:t>
            </a:r>
            <a:r>
              <a:rPr lang="cs-CZ" sz="1400" i="1" dirty="0" smtClean="0"/>
              <a:t>,_1919.jpg</a:t>
            </a:r>
            <a:r>
              <a:rPr lang="cs-CZ" sz="1400" dirty="0" smtClean="0"/>
              <a:t> </a:t>
            </a:r>
            <a:r>
              <a:rPr lang="cs-CZ" sz="1400" dirty="0" smtClean="0"/>
              <a:t>[online], </a:t>
            </a:r>
            <a:r>
              <a:rPr lang="cs-CZ" sz="1400" dirty="0" err="1" smtClean="0"/>
              <a:t>Harris</a:t>
            </a:r>
            <a:r>
              <a:rPr lang="cs-CZ" sz="1400" dirty="0" smtClean="0"/>
              <a:t> &amp; </a:t>
            </a:r>
            <a:r>
              <a:rPr lang="cs-CZ" sz="1400" dirty="0" err="1" smtClean="0"/>
              <a:t>Ewing</a:t>
            </a:r>
            <a:r>
              <a:rPr lang="cs-CZ" sz="1400" dirty="0" smtClean="0"/>
              <a:t> 1919, </a:t>
            </a:r>
            <a:r>
              <a:rPr lang="cs-CZ" sz="1400" dirty="0" smtClean="0"/>
              <a:t>dostupné z URL: </a:t>
            </a:r>
            <a:r>
              <a:rPr lang="cs-CZ" sz="1400" dirty="0" smtClean="0"/>
              <a:t>&lt;</a:t>
            </a:r>
            <a:r>
              <a:rPr lang="cs-CZ" sz="1400" dirty="0" smtClean="0">
                <a:hlinkClick r:id="rId6"/>
              </a:rPr>
              <a:t>http</a:t>
            </a:r>
            <a:r>
              <a:rPr lang="cs-CZ" sz="1400" dirty="0" smtClean="0">
                <a:hlinkClick r:id="rId6"/>
              </a:rPr>
              <a:t>://upload.wikimedia.org/wikipedia/commons/thumb/5/53/Thomas_Woodrow_Wilson%2C_Harris_%26_Ewing_bw_photo_portrait%2C_1919.jpg/396px-Thomas_Woodrow_Wilson%2C_Harris_%</a:t>
            </a:r>
            <a:r>
              <a:rPr lang="cs-CZ" sz="1400" dirty="0" smtClean="0">
                <a:hlinkClick r:id="rId6"/>
              </a:rPr>
              <a:t>26_Ewing_bw_photo_portrait%2C_1919.jpg</a:t>
            </a:r>
            <a:r>
              <a:rPr lang="cs-CZ" sz="1400" dirty="0" smtClean="0"/>
              <a:t>&gt; </a:t>
            </a:r>
            <a:r>
              <a:rPr lang="cs-CZ" sz="1400" dirty="0" smtClean="0"/>
              <a:t>[cit. dne 1. 5. 2013</a:t>
            </a:r>
            <a:r>
              <a:rPr lang="cs-CZ" sz="1400" dirty="0" smtClean="0"/>
              <a:t>].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! šablona DUM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! šablona DUM</Template>
  <TotalTime>1790</TotalTime>
  <Words>375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! šablona DUM</vt:lpstr>
      <vt:lpstr>Snímek 1</vt:lpstr>
      <vt:lpstr>Snímek 2</vt:lpstr>
      <vt:lpstr>Konec války</vt:lpstr>
      <vt:lpstr>Několik konců</vt:lpstr>
      <vt:lpstr>Rána do týla</vt:lpstr>
      <vt:lpstr>Rána do týla</vt:lpstr>
      <vt:lpstr>Klid zbraní</vt:lpstr>
      <vt:lpstr>Klid zbraní</vt:lpstr>
      <vt:lpstr>Zdroje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 Musil</dc:creator>
  <cp:lastModifiedBy>Jan</cp:lastModifiedBy>
  <cp:revision>53</cp:revision>
  <dcterms:created xsi:type="dcterms:W3CDTF">2012-11-25T16:05:55Z</dcterms:created>
  <dcterms:modified xsi:type="dcterms:W3CDTF">2013-06-02T15:04:51Z</dcterms:modified>
</cp:coreProperties>
</file>