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62" r:id="rId5"/>
    <p:sldId id="263" r:id="rId6"/>
    <p:sldId id="264" r:id="rId7"/>
    <p:sldId id="265" r:id="rId8"/>
    <p:sldId id="261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462" autoAdjust="0"/>
  </p:normalViewPr>
  <p:slideViewPr>
    <p:cSldViewPr>
      <p:cViewPr>
        <p:scale>
          <a:sx n="75" d="100"/>
          <a:sy n="75" d="100"/>
        </p:scale>
        <p:origin x="-366" y="2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26A66B-6A14-4B24-A762-B587E2A057E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D86220-8424-4EB3-A628-A94B804EEA8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D3F207-E266-4882-B459-F32B5200546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0D5C0C-9AF8-4D38-BD68-90EEBBEF0A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258D72-45AC-481B-A59A-6404FD7599E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162916D-FD09-40ED-B8F8-5CAAE924306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BDE84E4-39D3-4384-BD6E-58F65E03BE7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2192484-AF31-4CFB-996D-9BCAC575126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DA0D12-1ADC-4F4D-A2B2-44B67C0A8F1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AACD013-9FBA-44BC-9779-3AC9783A470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871B3E-87DC-432E-8E10-4AAB74A3B02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0B23FB1-CE7E-4025-9E6D-2CF3F9842FE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f/f1/Lenin.gif" TargetMode="External"/><Relationship Id="rId3" Type="http://schemas.openxmlformats.org/officeDocument/2006/relationships/hyperlink" Target="http://upload.wikimedia.org/wikipedia/commons/d/d1/Asia_colonization_1914.PNG" TargetMode="External"/><Relationship Id="rId7" Type="http://schemas.openxmlformats.org/officeDocument/2006/relationships/hyperlink" Target="http://upload.wikimedia.org/wikipedia/commons/thumb/9/90/Territorial_changes_of_the_Ottoman_Empire_1920.jpg/318px-Territorial_changes_of_the_Ottoman_Empire_1920.jpg" TargetMode="External"/><Relationship Id="rId2" Type="http://schemas.openxmlformats.org/officeDocument/2006/relationships/hyperlink" Target="http://upload.wikimedia.org/wikipedia/commons/thumb/e/ed/Balkan_troubles1.jpg/443px-Balkan_troubles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5/50/Territorial_changes_of_the_Ottoman_Empire_1913b.jpg/318px-Territorial_changes_of_the_Ottoman_Empire_1913b.jpg" TargetMode="External"/><Relationship Id="rId5" Type="http://schemas.openxmlformats.org/officeDocument/2006/relationships/hyperlink" Target="http://upload.wikimedia.org/wikipedia/commons/f/f1/Nicolas_II_photographie_couleur.jpg" TargetMode="External"/><Relationship Id="rId4" Type="http://schemas.openxmlformats.org/officeDocument/2006/relationships/hyperlink" Target="http://upload.wikimedia.org/wikipedia/commons/2/2a/ColonialAfrica.png" TargetMode="External"/><Relationship Id="rId9" Type="http://schemas.openxmlformats.org/officeDocument/2006/relationships/hyperlink" Target="http://upload.wikimedia.org/wikipedia/commons/thumb/e/e0/Parisgesch1.JPG/800px-Parisgesch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3075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8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206" y="0"/>
            <a:ext cx="6477589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Obrázek 10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290" y="1643050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None/>
            </a:pPr>
            <a:r>
              <a:rPr lang="cs-CZ" sz="1800" b="1" dirty="0" smtClean="0"/>
              <a:t>Autor: Mgr. Jan Musil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Vytvořeno: 1. 5. 2013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Ročník:  8.</a:t>
            </a:r>
          </a:p>
          <a:p>
            <a:pPr eaLnBrk="1" hangingPunct="1">
              <a:buNone/>
            </a:pPr>
            <a:r>
              <a:rPr lang="cs-CZ" sz="1800" b="1" dirty="0" smtClean="0"/>
              <a:t>Vzdělávací oblast: DĚJEPIS – PRVNÍ SVĚTOVÁ VÁLKA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Výukový materiál je určen pro žáky 8. ročníku. Slouží k seznámení žáků se základními příčinami konfliktu a jejich souvislostmi.</a:t>
            </a: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208" y="-1"/>
            <a:ext cx="6477584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Příčiny první světové války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Připravit…pozor…PAL!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39552" y="1628800"/>
            <a:ext cx="4038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válka jako souhrn mnoha příčin</a:t>
            </a:r>
          </a:p>
          <a:p>
            <a:r>
              <a:rPr lang="cs-CZ" dirty="0" smtClean="0"/>
              <a:t>společenské změny přelomu století</a:t>
            </a:r>
          </a:p>
          <a:p>
            <a:r>
              <a:rPr lang="cs-CZ" dirty="0" smtClean="0"/>
              <a:t>záminkou se stal </a:t>
            </a:r>
            <a:r>
              <a:rPr lang="cs-CZ" b="1" dirty="0" smtClean="0"/>
              <a:t>sarajevský atentát</a:t>
            </a:r>
          </a:p>
          <a:p>
            <a:endParaRPr lang="cs-CZ" dirty="0"/>
          </a:p>
        </p:txBody>
      </p:sp>
      <p:pic>
        <p:nvPicPr>
          <p:cNvPr id="4098" name="Picture 2" descr="File:Balkan troubles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628800"/>
            <a:ext cx="3668448" cy="496855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139952" y="6309320"/>
            <a:ext cx="39786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[A]</a:t>
            </a:r>
            <a:endParaRPr lang="cs-CZ" sz="10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1: Kolonie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kolonie = zdroj surovin</a:t>
            </a:r>
          </a:p>
          <a:p>
            <a:r>
              <a:rPr lang="cs-CZ" dirty="0" smtClean="0"/>
              <a:t>koloniální velmoci x státy bez kolonií</a:t>
            </a:r>
          </a:p>
          <a:p>
            <a:r>
              <a:rPr lang="cs-CZ" dirty="0" smtClean="0"/>
              <a:t>sporná území v zájmu více států (východní Afrika, Středomoří, Balkán, východní Asie…)</a:t>
            </a:r>
          </a:p>
          <a:p>
            <a:r>
              <a:rPr lang="cs-CZ" dirty="0" smtClean="0"/>
              <a:t>boj o nezávislost (sionismus)</a:t>
            </a:r>
            <a:endParaRPr lang="cs-CZ" dirty="0"/>
          </a:p>
        </p:txBody>
      </p:sp>
      <p:pic>
        <p:nvPicPr>
          <p:cNvPr id="1026" name="Picture 2" descr="File:Asia colonization 1914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4072" y="1844824"/>
            <a:ext cx="4459928" cy="381642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8720486" y="5517232"/>
            <a:ext cx="4235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[1]</a:t>
            </a:r>
            <a:endParaRPr lang="cs-CZ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2: Touha po moci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boj o nadvládu v Evropě</a:t>
            </a:r>
          </a:p>
          <a:p>
            <a:r>
              <a:rPr lang="cs-CZ" dirty="0" smtClean="0"/>
              <a:t>úpadek starých říší (Osmanská, Rusko) &gt; rozklad </a:t>
            </a:r>
            <a:r>
              <a:rPr lang="cs-CZ" i="1" dirty="0" smtClean="0"/>
              <a:t>staré</a:t>
            </a:r>
            <a:r>
              <a:rPr lang="cs-CZ" dirty="0" smtClean="0"/>
              <a:t> </a:t>
            </a:r>
            <a:r>
              <a:rPr lang="cs-CZ" i="1" dirty="0" smtClean="0"/>
              <a:t>Evropy</a:t>
            </a:r>
          </a:p>
          <a:p>
            <a:r>
              <a:rPr lang="cs-CZ" dirty="0" smtClean="0"/>
              <a:t>hlavním iniciátorem bylo Německo</a:t>
            </a:r>
          </a:p>
          <a:p>
            <a:endParaRPr lang="cs-CZ" dirty="0"/>
          </a:p>
        </p:txBody>
      </p:sp>
      <p:pic>
        <p:nvPicPr>
          <p:cNvPr id="19458" name="Picture 2" descr="File:Nicolas II photographie couleu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1340768"/>
            <a:ext cx="2768724" cy="384315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720486" y="4941168"/>
            <a:ext cx="4235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[2]</a:t>
            </a:r>
            <a:endParaRPr lang="cs-CZ" sz="1200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2483768" y="4437112"/>
            <a:ext cx="3584232" cy="2286001"/>
            <a:chOff x="2483768" y="4437112"/>
            <a:chExt cx="3584232" cy="2286001"/>
          </a:xfrm>
        </p:grpSpPr>
        <p:grpSp>
          <p:nvGrpSpPr>
            <p:cNvPr id="9" name="Skupina 8"/>
            <p:cNvGrpSpPr/>
            <p:nvPr/>
          </p:nvGrpSpPr>
          <p:grpSpPr>
            <a:xfrm>
              <a:off x="2483768" y="4437112"/>
              <a:ext cx="3032390" cy="2286001"/>
              <a:chOff x="2483768" y="4437112"/>
              <a:chExt cx="3032390" cy="2286001"/>
            </a:xfrm>
          </p:grpSpPr>
          <p:pic>
            <p:nvPicPr>
              <p:cNvPr id="19460" name="Picture 4" descr="http://upload.wikimedia.org/wikipedia/commons/thumb/5/50/Territorial_changes_of_the_Ottoman_Empire_1913b.jpg/318px-Territorial_changes_of_the_Ottoman_Empire_1913b.jp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2483768" y="4437112"/>
                <a:ext cx="3028950" cy="2286001"/>
              </a:xfrm>
              <a:prstGeom prst="rect">
                <a:avLst/>
              </a:prstGeom>
              <a:noFill/>
            </p:spPr>
          </p:pic>
          <p:sp>
            <p:nvSpPr>
              <p:cNvPr id="8" name="TextovéPole 7"/>
              <p:cNvSpPr txBox="1"/>
              <p:nvPr/>
            </p:nvSpPr>
            <p:spPr>
              <a:xfrm>
                <a:off x="3851920" y="4437112"/>
                <a:ext cx="1664238" cy="30777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rtlCol="0">
                <a:spAutoFit/>
              </a:bodyPr>
              <a:lstStyle/>
              <a:p>
                <a:r>
                  <a:rPr lang="cs-CZ" sz="1400" b="1" dirty="0" smtClean="0"/>
                  <a:t>Osmanská říše</a:t>
                </a:r>
                <a:endParaRPr lang="cs-CZ" sz="1400" b="1" dirty="0"/>
              </a:p>
            </p:txBody>
          </p:sp>
        </p:grpSp>
        <p:sp>
          <p:nvSpPr>
            <p:cNvPr id="10" name="TextovéPole 9"/>
            <p:cNvSpPr txBox="1"/>
            <p:nvPr/>
          </p:nvSpPr>
          <p:spPr>
            <a:xfrm>
              <a:off x="5436096" y="6381328"/>
              <a:ext cx="63190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/>
                <a:t>[3, 4]</a:t>
              </a:r>
              <a:endParaRPr lang="cs-CZ" sz="12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2483768" y="4437112"/>
            <a:ext cx="3176406" cy="2286001"/>
            <a:chOff x="2483768" y="4437112"/>
            <a:chExt cx="3176406" cy="2286001"/>
          </a:xfrm>
        </p:grpSpPr>
        <p:pic>
          <p:nvPicPr>
            <p:cNvPr id="19462" name="Picture 6" descr="http://upload.wikimedia.org/wikipedia/commons/thumb/9/90/Territorial_changes_of_the_Ottoman_Empire_1920.jpg/318px-Territorial_changes_of_the_Ottoman_Empire_1920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483768" y="4437112"/>
              <a:ext cx="3028950" cy="2286001"/>
            </a:xfrm>
            <a:prstGeom prst="rect">
              <a:avLst/>
            </a:prstGeom>
            <a:noFill/>
          </p:spPr>
        </p:pic>
        <p:sp>
          <p:nvSpPr>
            <p:cNvPr id="13" name="TextovéPole 12"/>
            <p:cNvSpPr txBox="1"/>
            <p:nvPr/>
          </p:nvSpPr>
          <p:spPr>
            <a:xfrm>
              <a:off x="3995936" y="4437112"/>
              <a:ext cx="1664238" cy="307777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cs-CZ" sz="1400" b="1" dirty="0" smtClean="0"/>
                <a:t>Osmanská říše</a:t>
              </a:r>
              <a:endParaRPr lang="cs-CZ" sz="1400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3: Společenské změny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zájem o politiku</a:t>
            </a:r>
          </a:p>
          <a:p>
            <a:r>
              <a:rPr lang="cs-CZ" dirty="0" smtClean="0"/>
              <a:t>nové ideje</a:t>
            </a:r>
          </a:p>
          <a:p>
            <a:r>
              <a:rPr lang="cs-CZ" dirty="0" smtClean="0"/>
              <a:t>dostatek surovin koloniálních velmocí x nedostatek surovin</a:t>
            </a:r>
          </a:p>
          <a:p>
            <a:r>
              <a:rPr lang="cs-CZ" dirty="0" smtClean="0"/>
              <a:t>nárůst počtu obyvatel</a:t>
            </a:r>
          </a:p>
          <a:p>
            <a:r>
              <a:rPr lang="cs-CZ" dirty="0" smtClean="0"/>
              <a:t>zhoršení hospodářské situace některých států</a:t>
            </a:r>
          </a:p>
          <a:p>
            <a:r>
              <a:rPr lang="cs-CZ" dirty="0" smtClean="0"/>
              <a:t>rychlý rozvoj průmyslu</a:t>
            </a:r>
          </a:p>
          <a:p>
            <a:endParaRPr lang="cs-CZ" dirty="0"/>
          </a:p>
        </p:txBody>
      </p:sp>
      <p:pic>
        <p:nvPicPr>
          <p:cNvPr id="20482" name="Picture 2" descr="File:Lenin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1700808"/>
            <a:ext cx="2736304" cy="205223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364088" y="3789040"/>
            <a:ext cx="278634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err="1" smtClean="0"/>
              <a:t>Vladimir</a:t>
            </a:r>
            <a:r>
              <a:rPr lang="cs-CZ" sz="1100" dirty="0" smtClean="0"/>
              <a:t> Lenin řeční před dělníky [5]</a:t>
            </a:r>
            <a:endParaRPr lang="cs-CZ" sz="1100" dirty="0"/>
          </a:p>
        </p:txBody>
      </p:sp>
      <p:pic>
        <p:nvPicPr>
          <p:cNvPr id="20484" name="Picture 4" descr="File:Parisgesch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4149080"/>
            <a:ext cx="2925719" cy="208823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652120" y="6309320"/>
            <a:ext cx="218361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Německé dělo Pařížanka [6]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[A] </a:t>
            </a:r>
            <a:r>
              <a:rPr lang="cs-CZ" sz="1400" i="1" dirty="0" err="1" smtClean="0"/>
              <a:t>Balkan</a:t>
            </a:r>
            <a:r>
              <a:rPr lang="cs-CZ" sz="1400" i="1" dirty="0" smtClean="0"/>
              <a:t>_troubles1.jpg</a:t>
            </a:r>
            <a:r>
              <a:rPr lang="cs-CZ" sz="1400" dirty="0" smtClean="0"/>
              <a:t> [online], Leonard </a:t>
            </a:r>
            <a:r>
              <a:rPr lang="cs-CZ" sz="1400" dirty="0" err="1" smtClean="0"/>
              <a:t>Raven</a:t>
            </a:r>
            <a:r>
              <a:rPr lang="cs-CZ" sz="1400" dirty="0" smtClean="0"/>
              <a:t>-</a:t>
            </a:r>
            <a:r>
              <a:rPr lang="cs-CZ" sz="1400" dirty="0" err="1" smtClean="0"/>
              <a:t>Hill</a:t>
            </a:r>
            <a:r>
              <a:rPr lang="cs-CZ" sz="1400" dirty="0" smtClean="0"/>
              <a:t> 2. 10. 1912, dostupné z URL: &lt;</a:t>
            </a:r>
            <a:r>
              <a:rPr lang="cs-CZ" sz="1400" dirty="0" smtClean="0">
                <a:hlinkClick r:id="rId2"/>
              </a:rPr>
              <a:t>http</a:t>
            </a:r>
            <a:r>
              <a:rPr lang="cs-CZ" sz="1400" dirty="0" smtClean="0">
                <a:hlinkClick r:id="rId2"/>
              </a:rPr>
              <a:t>://</a:t>
            </a:r>
            <a:r>
              <a:rPr lang="cs-CZ" sz="1400" dirty="0" smtClean="0">
                <a:hlinkClick r:id="rId2"/>
              </a:rPr>
              <a:t>upload.wikimedia.org/wikipedia/commons/thumb/e/ed/Balkan_troubles1.jpg/443px-Balkan_troubles1.jpg</a:t>
            </a:r>
            <a:r>
              <a:rPr lang="cs-CZ" sz="1400" dirty="0" smtClean="0"/>
              <a:t>&gt; [cit. dne 1. 5. 2013]&gt;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[</a:t>
            </a:r>
            <a:r>
              <a:rPr lang="cs-CZ" sz="1400" dirty="0" smtClean="0"/>
              <a:t>1] </a:t>
            </a:r>
            <a:r>
              <a:rPr lang="cs-CZ" sz="1400" i="1" dirty="0" err="1" smtClean="0"/>
              <a:t>Asia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colonization</a:t>
            </a:r>
            <a:r>
              <a:rPr lang="cs-CZ" sz="1400" i="1" dirty="0" smtClean="0"/>
              <a:t>_1914.png </a:t>
            </a:r>
            <a:r>
              <a:rPr lang="cs-CZ" sz="1400" dirty="0" smtClean="0"/>
              <a:t>[online], </a:t>
            </a:r>
            <a:r>
              <a:rPr lang="cs-CZ" sz="1400" dirty="0" err="1" smtClean="0"/>
              <a:t>Alvin</a:t>
            </a:r>
            <a:r>
              <a:rPr lang="cs-CZ" sz="1400" dirty="0" smtClean="0"/>
              <a:t> </a:t>
            </a:r>
            <a:r>
              <a:rPr lang="cs-CZ" sz="1400" dirty="0" err="1" smtClean="0"/>
              <a:t>Lee</a:t>
            </a:r>
            <a:r>
              <a:rPr lang="cs-CZ" sz="1400" dirty="0" smtClean="0"/>
              <a:t> 1. 5. 2012, dostupné z URL: &lt;</a:t>
            </a:r>
            <a:r>
              <a:rPr lang="cs-CZ" sz="1400" dirty="0" smtClean="0">
                <a:hlinkClick r:id="rId3"/>
              </a:rPr>
              <a:t>http://upload.wikimedia.org/wikipedia/commons/d/d1/Asia_colonization_1914.PNG</a:t>
            </a:r>
            <a:r>
              <a:rPr lang="cs-CZ" sz="1400" dirty="0" smtClean="0"/>
              <a:t>&gt;  [cit. dne 1. 5. 2013].</a:t>
            </a:r>
          </a:p>
          <a:p>
            <a:pPr>
              <a:buNone/>
            </a:pPr>
            <a:r>
              <a:rPr lang="cs-CZ" sz="1400" dirty="0" smtClean="0"/>
              <a:t>[2] </a:t>
            </a:r>
            <a:r>
              <a:rPr lang="cs-CZ" sz="1400" i="1" dirty="0" err="1" smtClean="0"/>
              <a:t>Nicolas</a:t>
            </a:r>
            <a:r>
              <a:rPr lang="cs-CZ" sz="1400" i="1" dirty="0" smtClean="0"/>
              <a:t> II </a:t>
            </a:r>
            <a:r>
              <a:rPr lang="cs-CZ" sz="1400" i="1" dirty="0" err="1" smtClean="0"/>
              <a:t>photographie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couleur.jpg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7. 10. 2008, dostupné z URL:&lt;</a:t>
            </a:r>
            <a:r>
              <a:rPr lang="cs-CZ" sz="1400" dirty="0" smtClean="0">
                <a:hlinkClick r:id="rId4"/>
              </a:rPr>
              <a:t> </a:t>
            </a:r>
            <a:r>
              <a:rPr lang="cs-CZ" sz="1400" dirty="0" smtClean="0">
                <a:hlinkClick r:id="rId5"/>
              </a:rPr>
              <a:t>http://upload.wikimedia.org/wikipedia/commons/f/f1/Nicolas_II_photographie_couleur.jpg</a:t>
            </a:r>
            <a:r>
              <a:rPr lang="cs-CZ" sz="1400" dirty="0" smtClean="0"/>
              <a:t>&gt;  [cit. dne 1. 5. 2013].</a:t>
            </a:r>
          </a:p>
          <a:p>
            <a:pPr>
              <a:buNone/>
            </a:pPr>
            <a:r>
              <a:rPr lang="cs-CZ" sz="1400" dirty="0" smtClean="0"/>
              <a:t>[3] </a:t>
            </a:r>
            <a:r>
              <a:rPr lang="en-US" sz="1400" i="1" dirty="0" smtClean="0"/>
              <a:t>Territorial changes of the Ottoman Empire 1913b.jpg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23. 4. 2009, dostupné z URL:&lt;</a:t>
            </a:r>
            <a:r>
              <a:rPr lang="cs-CZ" sz="1400" dirty="0" smtClean="0">
                <a:hlinkClick r:id="rId6"/>
              </a:rPr>
              <a:t> http://upload.wikimedia.org/wikipedia/commons/thumb/5/50/Territorial_changes_of_the_Ottoman_Empire_1913b.jpg/318px-Territorial_changes_of_the_Ottoman_Empire_1913b.jpg </a:t>
            </a:r>
            <a:r>
              <a:rPr lang="cs-CZ" sz="1400" dirty="0" smtClean="0"/>
              <a:t>&gt; [cit. dne 1. 5. 2013].</a:t>
            </a:r>
          </a:p>
          <a:p>
            <a:pPr>
              <a:buNone/>
            </a:pPr>
            <a:r>
              <a:rPr lang="cs-CZ" sz="1400" dirty="0" smtClean="0"/>
              <a:t>[4] </a:t>
            </a:r>
            <a:r>
              <a:rPr lang="en-US" sz="1400" i="1" dirty="0" smtClean="0"/>
              <a:t>Territorial changes of the Ottoman Empire 1920.jpg</a:t>
            </a:r>
            <a:r>
              <a:rPr lang="cs-CZ" sz="1400" dirty="0" smtClean="0"/>
              <a:t>  [online], </a:t>
            </a:r>
            <a:r>
              <a:rPr lang="cs-CZ" altLang="zh-TW" sz="1400" dirty="0" err="1" smtClean="0"/>
              <a:t>Wikimedia</a:t>
            </a:r>
            <a:r>
              <a:rPr lang="cs-CZ" altLang="zh-TW" sz="1400" dirty="0" smtClean="0"/>
              <a:t> </a:t>
            </a:r>
            <a:r>
              <a:rPr lang="cs-CZ" altLang="zh-TW" sz="1400" dirty="0" err="1" smtClean="0"/>
              <a:t>Commons</a:t>
            </a:r>
            <a:r>
              <a:rPr lang="cs-CZ" altLang="zh-TW" sz="1400" dirty="0" smtClean="0"/>
              <a:t> 23. 4. 2009</a:t>
            </a:r>
            <a:r>
              <a:rPr lang="cs-CZ" sz="1400" dirty="0" smtClean="0"/>
              <a:t>, dostupné z URL: &lt;</a:t>
            </a:r>
            <a:r>
              <a:rPr lang="cs-CZ" sz="1400" dirty="0" smtClean="0">
                <a:hlinkClick r:id="rId7"/>
              </a:rPr>
              <a:t>http://upload.wikimedia.org/wikipedia/commons/thumb/9/90/Territorial_changes_of_the_Ottoman_Empire_1920.jpg/318px-Territorial_changes_of_the_Ottoman_Empire_1920.jpg </a:t>
            </a:r>
            <a:r>
              <a:rPr lang="cs-CZ" sz="1400" dirty="0" smtClean="0"/>
              <a:t>&gt; [cit. dne 1. 5. 2013].</a:t>
            </a:r>
          </a:p>
          <a:p>
            <a:pPr>
              <a:buNone/>
            </a:pPr>
            <a:r>
              <a:rPr lang="cs-CZ" sz="1400" dirty="0" smtClean="0"/>
              <a:t>[5] </a:t>
            </a:r>
            <a:r>
              <a:rPr lang="cs-CZ" sz="1400" i="1" dirty="0" smtClean="0"/>
              <a:t>Lenin.</a:t>
            </a:r>
            <a:r>
              <a:rPr lang="cs-CZ" sz="1400" i="1" dirty="0" err="1" smtClean="0"/>
              <a:t>gif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14. 2. 2007, dostupné z URL: &lt;</a:t>
            </a:r>
            <a:r>
              <a:rPr lang="cs-CZ" sz="1400" dirty="0" smtClean="0">
                <a:hlinkClick r:id="rId8"/>
              </a:rPr>
              <a:t>http://upload.wikimedia.org/wikipedia/commons/f/f1/Lenin.gif</a:t>
            </a:r>
            <a:r>
              <a:rPr lang="cs-CZ" sz="1400" dirty="0" smtClean="0"/>
              <a:t>&gt; [cit. dne 1. 5. 2013].</a:t>
            </a:r>
          </a:p>
          <a:p>
            <a:pPr>
              <a:buNone/>
            </a:pPr>
            <a:r>
              <a:rPr lang="cs-CZ" sz="1400" dirty="0" smtClean="0"/>
              <a:t>[6] </a:t>
            </a:r>
            <a:r>
              <a:rPr lang="cs-CZ" sz="1400" i="1" dirty="0" smtClean="0"/>
              <a:t>Parisgesch1.JPG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28. 10. 2007, dostupné z URL: &lt;</a:t>
            </a:r>
            <a:r>
              <a:rPr lang="cs-CZ" sz="1400" dirty="0" smtClean="0">
                <a:hlinkClick r:id="rId9"/>
              </a:rPr>
              <a:t>http://upload.wikimedia.org/wikipedia/commons/thumb/e/e0/Parisgesch1.JPG/800px-Parisgesch1.JPG</a:t>
            </a:r>
            <a:r>
              <a:rPr lang="cs-CZ" sz="1400" dirty="0" smtClean="0"/>
              <a:t>&gt; [cit. dne 1. 5. 2013].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! šablona DUM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! šablona DUM</Template>
  <TotalTime>263</TotalTime>
  <Words>496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! šablona DUM</vt:lpstr>
      <vt:lpstr>Snímek 1</vt:lpstr>
      <vt:lpstr>Snímek 2</vt:lpstr>
      <vt:lpstr>Příčiny první světové války</vt:lpstr>
      <vt:lpstr>Proč?</vt:lpstr>
      <vt:lpstr>1: Kolonie</vt:lpstr>
      <vt:lpstr>2: Touha po moci</vt:lpstr>
      <vt:lpstr>3: Společenské změny</vt:lpstr>
      <vt:lpstr>Zdroje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 Musil</dc:creator>
  <cp:lastModifiedBy>Jan</cp:lastModifiedBy>
  <cp:revision>31</cp:revision>
  <dcterms:created xsi:type="dcterms:W3CDTF">2012-11-25T16:05:55Z</dcterms:created>
  <dcterms:modified xsi:type="dcterms:W3CDTF">2013-06-01T14:48:38Z</dcterms:modified>
</cp:coreProperties>
</file>