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8462" autoAdjust="0"/>
  </p:normalViewPr>
  <p:slideViewPr>
    <p:cSldViewPr>
      <p:cViewPr>
        <p:scale>
          <a:sx n="75" d="100"/>
          <a:sy n="75" d="100"/>
        </p:scale>
        <p:origin x="-366" y="7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229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zpravy.ihned.cz/c1-53298260-ceskoslovenske-legie-maji-na-urale-pomnik-mistni-je-oznacuji-za-katy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e/Czechoslovaks_in_Yekaterinburg%2C_1918_a.jpg" TargetMode="External"/><Relationship Id="rId3" Type="http://schemas.openxmlformats.org/officeDocument/2006/relationships/hyperlink" Target="http://upload.wikimedia.org/wikipedia/commons/2/2a/ColonialAfrica.png" TargetMode="External"/><Relationship Id="rId7" Type="http://schemas.openxmlformats.org/officeDocument/2006/relationships/hyperlink" Target="http://upload.wikimedia.org/wikipedia/commons/d/d9/%C4%8Cs_voj%C3%A1ci_v_z%C3%A1kopech_na_Piav%C4%9B.gif" TargetMode="External"/><Relationship Id="rId2" Type="http://schemas.openxmlformats.org/officeDocument/2006/relationships/hyperlink" Target="http://upload.wikimedia.org/wikipedia/commons/a/ac/Legionarsky_odznak_cepice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b/%C4%8Cs._legie_v_It%C3%A1lii.jpg" TargetMode="External"/><Relationship Id="rId5" Type="http://schemas.openxmlformats.org/officeDocument/2006/relationships/hyperlink" Target="http://upload.wikimedia.org/wikipedia/commons/1/1d/P%C5%99%C3%ADsaha_Roty_Nazdar_12_%C5%99%C3%ADjna_1914.gif" TargetMode="External"/><Relationship Id="rId10" Type="http://schemas.openxmlformats.org/officeDocument/2006/relationships/hyperlink" Target="http://upload.wikimedia.org/wikipedia/commons/e/ee/Vag%C3%B3n_vlaku_%C4%8Ds._legi%C3%AD.jpg" TargetMode="External"/><Relationship Id="rId4" Type="http://schemas.openxmlformats.org/officeDocument/2006/relationships/hyperlink" Target="http://upload.wikimedia.org/wikipedia/commons/c/c3/Cs._legie_ve_Francii.jpg" TargetMode="External"/><Relationship Id="rId9" Type="http://schemas.openxmlformats.org/officeDocument/2006/relationships/hyperlink" Target="http://upload.wikimedia.org/wikipedia/commons/b/be/Czech_Troop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1. 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PRVNÍ SVĚTOVÁ VÁLKA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se vznikem čs. legií v Evropě a také s jejich rolí v první světové válce. Žáci hodnotí postavení čs. vojenských jednotek v zahraničí.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Vznik čs. vojenských jednotek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Legie znamená </a:t>
            </a:r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 nás mnoho</a:t>
            </a:r>
            <a:endParaRPr lang="cs-CZ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Československé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90864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1914, Francie: </a:t>
            </a:r>
            <a:r>
              <a:rPr lang="cs-CZ" b="1" dirty="0" smtClean="0"/>
              <a:t>rota Nazdar</a:t>
            </a:r>
          </a:p>
          <a:p>
            <a:pPr>
              <a:buNone/>
            </a:pPr>
            <a:r>
              <a:rPr lang="cs-CZ" dirty="0" smtClean="0"/>
              <a:t>1914, Rusko: </a:t>
            </a:r>
            <a:r>
              <a:rPr lang="cs-CZ" b="1" dirty="0" smtClean="0"/>
              <a:t>Česká družina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další jednotky vznikají v Itálii &gt; základ budoucí čs. armády</a:t>
            </a:r>
          </a:p>
          <a:p>
            <a:r>
              <a:rPr lang="cs-CZ" dirty="0" smtClean="0"/>
              <a:t>celkem na 100 000 mužů</a:t>
            </a:r>
          </a:p>
          <a:p>
            <a:r>
              <a:rPr lang="cs-CZ" dirty="0" smtClean="0"/>
              <a:t>lidé vstupují dobrovolně (starousedlíci, zběhové…)</a:t>
            </a:r>
            <a:endParaRPr lang="cs-CZ" dirty="0"/>
          </a:p>
        </p:txBody>
      </p:sp>
      <p:pic>
        <p:nvPicPr>
          <p:cNvPr id="1026" name="Picture 2" descr="File:Legionarsky odznak cepic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916832"/>
            <a:ext cx="3829050" cy="40957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24128" y="6021288"/>
            <a:ext cx="25415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Čepicový odznak legionáře [1]</a:t>
            </a:r>
            <a:endParaRPr lang="cs-CZ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Francouzské legie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vznik: srpen 1914</a:t>
            </a:r>
          </a:p>
          <a:p>
            <a:r>
              <a:rPr lang="cs-CZ" dirty="0" smtClean="0"/>
              <a:t>zasahuje do bojů na severu Francie (</a:t>
            </a:r>
            <a:r>
              <a:rPr lang="cs-CZ" dirty="0" err="1" smtClean="0"/>
              <a:t>Champagne</a:t>
            </a:r>
            <a:r>
              <a:rPr lang="cs-CZ" dirty="0" smtClean="0"/>
              <a:t>, </a:t>
            </a:r>
            <a:r>
              <a:rPr lang="cs-CZ" dirty="0" err="1" smtClean="0"/>
              <a:t>Arras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 r. 1915 plní vedlejší úkoly</a:t>
            </a:r>
          </a:p>
          <a:p>
            <a:r>
              <a:rPr lang="cs-CZ" dirty="0" smtClean="0"/>
              <a:t>1917, posílení ruskými legionáři &gt; další zapojení do bojů pod francouzským velením</a:t>
            </a:r>
            <a:endParaRPr lang="cs-CZ" dirty="0"/>
          </a:p>
        </p:txBody>
      </p:sp>
      <p:pic>
        <p:nvPicPr>
          <p:cNvPr id="18434" name="Picture 2" descr="File:Cs. legie ve Franc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484785"/>
            <a:ext cx="4464496" cy="1763476"/>
          </a:xfrm>
          <a:prstGeom prst="rect">
            <a:avLst/>
          </a:prstGeom>
          <a:noFill/>
        </p:spPr>
      </p:pic>
      <p:pic>
        <p:nvPicPr>
          <p:cNvPr id="18436" name="Picture 4" descr="File:Přísaha Roty Nazdar 12 října 1914.gif"/>
          <p:cNvPicPr>
            <a:picLocks noChangeAspect="1" noChangeArrowheads="1"/>
          </p:cNvPicPr>
          <p:nvPr/>
        </p:nvPicPr>
        <p:blipFill>
          <a:blip r:embed="rId3" cstate="print">
            <a:lum bright="10000" contrast="20000"/>
          </a:blip>
          <a:srcRect/>
          <a:stretch>
            <a:fillRect/>
          </a:stretch>
        </p:blipFill>
        <p:spPr bwMode="auto">
          <a:xfrm>
            <a:off x="4499992" y="3356992"/>
            <a:ext cx="4477180" cy="288032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39952" y="3068960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[2]</a:t>
            </a:r>
          </a:p>
          <a:p>
            <a:r>
              <a:rPr lang="cs-CZ" sz="1200" dirty="0" smtClean="0"/>
              <a:t>[3]</a:t>
            </a:r>
            <a:endParaRPr lang="cs-CZ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Italské legie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vznikají jako poslední v r. 1917</a:t>
            </a:r>
          </a:p>
          <a:p>
            <a:r>
              <a:rPr lang="cs-CZ" dirty="0" smtClean="0"/>
              <a:t>účastní se bojů u </a:t>
            </a:r>
            <a:r>
              <a:rPr lang="cs-CZ" dirty="0" err="1" smtClean="0"/>
              <a:t>Doss</a:t>
            </a:r>
            <a:r>
              <a:rPr lang="cs-CZ" dirty="0" smtClean="0"/>
              <a:t> </a:t>
            </a:r>
            <a:r>
              <a:rPr lang="cs-CZ" dirty="0" err="1" smtClean="0"/>
              <a:t>Alta</a:t>
            </a:r>
            <a:r>
              <a:rPr lang="cs-CZ" dirty="0" smtClean="0"/>
              <a:t> a </a:t>
            </a:r>
            <a:r>
              <a:rPr lang="cs-CZ" dirty="0" err="1" smtClean="0"/>
              <a:t>Piavy</a:t>
            </a:r>
            <a:endParaRPr lang="cs-CZ" dirty="0"/>
          </a:p>
        </p:txBody>
      </p:sp>
      <p:pic>
        <p:nvPicPr>
          <p:cNvPr id="1026" name="Picture 2" descr="File:Čs. legie v Itál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196752"/>
            <a:ext cx="4716016" cy="268223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83968" y="3933056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[4]</a:t>
            </a:r>
          </a:p>
          <a:p>
            <a:r>
              <a:rPr lang="cs-CZ" sz="1200" dirty="0" smtClean="0"/>
              <a:t>[5]</a:t>
            </a:r>
            <a:endParaRPr lang="cs-CZ" sz="1200" dirty="0"/>
          </a:p>
        </p:txBody>
      </p:sp>
      <p:pic>
        <p:nvPicPr>
          <p:cNvPr id="1028" name="Picture 4" descr="File:Čs vojáci v zákopech na Piavě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037206"/>
            <a:ext cx="3744416" cy="28207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Ruské legie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největší jednotka</a:t>
            </a:r>
          </a:p>
          <a:p>
            <a:r>
              <a:rPr lang="cs-CZ" dirty="0" smtClean="0"/>
              <a:t>vzniká hned r. 1914</a:t>
            </a:r>
          </a:p>
          <a:p>
            <a:r>
              <a:rPr lang="cs-CZ" dirty="0" smtClean="0"/>
              <a:t>členy jsou také dezertéři z rakouské armády</a:t>
            </a:r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dirty="0" smtClean="0"/>
              <a:t>(časté útěky před frontu do zajetí a do legií)</a:t>
            </a:r>
          </a:p>
          <a:p>
            <a:r>
              <a:rPr lang="cs-CZ" dirty="0" smtClean="0"/>
              <a:t>legie jsou v letech 1917-18 zataženy do vnitřního politického boje o Rusko</a:t>
            </a:r>
          </a:p>
          <a:p>
            <a:pPr>
              <a:buNone/>
            </a:pPr>
            <a:r>
              <a:rPr lang="cs-CZ" dirty="0" smtClean="0"/>
              <a:t>&gt; ovládnutí magistrály, </a:t>
            </a:r>
            <a:r>
              <a:rPr lang="cs-CZ" dirty="0" smtClean="0">
                <a:hlinkClick r:id="rId2"/>
              </a:rPr>
              <a:t>rozporuplný pohled</a:t>
            </a:r>
            <a:endParaRPr lang="cs-CZ" sz="4000" dirty="0"/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4063" y="1412776"/>
            <a:ext cx="4579937" cy="2533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5" descr="File:Czech Troop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4655" y="4005064"/>
            <a:ext cx="4569345" cy="230425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499992" y="3573016"/>
            <a:ext cx="504056" cy="609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200" dirty="0" smtClean="0"/>
              <a:t>[6]</a:t>
            </a:r>
          </a:p>
          <a:p>
            <a:pPr>
              <a:lnSpc>
                <a:spcPct val="150000"/>
              </a:lnSpc>
            </a:pPr>
            <a:r>
              <a:rPr lang="cs-CZ" sz="1200" dirty="0" smtClean="0"/>
              <a:t>[7]</a:t>
            </a:r>
            <a:endParaRPr lang="cs-CZ" sz="1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0" y="0"/>
            <a:ext cx="9145616" cy="6698977"/>
            <a:chOff x="0" y="0"/>
            <a:chExt cx="9145616" cy="6698977"/>
          </a:xfrm>
        </p:grpSpPr>
        <p:grpSp>
          <p:nvGrpSpPr>
            <p:cNvPr id="7" name="Skupina 6"/>
            <p:cNvGrpSpPr/>
            <p:nvPr/>
          </p:nvGrpSpPr>
          <p:grpSpPr>
            <a:xfrm>
              <a:off x="0" y="0"/>
              <a:ext cx="9145616" cy="6698977"/>
              <a:chOff x="0" y="0"/>
              <a:chExt cx="9145616" cy="6698977"/>
            </a:xfrm>
          </p:grpSpPr>
          <p:pic>
            <p:nvPicPr>
              <p:cNvPr id="20482" name="Picture 2" descr="File:Vagón vlaku čs. legií.jpg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0" y="0"/>
                <a:ext cx="9145616" cy="6237312"/>
              </a:xfrm>
              <a:prstGeom prst="rect">
                <a:avLst/>
              </a:prstGeom>
              <a:noFill/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0" y="6237312"/>
                <a:ext cx="9144000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dirty="0" smtClean="0"/>
                  <a:t>Proč je na vagonu heslo o důvěře?</a:t>
                </a:r>
                <a:endParaRPr lang="cs-CZ" sz="2400" dirty="0"/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0" y="6237312"/>
              <a:ext cx="4235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[8]</a:t>
              </a:r>
              <a:endParaRPr lang="cs-CZ" sz="12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dirty="0" smtClean="0"/>
              <a:t>[1 </a:t>
            </a:r>
            <a:r>
              <a:rPr lang="cs-CZ" sz="1400" i="1" dirty="0" err="1" smtClean="0"/>
              <a:t>Legionarsky</a:t>
            </a:r>
            <a:r>
              <a:rPr lang="cs-CZ" sz="1400" i="1" dirty="0" smtClean="0"/>
              <a:t>_odznak_</a:t>
            </a:r>
            <a:r>
              <a:rPr lang="cs-CZ" sz="1400" i="1" dirty="0" err="1" smtClean="0"/>
              <a:t>cepice.gif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2. 6. 2009, dostupné z URL: &lt;</a:t>
            </a:r>
            <a:r>
              <a:rPr lang="cs-CZ" sz="1400" dirty="0" smtClean="0">
                <a:hlinkClick r:id="rId2"/>
              </a:rPr>
              <a:t>http://upload.wikimedia.org/wikipedia/commons/a/ac/Legionarsky_odznak_cepice.gif</a:t>
            </a:r>
            <a:r>
              <a:rPr lang="cs-CZ" sz="1400" dirty="0" smtClean="0"/>
              <a:t>&gt;  [cit. dne 1. 5. 2013].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err="1" smtClean="0"/>
              <a:t>Cs</a:t>
            </a:r>
            <a:r>
              <a:rPr lang="cs-CZ" sz="1400" i="1" dirty="0" smtClean="0"/>
              <a:t>._legie_ve_Francii.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15. 1. 2009, dostupné z URL:&lt;</a:t>
            </a:r>
            <a:r>
              <a:rPr lang="cs-CZ" sz="1400" dirty="0" smtClean="0">
                <a:hlinkClick r:id="rId3"/>
              </a:rPr>
              <a:t> </a:t>
            </a:r>
            <a:r>
              <a:rPr lang="cs-CZ" sz="1400" dirty="0" smtClean="0">
                <a:hlinkClick r:id="rId4"/>
              </a:rPr>
              <a:t>http://upload.wikimedia.org/wikipedia/commons/c/c3/Cs._legie_ve_Francii.jpg</a:t>
            </a:r>
            <a:r>
              <a:rPr lang="cs-CZ" sz="1400" dirty="0" smtClean="0"/>
              <a:t>&gt;  [cit. dne 1. 5. 2013].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smtClean="0"/>
              <a:t>Přísaha_Roty_Nazdar_12_října_1914.gif </a:t>
            </a:r>
            <a:r>
              <a:rPr lang="cs-CZ" sz="1400" dirty="0" smtClean="0"/>
              <a:t>[online</a:t>
            </a:r>
            <a:r>
              <a:rPr lang="cs-CZ" sz="1400" dirty="0" smtClean="0"/>
              <a:t>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16. 2. 2009, </a:t>
            </a:r>
            <a:r>
              <a:rPr lang="cs-CZ" sz="1400" dirty="0" smtClean="0"/>
              <a:t>dostupné </a:t>
            </a:r>
            <a:r>
              <a:rPr lang="cs-CZ" sz="1400" dirty="0" smtClean="0"/>
              <a:t>z URL</a:t>
            </a:r>
            <a:r>
              <a:rPr lang="cs-CZ" sz="1400" dirty="0" smtClean="0"/>
              <a:t>: &lt;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 smtClean="0">
                <a:hlinkClick r:id="rId5"/>
              </a:rPr>
              <a:t>://upload.wikimedia.org/wikipedia/commons/1/1d/P%C5%99%C3%ADsaha_Roty_Nazdar_12_%</a:t>
            </a:r>
            <a:r>
              <a:rPr lang="cs-CZ" sz="1400" dirty="0" smtClean="0">
                <a:hlinkClick r:id="rId5"/>
              </a:rPr>
              <a:t>C5%99%C3%ADjna_1914.gif</a:t>
            </a:r>
            <a:r>
              <a:rPr lang="cs-CZ" sz="1400" dirty="0" smtClean="0"/>
              <a:t>&gt; </a:t>
            </a:r>
            <a:r>
              <a:rPr lang="cs-CZ" sz="1400" dirty="0" smtClean="0"/>
              <a:t>[cit. dne 1. 5. 2013].</a:t>
            </a:r>
          </a:p>
          <a:p>
            <a:pPr>
              <a:buNone/>
            </a:pPr>
            <a:r>
              <a:rPr lang="cs-CZ" sz="1400" dirty="0" smtClean="0"/>
              <a:t>[</a:t>
            </a:r>
            <a:r>
              <a:rPr lang="cs-CZ" sz="1400" dirty="0" smtClean="0"/>
              <a:t>4] </a:t>
            </a:r>
            <a:r>
              <a:rPr lang="cs-CZ" sz="1400" i="1" dirty="0" smtClean="0"/>
              <a:t>Čs</a:t>
            </a:r>
            <a:r>
              <a:rPr lang="cs-CZ" sz="1400" i="1" dirty="0" smtClean="0"/>
              <a:t>._legie_v_Itálii.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</a:t>
            </a:r>
            <a:r>
              <a:rPr lang="cs-CZ" sz="1400" dirty="0" smtClean="0"/>
              <a:t>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15. 1. 2009</a:t>
            </a:r>
            <a:r>
              <a:rPr lang="cs-CZ" sz="1400" dirty="0" smtClean="0"/>
              <a:t>, </a:t>
            </a:r>
            <a:r>
              <a:rPr lang="cs-CZ" sz="1400" dirty="0" smtClean="0"/>
              <a:t>dostupné z URL</a:t>
            </a:r>
            <a:r>
              <a:rPr lang="cs-CZ" sz="1400" dirty="0" smtClean="0"/>
              <a:t>: &lt;</a:t>
            </a:r>
            <a:r>
              <a:rPr lang="cs-CZ" sz="1400" dirty="0" smtClean="0">
                <a:hlinkClick r:id="rId6"/>
              </a:rPr>
              <a:t>http</a:t>
            </a:r>
            <a:r>
              <a:rPr lang="cs-CZ" sz="1400" dirty="0" smtClean="0">
                <a:hlinkClick r:id="rId6"/>
              </a:rPr>
              <a:t>://upload.wikimedia.org/wikipedia/commons/a/ab/%C4%8Cs._</a:t>
            </a:r>
            <a:r>
              <a:rPr lang="cs-CZ" sz="1400" dirty="0" smtClean="0">
                <a:hlinkClick r:id="rId6"/>
              </a:rPr>
              <a:t>legie_v_It%C3%A1lii.jpg</a:t>
            </a:r>
            <a:r>
              <a:rPr lang="cs-CZ" sz="1400" dirty="0" smtClean="0"/>
              <a:t>&gt; </a:t>
            </a:r>
            <a:r>
              <a:rPr lang="cs-CZ" sz="1400" dirty="0" smtClean="0"/>
              <a:t>[cit. dne 1. 5. 2013].</a:t>
            </a:r>
          </a:p>
          <a:p>
            <a:pPr>
              <a:buNone/>
            </a:pPr>
            <a:r>
              <a:rPr lang="cs-CZ" sz="1400" dirty="0" smtClean="0"/>
              <a:t>[5] </a:t>
            </a:r>
            <a:r>
              <a:rPr lang="cs-CZ" sz="1400" i="1" dirty="0" err="1" smtClean="0"/>
              <a:t>Čs</a:t>
            </a:r>
            <a:r>
              <a:rPr lang="cs-CZ" sz="1400" i="1" dirty="0" smtClean="0"/>
              <a:t>_vojáci_v_zákopech_na_</a:t>
            </a:r>
            <a:r>
              <a:rPr lang="cs-CZ" sz="1400" i="1" dirty="0" err="1" smtClean="0"/>
              <a:t>Piavě.gif</a:t>
            </a:r>
            <a:r>
              <a:rPr lang="cs-CZ" sz="1400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16</a:t>
            </a:r>
            <a:r>
              <a:rPr lang="cs-CZ" sz="1400" dirty="0" smtClean="0"/>
              <a:t>. </a:t>
            </a:r>
            <a:r>
              <a:rPr lang="cs-CZ" sz="1400" dirty="0" smtClean="0"/>
              <a:t>2</a:t>
            </a:r>
            <a:r>
              <a:rPr lang="cs-CZ" sz="1400" dirty="0" smtClean="0"/>
              <a:t>. 2009, </a:t>
            </a:r>
            <a:r>
              <a:rPr lang="cs-CZ" sz="1400" dirty="0" smtClean="0"/>
              <a:t>dostupné z URL</a:t>
            </a:r>
            <a:r>
              <a:rPr lang="cs-CZ" sz="1400" dirty="0" smtClean="0"/>
              <a:t>: &lt;</a:t>
            </a:r>
            <a:r>
              <a:rPr lang="cs-CZ" sz="1400" dirty="0" smtClean="0">
                <a:hlinkClick r:id="rId7"/>
              </a:rPr>
              <a:t>http</a:t>
            </a:r>
            <a:r>
              <a:rPr lang="cs-CZ" sz="1400" dirty="0" smtClean="0">
                <a:hlinkClick r:id="rId7"/>
              </a:rPr>
              <a:t>://upload.wikimedia.org/wikipedia/commons/d/d9/%C4%8Cs_voj%C3%A1ci_v_z%C3%A1kopech_na_Piav%C4%9B.gif</a:t>
            </a:r>
            <a:r>
              <a:rPr lang="cs-CZ" sz="1400" dirty="0" smtClean="0"/>
              <a:t> </a:t>
            </a:r>
            <a:r>
              <a:rPr lang="cs-CZ" sz="1400" dirty="0" smtClean="0"/>
              <a:t>&gt; </a:t>
            </a:r>
            <a:r>
              <a:rPr lang="cs-CZ" sz="1400" dirty="0" smtClean="0"/>
              <a:t>[cit. dne 1. 5. 2013</a:t>
            </a:r>
            <a:r>
              <a:rPr lang="cs-CZ" sz="1400" dirty="0" smtClean="0"/>
              <a:t>].</a:t>
            </a:r>
          </a:p>
          <a:p>
            <a:pPr>
              <a:buNone/>
            </a:pPr>
            <a:r>
              <a:rPr lang="cs-CZ" sz="1400" dirty="0" smtClean="0"/>
              <a:t>[6</a:t>
            </a:r>
            <a:r>
              <a:rPr lang="cs-CZ" sz="1400" dirty="0" smtClean="0"/>
              <a:t>] </a:t>
            </a:r>
            <a:r>
              <a:rPr lang="cs-CZ" sz="1400" i="1" dirty="0" err="1" smtClean="0"/>
              <a:t>Czechoslovaks</a:t>
            </a:r>
            <a:r>
              <a:rPr lang="cs-CZ" sz="1400" i="1" dirty="0" smtClean="0"/>
              <a:t>_in_</a:t>
            </a:r>
            <a:r>
              <a:rPr lang="cs-CZ" sz="1400" i="1" dirty="0" err="1" smtClean="0"/>
              <a:t>Yekaterinburg</a:t>
            </a:r>
            <a:r>
              <a:rPr lang="cs-CZ" sz="1400" i="1" dirty="0" smtClean="0"/>
              <a:t>,_</a:t>
            </a:r>
            <a:r>
              <a:rPr lang="cs-CZ" sz="1400" i="1" dirty="0" smtClean="0"/>
              <a:t>1918_a.</a:t>
            </a:r>
            <a:r>
              <a:rPr lang="cs-CZ" sz="1400" i="1" dirty="0" err="1" smtClean="0"/>
              <a:t>jpg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15. 9. 2012, dostupné z URL:&lt;</a:t>
            </a:r>
            <a:r>
              <a:rPr lang="cs-CZ" sz="1400" dirty="0" smtClean="0">
                <a:hlinkClick r:id="rId8"/>
              </a:rPr>
              <a:t>http</a:t>
            </a:r>
            <a:r>
              <a:rPr lang="cs-CZ" sz="1400" dirty="0" smtClean="0">
                <a:hlinkClick r:id="rId8"/>
              </a:rPr>
              <a:t>://</a:t>
            </a:r>
            <a:r>
              <a:rPr lang="cs-CZ" sz="1400" dirty="0" smtClean="0">
                <a:hlinkClick r:id="rId8"/>
              </a:rPr>
              <a:t>upload.wikimedia.org/wikipedia/commons/9/9e/Czechoslovaks_in_Yekaterinburg%2C_1918_a.jpg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[7</a:t>
            </a:r>
            <a:r>
              <a:rPr lang="cs-CZ" sz="1400" dirty="0" smtClean="0"/>
              <a:t>] </a:t>
            </a:r>
            <a:r>
              <a:rPr lang="cs-CZ" sz="1400" i="1" dirty="0" err="1" smtClean="0"/>
              <a:t>Czech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Troops.jpg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20. 10. 2005, dostupné z URL: &lt;</a:t>
            </a:r>
            <a:r>
              <a:rPr lang="cs-CZ" sz="1400" dirty="0" smtClean="0">
                <a:hlinkClick r:id="rId9"/>
              </a:rPr>
              <a:t>http</a:t>
            </a:r>
            <a:r>
              <a:rPr lang="cs-CZ" sz="1400" dirty="0" smtClean="0">
                <a:hlinkClick r:id="rId9"/>
              </a:rPr>
              <a:t>://</a:t>
            </a:r>
            <a:r>
              <a:rPr lang="cs-CZ" sz="1400" dirty="0" smtClean="0">
                <a:hlinkClick r:id="rId9"/>
              </a:rPr>
              <a:t>upload.wikimedia.org/wikipedia/commons/b/be/Czech_Troops.jpg</a:t>
            </a:r>
            <a:r>
              <a:rPr lang="cs-CZ" sz="1400" dirty="0" smtClean="0"/>
              <a:t>&gt; [cit. dne 1. 5. 2013].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[8] </a:t>
            </a:r>
            <a:r>
              <a:rPr lang="cs-CZ" sz="1400" i="1" dirty="0" smtClean="0"/>
              <a:t>Vagón_vlaku_čs._</a:t>
            </a:r>
            <a:r>
              <a:rPr lang="cs-CZ" sz="1400" i="1" dirty="0" smtClean="0"/>
              <a:t>legií.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25. 1. 2009, dostupné z URL: &lt;</a:t>
            </a:r>
            <a:r>
              <a:rPr lang="cs-CZ" sz="1400" dirty="0" smtClean="0">
                <a:hlinkClick r:id="rId10"/>
              </a:rPr>
              <a:t>http</a:t>
            </a:r>
            <a:r>
              <a:rPr lang="cs-CZ" sz="1400" dirty="0" smtClean="0">
                <a:hlinkClick r:id="rId10"/>
              </a:rPr>
              <a:t>://upload.wikimedia.org/wikipedia/commons/e/ee/Vag%C3%B3n_vlaku_%C4%8Ds._</a:t>
            </a:r>
            <a:r>
              <a:rPr lang="cs-CZ" sz="1400" dirty="0" smtClean="0">
                <a:hlinkClick r:id="rId10"/>
              </a:rPr>
              <a:t>legi%C3%AD.jpg</a:t>
            </a:r>
            <a:r>
              <a:rPr lang="cs-CZ" sz="1400" dirty="0" smtClean="0"/>
              <a:t>&gt;  [cit. dne 1. 5. 2013].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379</TotalTime>
  <Words>565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! šablona DUM</vt:lpstr>
      <vt:lpstr>Snímek 1</vt:lpstr>
      <vt:lpstr>Snímek 2</vt:lpstr>
      <vt:lpstr>Vznik čs. vojenských jednotek</vt:lpstr>
      <vt:lpstr>Československé jednotky</vt:lpstr>
      <vt:lpstr>Francouzské legie</vt:lpstr>
      <vt:lpstr>Italské legie</vt:lpstr>
      <vt:lpstr>Ruské legie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Jan</cp:lastModifiedBy>
  <cp:revision>35</cp:revision>
  <dcterms:created xsi:type="dcterms:W3CDTF">2012-11-25T16:05:55Z</dcterms:created>
  <dcterms:modified xsi:type="dcterms:W3CDTF">2013-06-01T14:18:45Z</dcterms:modified>
</cp:coreProperties>
</file>