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8462" autoAdjust="0"/>
  </p:normalViewPr>
  <p:slideViewPr>
    <p:cSldViewPr>
      <p:cViewPr>
        <p:scale>
          <a:sx n="75" d="100"/>
          <a:sy n="75" d="100"/>
        </p:scale>
        <p:origin x="-366" y="10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229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3/Kratky%2C_Frantisek_-_Kolin%2C_postovni_schranka_%2828.10._1918%29.jpg" TargetMode="External"/><Relationship Id="rId2" Type="http://schemas.openxmlformats.org/officeDocument/2006/relationships/hyperlink" Target="http://upload.wikimedia.org/wikipedia/commons/b/bb/28._%C5%99%C3%ADjen_191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8/85/R%C4%8Cs._Pom%C4%9Bry_n%C3%A1rodnostn%C3%AD.jpg" TargetMode="External"/><Relationship Id="rId4" Type="http://schemas.openxmlformats.org/officeDocument/2006/relationships/hyperlink" Target="http://upload.wikimedia.org/wikipedia/commons/thumb/5/54/Czechoslovakia_1930_linguistic_map_-_created_2008-10-30-cz.svg/1000px-Czechoslovakia_1930_linguistic_map_-_created_2008-10-30-cz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</a:t>
            </a:r>
            <a:r>
              <a:rPr lang="cs-CZ" sz="1800" b="1" dirty="0" smtClean="0"/>
              <a:t>10. </a:t>
            </a:r>
            <a:r>
              <a:rPr lang="cs-CZ" sz="1800" b="1" dirty="0" smtClean="0"/>
              <a:t>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</a:t>
            </a:r>
            <a:r>
              <a:rPr lang="cs-CZ" sz="1800" b="1" dirty="0" smtClean="0"/>
              <a:t>VZNIK ČESKOSLOVENSKA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</a:t>
            </a:r>
            <a:r>
              <a:rPr lang="cs-CZ" sz="1800" dirty="0" smtClean="0"/>
              <a:t>k vysvětlení některých okolností vzniku Československa.</a:t>
            </a:r>
            <a:endParaRPr lang="cs-CZ" sz="1800" dirty="0" smtClean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Vznik </a:t>
            </a:r>
            <a:r>
              <a:rPr lang="cs-CZ" dirty="0" smtClean="0"/>
              <a:t>ČSR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Res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publica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věc veřejná</a:t>
            </a:r>
            <a:endParaRPr lang="cs-CZ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Osudové okamžiky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28800"/>
            <a:ext cx="4038600" cy="4525963"/>
          </a:xfrm>
        </p:spPr>
        <p:txBody>
          <a:bodyPr/>
          <a:lstStyle/>
          <a:p>
            <a:r>
              <a:rPr lang="cs-CZ" dirty="0" smtClean="0"/>
              <a:t>prohlášení TGM z USA </a:t>
            </a:r>
            <a:r>
              <a:rPr lang="cs-CZ" sz="1800" dirty="0" smtClean="0"/>
              <a:t>(Clevelandská a Pittsburská dohoda)</a:t>
            </a:r>
            <a:endParaRPr lang="cs-CZ" dirty="0" smtClean="0"/>
          </a:p>
          <a:p>
            <a:r>
              <a:rPr lang="cs-CZ" dirty="0" smtClean="0"/>
              <a:t>Karel I.: Národní manifest</a:t>
            </a:r>
          </a:p>
          <a:p>
            <a:r>
              <a:rPr lang="cs-CZ" dirty="0" err="1" smtClean="0"/>
              <a:t>Andrássyho</a:t>
            </a:r>
            <a:r>
              <a:rPr lang="cs-CZ" dirty="0" smtClean="0"/>
              <a:t> nóta</a:t>
            </a:r>
          </a:p>
          <a:p>
            <a:r>
              <a:rPr lang="cs-CZ" dirty="0" smtClean="0"/>
              <a:t>prohlášení Národního výboru</a:t>
            </a:r>
            <a:endParaRPr lang="cs-CZ" dirty="0"/>
          </a:p>
        </p:txBody>
      </p:sp>
      <p:pic>
        <p:nvPicPr>
          <p:cNvPr id="1026" name="Picture 2" descr="File:28. říjen 19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44824"/>
            <a:ext cx="4730926" cy="432048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716016" y="5949280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[1]</a:t>
            </a:r>
            <a:endParaRPr lang="cs-CZ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Klíčové místo: Praha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600200"/>
            <a:ext cx="4402832" cy="4525963"/>
          </a:xfrm>
        </p:spPr>
        <p:txBody>
          <a:bodyPr/>
          <a:lstStyle/>
          <a:p>
            <a:r>
              <a:rPr lang="cs-CZ" dirty="0" smtClean="0"/>
              <a:t>vlastní převrat probíhá v Praze:</a:t>
            </a:r>
          </a:p>
          <a:p>
            <a:pPr>
              <a:buFont typeface="Calibri" pitchFamily="34" charset="0"/>
              <a:buChar char="–"/>
            </a:pPr>
            <a:r>
              <a:rPr lang="cs-CZ" dirty="0" smtClean="0"/>
              <a:t>převzetí úřadů</a:t>
            </a:r>
          </a:p>
          <a:p>
            <a:pPr>
              <a:buFont typeface="Calibri" pitchFamily="34" charset="0"/>
              <a:buChar char="–"/>
            </a:pPr>
            <a:r>
              <a:rPr lang="cs-CZ" dirty="0" smtClean="0"/>
              <a:t>prohlášení Národního výboru</a:t>
            </a:r>
          </a:p>
          <a:p>
            <a:r>
              <a:rPr lang="cs-CZ" dirty="0" smtClean="0"/>
              <a:t>přijetí Martinské deklarace</a:t>
            </a:r>
          </a:p>
          <a:p>
            <a:r>
              <a:rPr lang="cs-CZ" dirty="0" smtClean="0"/>
              <a:t>odtržení německých provincií</a:t>
            </a:r>
            <a:endParaRPr lang="cs-CZ" dirty="0" smtClean="0"/>
          </a:p>
        </p:txBody>
      </p:sp>
      <p:pic>
        <p:nvPicPr>
          <p:cNvPr id="18434" name="Picture 2" descr="File:Kratky, Frantisek - Kolin, postovni schranka (28.10. 1918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28800"/>
            <a:ext cx="3953969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-36512" y="4077072"/>
            <a:ext cx="467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[2]</a:t>
            </a:r>
          </a:p>
          <a:p>
            <a:r>
              <a:rPr lang="cs-CZ" sz="1200" dirty="0" smtClean="0"/>
              <a:t>[3]</a:t>
            </a:r>
            <a:endParaRPr lang="cs-CZ" sz="1200" dirty="0"/>
          </a:p>
        </p:txBody>
      </p:sp>
      <p:pic>
        <p:nvPicPr>
          <p:cNvPr id="18435" name="Picture 3" descr="C:\Users\Jan\Desktop\Czechoslovakia_1930_linguistic_map_-_created_2008-10-30-cz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4365104"/>
            <a:ext cx="3914767" cy="2376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Boj o hranice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nevyjasněné hranice (&gt;mírová konference)</a:t>
            </a:r>
          </a:p>
          <a:p>
            <a:r>
              <a:rPr lang="cs-CZ" dirty="0" smtClean="0"/>
              <a:t>Maďarská republika rad</a:t>
            </a:r>
          </a:p>
          <a:p>
            <a:r>
              <a:rPr lang="cs-CZ" dirty="0" smtClean="0"/>
              <a:t>německé provincie (tzv. Sudety)</a:t>
            </a:r>
          </a:p>
          <a:p>
            <a:r>
              <a:rPr lang="cs-CZ" dirty="0" smtClean="0"/>
              <a:t>slezsko-polské hranice &gt; čs.-polská válka</a:t>
            </a:r>
          </a:p>
          <a:p>
            <a:r>
              <a:rPr lang="cs-CZ" dirty="0" smtClean="0"/>
              <a:t>slovensko-polské hranice</a:t>
            </a:r>
          </a:p>
          <a:p>
            <a:pPr>
              <a:buNone/>
            </a:pPr>
            <a:r>
              <a:rPr lang="cs-CZ" dirty="0" smtClean="0">
                <a:sym typeface="Wingdings" pitchFamily="2" charset="2"/>
              </a:rPr>
              <a:t> s vypořádáním pomáhají navrátivší se legionáři, sokolové a skauti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0" y="1556792"/>
            <a:ext cx="9078058" cy="4833828"/>
            <a:chOff x="0" y="1556792"/>
            <a:chExt cx="9078058" cy="4833828"/>
          </a:xfrm>
        </p:grpSpPr>
        <p:pic>
          <p:nvPicPr>
            <p:cNvPr id="19458" name="Picture 2" descr="File:RČs. Poměry národnostní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1556792"/>
              <a:ext cx="9078058" cy="4187255"/>
            </a:xfrm>
            <a:prstGeom prst="rect">
              <a:avLst/>
            </a:prstGeom>
            <a:noFill/>
          </p:spPr>
        </p:pic>
        <p:sp>
          <p:nvSpPr>
            <p:cNvPr id="6" name="TextovéPole 5"/>
            <p:cNvSpPr txBox="1"/>
            <p:nvPr/>
          </p:nvSpPr>
          <p:spPr>
            <a:xfrm>
              <a:off x="587320" y="6021288"/>
              <a:ext cx="79693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Které oblasti byly nejvíce postiženy pohraničními problémy a proč?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0" y="5805264"/>
              <a:ext cx="4235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[4]</a:t>
              </a:r>
              <a:endParaRPr lang="cs-CZ" sz="1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</a:t>
            </a:r>
            <a:r>
              <a:rPr lang="cs-CZ" sz="1400" dirty="0" smtClean="0"/>
              <a:t>1] </a:t>
            </a:r>
            <a:r>
              <a:rPr lang="cs-CZ" sz="1400" i="1" dirty="0" smtClean="0"/>
              <a:t>28._říjen_1918.jpg</a:t>
            </a:r>
            <a:r>
              <a:rPr lang="cs-CZ" sz="1400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15. 1. </a:t>
            </a:r>
            <a:r>
              <a:rPr lang="cs-CZ" sz="1400" dirty="0" smtClean="0"/>
              <a:t>2009, 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2"/>
              </a:rPr>
              <a:t>http://upload.wikimedia.org/wikipedia/commons/b/bb/28._%C5%99%C3%ADjen_1918.jpg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</a:t>
            </a:r>
            <a:r>
              <a:rPr lang="cs-CZ" sz="1400" dirty="0" smtClean="0"/>
              <a:t>10. </a:t>
            </a:r>
            <a:r>
              <a:rPr lang="cs-CZ" sz="1400" dirty="0" smtClean="0"/>
              <a:t>5. 2013].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fi-FI" sz="1400" i="1" dirty="0" smtClean="0"/>
              <a:t>Kratky,_Frantisek_-_Kolin,_postovni_schranka_(28.10._1918).jpg</a:t>
            </a:r>
            <a:r>
              <a:rPr lang="cs-CZ" sz="1400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smtClean="0"/>
              <a:t>František Krátký 28. 10. 1918, </a:t>
            </a:r>
            <a:r>
              <a:rPr lang="cs-CZ" sz="1400" dirty="0" smtClean="0"/>
              <a:t>dostupné z URL</a:t>
            </a:r>
            <a:r>
              <a:rPr lang="cs-CZ" sz="1400" dirty="0" smtClean="0"/>
              <a:t>:&lt;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://upload.wikimedia.org/wikipedia/commons/d/d3/Kratky%2C_Frantisek_-_Kolin%2C_postovni_schranka_%2828.10._1918%29.jpg 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</a:t>
            </a:r>
            <a:r>
              <a:rPr lang="cs-CZ" sz="1400" dirty="0" smtClean="0"/>
              <a:t>10. </a:t>
            </a:r>
            <a:r>
              <a:rPr lang="cs-CZ" sz="1400" dirty="0" smtClean="0"/>
              <a:t>5. 2013].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1000px-</a:t>
            </a:r>
            <a:r>
              <a:rPr lang="cs-CZ" sz="1400" i="1" dirty="0" err="1" smtClean="0"/>
              <a:t>Czechoslovakia</a:t>
            </a:r>
            <a:r>
              <a:rPr lang="cs-CZ" sz="1400" i="1" dirty="0" smtClean="0"/>
              <a:t>_1930_</a:t>
            </a:r>
            <a:r>
              <a:rPr lang="cs-CZ" sz="1400" i="1" dirty="0" err="1" smtClean="0"/>
              <a:t>linguistic</a:t>
            </a:r>
            <a:r>
              <a:rPr lang="cs-CZ" sz="1400" i="1" dirty="0" smtClean="0"/>
              <a:t>_map_-_</a:t>
            </a:r>
            <a:r>
              <a:rPr lang="cs-CZ" sz="1400" i="1" dirty="0" err="1" smtClean="0"/>
              <a:t>created</a:t>
            </a:r>
            <a:r>
              <a:rPr lang="cs-CZ" sz="1400" i="1" dirty="0" smtClean="0"/>
              <a:t>_2008-10-30-</a:t>
            </a:r>
            <a:r>
              <a:rPr lang="cs-CZ" sz="1400" i="1" dirty="0" err="1" smtClean="0"/>
              <a:t>cz.svg.png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21. 8. </a:t>
            </a:r>
            <a:r>
              <a:rPr lang="cs-CZ" sz="1400" dirty="0" smtClean="0"/>
              <a:t>2009, 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4"/>
              </a:rPr>
              <a:t> http://upload.wikimedia.org/wikipedia/commons/thumb/5/54/Czechoslovakia_1930_linguistic_map_-_created_2008-10-30-cz.svg/1000px-Czechoslovakia_1930_linguistic_map_-_created_2008-10-30-cz.svg.png </a:t>
            </a:r>
            <a:r>
              <a:rPr lang="cs-CZ" sz="1400" dirty="0" smtClean="0"/>
              <a:t>&gt; </a:t>
            </a:r>
            <a:r>
              <a:rPr lang="cs-CZ" sz="1400" dirty="0" smtClean="0"/>
              <a:t>[cit. dne </a:t>
            </a:r>
            <a:r>
              <a:rPr lang="cs-CZ" sz="1400" dirty="0" smtClean="0"/>
              <a:t>10. </a:t>
            </a:r>
            <a:r>
              <a:rPr lang="cs-CZ" sz="1400" dirty="0" smtClean="0"/>
              <a:t>5. 2013].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err="1" smtClean="0"/>
              <a:t>RČs</a:t>
            </a:r>
            <a:r>
              <a:rPr lang="cs-CZ" sz="1400" i="1" dirty="0" smtClean="0"/>
              <a:t>._</a:t>
            </a:r>
            <a:r>
              <a:rPr lang="cs-CZ" sz="1400" i="1" dirty="0" smtClean="0"/>
              <a:t>Poměry_národnostní.</a:t>
            </a:r>
            <a:r>
              <a:rPr lang="cs-CZ" sz="1400" i="1" dirty="0" err="1" smtClean="0"/>
              <a:t>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</a:t>
            </a:r>
            <a:r>
              <a:rPr lang="cs-CZ" sz="1400" dirty="0" smtClean="0"/>
              <a:t>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19. 10. 2010, </a:t>
            </a:r>
            <a:r>
              <a:rPr lang="cs-CZ" sz="1400" dirty="0" smtClean="0"/>
              <a:t>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5"/>
              </a:rPr>
              <a:t> http://upload.wikimedia.org/wikipedia/commons/8/85/R%C4%8Cs._Pom%C4%9Bry_n%C3%A1rodnostn%C3%AD.jpg </a:t>
            </a:r>
            <a:r>
              <a:rPr lang="cs-CZ" sz="1400" dirty="0" smtClean="0"/>
              <a:t>&gt; </a:t>
            </a:r>
            <a:r>
              <a:rPr lang="cs-CZ" sz="1400" dirty="0" smtClean="0"/>
              <a:t>[cit. dne </a:t>
            </a:r>
            <a:r>
              <a:rPr lang="cs-CZ" sz="1400" dirty="0" smtClean="0"/>
              <a:t>10. </a:t>
            </a:r>
            <a:r>
              <a:rPr lang="cs-CZ" sz="1400" dirty="0" smtClean="0"/>
              <a:t>5. 2013</a:t>
            </a:r>
            <a:r>
              <a:rPr lang="cs-CZ" sz="1400" dirty="0" smtClean="0"/>
              <a:t>].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416</TotalTime>
  <Words>375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! šablona DUM</vt:lpstr>
      <vt:lpstr>Snímek 1</vt:lpstr>
      <vt:lpstr>Snímek 2</vt:lpstr>
      <vt:lpstr>Vznik ČSR</vt:lpstr>
      <vt:lpstr>Osudové okamžiky</vt:lpstr>
      <vt:lpstr>Klíčové místo: Praha</vt:lpstr>
      <vt:lpstr>Boj o hranice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Jan</cp:lastModifiedBy>
  <cp:revision>39</cp:revision>
  <dcterms:created xsi:type="dcterms:W3CDTF">2012-11-25T16:05:55Z</dcterms:created>
  <dcterms:modified xsi:type="dcterms:W3CDTF">2013-06-02T19:55:54Z</dcterms:modified>
</cp:coreProperties>
</file>