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63" r:id="rId5"/>
    <p:sldId id="264" r:id="rId6"/>
    <p:sldId id="259" r:id="rId7"/>
    <p:sldId id="262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6DD6E-1806-472D-B126-DB23C9773B8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120px-Hexahedron-slowturn.gif" TargetMode="External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VY_32_INOVACE_13_14_geometrie </a:t>
            </a:r>
            <a:r>
              <a:rPr lang="cs-CZ" dirty="0" smtClean="0"/>
              <a:t>(krychle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Krychle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geometrické </a:t>
            </a:r>
            <a:r>
              <a:rPr lang="cs-CZ" dirty="0" smtClean="0"/>
              <a:t>těleso.</a:t>
            </a:r>
            <a:endParaRPr lang="cs-CZ" dirty="0" smtClean="0"/>
          </a:p>
          <a:p>
            <a:r>
              <a:rPr lang="cs-CZ" dirty="0" smtClean="0"/>
              <a:t>Její povrch je tvořen pláštěm, který se skládá z šesti </a:t>
            </a:r>
            <a:r>
              <a:rPr lang="cs-CZ" dirty="0" smtClean="0"/>
              <a:t>čtverců.</a:t>
            </a:r>
            <a:endParaRPr lang="cs-CZ" dirty="0"/>
          </a:p>
        </p:txBody>
      </p:sp>
      <p:pic>
        <p:nvPicPr>
          <p:cNvPr id="4" name="Obrázek 3" descr="plášť krych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2996952"/>
            <a:ext cx="4752528" cy="3568905"/>
          </a:xfrm>
          <a:prstGeom prst="rect">
            <a:avLst/>
          </a:prstGeom>
        </p:spPr>
      </p:pic>
      <p:pic>
        <p:nvPicPr>
          <p:cNvPr id="5" name="Obrázek 4" descr="120px-Hexahedron-slowturn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47048" y="251520"/>
            <a:ext cx="1953344" cy="195334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Krychle</a:t>
            </a:r>
            <a:endParaRPr lang="cs-CZ" dirty="0"/>
          </a:p>
        </p:txBody>
      </p:sp>
      <p:pic>
        <p:nvPicPr>
          <p:cNvPr id="4" name="Obrázek 3" descr="krychle červen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980728"/>
            <a:ext cx="1872208" cy="2105021"/>
          </a:xfrm>
          <a:prstGeom prst="rect">
            <a:avLst/>
          </a:prstGeom>
        </p:spPr>
      </p:pic>
      <p:pic>
        <p:nvPicPr>
          <p:cNvPr id="5" name="Obrázek 4" descr="krychle dřevěn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645024"/>
            <a:ext cx="1834956" cy="2170618"/>
          </a:xfrm>
          <a:prstGeom prst="rect">
            <a:avLst/>
          </a:prstGeom>
        </p:spPr>
      </p:pic>
      <p:pic>
        <p:nvPicPr>
          <p:cNvPr id="6" name="Obrázek 5" descr="krychle rubikov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836712"/>
            <a:ext cx="1872208" cy="2342500"/>
          </a:xfrm>
          <a:prstGeom prst="rect">
            <a:avLst/>
          </a:prstGeom>
        </p:spPr>
      </p:pic>
      <p:pic>
        <p:nvPicPr>
          <p:cNvPr id="10" name="Obrázek 9" descr="P112026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4005064"/>
            <a:ext cx="2075895" cy="18907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Krychle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/>
          <a:lstStyle/>
          <a:p>
            <a:r>
              <a:rPr lang="cs-CZ" dirty="0" smtClean="0"/>
              <a:t>Má </a:t>
            </a:r>
            <a:r>
              <a:rPr lang="cs-CZ" dirty="0" smtClean="0"/>
              <a:t>8 </a:t>
            </a:r>
            <a:r>
              <a:rPr lang="cs-CZ" dirty="0" smtClean="0"/>
              <a:t>vrcholů.</a:t>
            </a:r>
            <a:endParaRPr lang="cs-CZ" dirty="0"/>
          </a:p>
        </p:txBody>
      </p:sp>
      <p:pic>
        <p:nvPicPr>
          <p:cNvPr id="4" name="Obrázek 3" descr="Krychle velká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1916832"/>
            <a:ext cx="4070208" cy="4105475"/>
          </a:xfrm>
          <a:prstGeom prst="rect">
            <a:avLst/>
          </a:prstGeom>
        </p:spPr>
      </p:pic>
      <p:pic>
        <p:nvPicPr>
          <p:cNvPr id="5" name="Obrázek 4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2780928"/>
            <a:ext cx="469900" cy="723900"/>
          </a:xfrm>
          <a:prstGeom prst="rect">
            <a:avLst/>
          </a:prstGeom>
        </p:spPr>
      </p:pic>
      <p:pic>
        <p:nvPicPr>
          <p:cNvPr id="6" name="Obrázek 5" descr="dvoj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19672" y="4293096"/>
            <a:ext cx="508000" cy="698500"/>
          </a:xfrm>
          <a:prstGeom prst="rect">
            <a:avLst/>
          </a:prstGeom>
        </p:spPr>
      </p:pic>
      <p:pic>
        <p:nvPicPr>
          <p:cNvPr id="7" name="Obrázek 6" descr="troj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5301208"/>
            <a:ext cx="457200" cy="711200"/>
          </a:xfrm>
          <a:prstGeom prst="rect">
            <a:avLst/>
          </a:prstGeom>
        </p:spPr>
      </p:pic>
      <p:pic>
        <p:nvPicPr>
          <p:cNvPr id="8" name="Obrázek 7" descr="čtyř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267744" y="2564904"/>
            <a:ext cx="482600" cy="673100"/>
          </a:xfrm>
          <a:prstGeom prst="rect">
            <a:avLst/>
          </a:prstGeom>
        </p:spPr>
      </p:pic>
      <p:pic>
        <p:nvPicPr>
          <p:cNvPr id="9" name="Obrázek 8" descr="pět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3784290"/>
            <a:ext cx="288032" cy="400986"/>
          </a:xfrm>
          <a:prstGeom prst="rect">
            <a:avLst/>
          </a:prstGeom>
        </p:spPr>
      </p:pic>
      <p:pic>
        <p:nvPicPr>
          <p:cNvPr id="10" name="Obrázek 9" descr="šestk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267744" y="3671271"/>
            <a:ext cx="288032" cy="412281"/>
          </a:xfrm>
          <a:prstGeom prst="rect">
            <a:avLst/>
          </a:prstGeom>
        </p:spPr>
      </p:pic>
      <p:pic>
        <p:nvPicPr>
          <p:cNvPr id="11" name="Obrázek 10" descr="sedmička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123728" y="5335254"/>
            <a:ext cx="288032" cy="395338"/>
          </a:xfrm>
          <a:prstGeom prst="rect">
            <a:avLst/>
          </a:prstGeom>
        </p:spPr>
      </p:pic>
      <p:pic>
        <p:nvPicPr>
          <p:cNvPr id="12" name="Obrázek 11" descr="osmičk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99592" y="4581128"/>
            <a:ext cx="288032" cy="4122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51 0.06273 L 0.2342 0.472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2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59 0.05417 L 0.53142 0.26412 " pathEditMode="relative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44444E-6 L 0.77951 -0.1680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7 L 0.2125 0.23102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0.01342 L 0.28368 -0.1546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-6.66667E-6 L 0.43315 -0.15741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44444E-6 L 0.60625 -0.5671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00" y="-2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162 L 0.40157 -0.4604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00" y="-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Krychle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Má 12 </a:t>
            </a:r>
            <a:r>
              <a:rPr lang="cs-CZ" dirty="0" smtClean="0"/>
              <a:t>hran.</a:t>
            </a:r>
            <a:endParaRPr lang="cs-CZ" dirty="0"/>
          </a:p>
        </p:txBody>
      </p:sp>
      <p:pic>
        <p:nvPicPr>
          <p:cNvPr id="4" name="Obrázek 3" descr="Krychle barevná očíslovan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1196752"/>
            <a:ext cx="5328636" cy="54747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a označ křížkem všechny </a:t>
            </a:r>
            <a:r>
              <a:rPr lang="cs-CZ" sz="3200" dirty="0" smtClean="0"/>
              <a:t>krychle.</a:t>
            </a:r>
            <a:endParaRPr lang="cs-CZ" sz="3200" dirty="0"/>
          </a:p>
        </p:txBody>
      </p:sp>
      <p:pic>
        <p:nvPicPr>
          <p:cNvPr id="5" name="Obrázek 4" descr="P11202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124744"/>
            <a:ext cx="7860162" cy="55511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Najdi, označ a spočítej všechny </a:t>
            </a:r>
            <a:r>
              <a:rPr lang="cs-CZ" sz="3200" dirty="0" smtClean="0"/>
              <a:t>krychle.</a:t>
            </a:r>
            <a:endParaRPr lang="cs-CZ" sz="3200" dirty="0"/>
          </a:p>
        </p:txBody>
      </p:sp>
      <p:pic>
        <p:nvPicPr>
          <p:cNvPr id="3" name="Obrázek 2" descr="stavebnice krychle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484784"/>
            <a:ext cx="6839056" cy="51667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Prezentace je určena pro interaktivní tabule a práci se speciálním perem.</a:t>
            </a:r>
          </a:p>
          <a:p>
            <a:r>
              <a:rPr lang="cs-CZ" sz="2000" dirty="0" smtClean="0"/>
              <a:t>Snímek č. 2 seznámí žáky s tvarem krychle a tvarem jejího pláště. Jako doplňkovou práci můžete s žáky vystřihnout a slepit krychli z papíru.</a:t>
            </a:r>
          </a:p>
          <a:p>
            <a:r>
              <a:rPr lang="cs-CZ" sz="2000" dirty="0" smtClean="0"/>
              <a:t>Snímek č. 3 ukazuje některé předměty s tvarem krychle.</a:t>
            </a:r>
          </a:p>
          <a:p>
            <a:r>
              <a:rPr lang="cs-CZ" sz="2000" dirty="0" smtClean="0"/>
              <a:t>Snímek č. 4 seznamuje žáky s počtem vrcholů. Po kliknutí myší se číslice přesouvají k jednotlivým vrcholům.</a:t>
            </a:r>
          </a:p>
          <a:p>
            <a:r>
              <a:rPr lang="cs-CZ" sz="2000" dirty="0" smtClean="0"/>
              <a:t>Snímek č. 5 seznamuje žáky </a:t>
            </a:r>
            <a:r>
              <a:rPr lang="cs-CZ" sz="2000" smtClean="0"/>
              <a:t>s počtem hran.</a:t>
            </a:r>
            <a:endParaRPr lang="cs-CZ" sz="2000" dirty="0" smtClean="0"/>
          </a:p>
          <a:p>
            <a:r>
              <a:rPr lang="cs-CZ" sz="2000" dirty="0" smtClean="0"/>
              <a:t>Na snímku č. 6 mají žáci za úkol vyhledat a označit všechny krychle perem určeným pro práci s interaktivní tabulí. Máte-li ve třídě dřevěnou stavebnici, mohou děti vybrat krychle a postavit hrad nebo komín (kdo postaví vyšší).</a:t>
            </a:r>
          </a:p>
          <a:p>
            <a:r>
              <a:rPr lang="cs-CZ" sz="2000" dirty="0" smtClean="0"/>
              <a:t>Na snímku č. 7 žáci vyhledávají krychle a perem je označují např. číslicemi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>
              <a:hlinkClick r:id="rId3"/>
            </a:endParaRPr>
          </a:p>
          <a:p>
            <a:r>
              <a:rPr lang="cs-CZ" sz="2400" dirty="0" smtClean="0">
                <a:hlinkClick r:id="rId3"/>
              </a:rPr>
              <a:t>http://cs.wikipedia.org/wiki/Soubor:120px-Hexahedron-slowturn.gif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dirty="0" smtClean="0"/>
          </a:p>
          <a:p>
            <a:endParaRPr lang="cs-CZ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218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</vt:lpstr>
      <vt:lpstr>Krychle</vt:lpstr>
      <vt:lpstr>Krychle</vt:lpstr>
      <vt:lpstr>Krychle</vt:lpstr>
      <vt:lpstr>Krychle</vt:lpstr>
      <vt:lpstr>Najdi a označ křížkem všechny krychle.</vt:lpstr>
      <vt:lpstr>Najdi, označ a spočítej všechny krychle.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30</cp:revision>
  <dcterms:created xsi:type="dcterms:W3CDTF">2012-01-08T19:12:39Z</dcterms:created>
  <dcterms:modified xsi:type="dcterms:W3CDTF">2012-03-17T14:51:11Z</dcterms:modified>
</cp:coreProperties>
</file>