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949" autoAdjust="0"/>
  </p:normalViewPr>
  <p:slideViewPr>
    <p:cSldViewPr>
      <p:cViewPr>
        <p:scale>
          <a:sx n="80" d="100"/>
          <a:sy n="80" d="100"/>
        </p:scale>
        <p:origin x="-21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ADCC1-7346-4224-89BE-CFFFE1F1CDAB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a/ColonialAfrica.png" TargetMode="External"/><Relationship Id="rId2" Type="http://schemas.openxmlformats.org/officeDocument/2006/relationships/hyperlink" Target="http://upload.wikimedia.org/wikipedia/commons/thumb/e/ed/Balkan_troubles1.jpg/443px-Balkan_troubles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1/Herzl.gif" TargetMode="External"/><Relationship Id="rId5" Type="http://schemas.openxmlformats.org/officeDocument/2006/relationships/hyperlink" Target="http://upload.wikimedia.org/wikipedia/commons/5/5c/Iwakura_mission_members.jpg" TargetMode="External"/><Relationship Id="rId4" Type="http://schemas.openxmlformats.org/officeDocument/2006/relationships/hyperlink" Target="http://upload.wikimedia.org/wikipedia/commons/1/1e/Kroonland_in_Panama_Canal,_191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PRVNÍ SVĚTOVÁ VÁLKA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vznikem čs. legií v Evropě a také s jejich rolí v první světové válce. Žáci hodnotí postavení čs. vojenských jednotek v zahraničí.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Svět před první světovou válkou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Přípravy na válku</a:t>
            </a:r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Evropa: Kdo bude šéf?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boj států o vedoucí pozici</a:t>
            </a:r>
          </a:p>
          <a:p>
            <a:r>
              <a:rPr lang="cs-CZ" dirty="0" smtClean="0"/>
              <a:t>několik konfliktů ve východní a jižní Evropě (Balkán, Středozemní moře)</a:t>
            </a:r>
          </a:p>
          <a:p>
            <a:r>
              <a:rPr lang="cs-CZ" dirty="0" smtClean="0"/>
              <a:t>vytvoření mocenských bloků: Trojdohoda, Trojspolek</a:t>
            </a:r>
            <a:endParaRPr lang="cs-CZ" dirty="0"/>
          </a:p>
        </p:txBody>
      </p:sp>
      <p:pic>
        <p:nvPicPr>
          <p:cNvPr id="5" name="Picture 2" descr="File:Balkan trouble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196752"/>
            <a:ext cx="3508950" cy="47525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6021288"/>
            <a:ext cx="40246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Proč vedle sebe sedí německý a rakouský</a:t>
            </a:r>
          </a:p>
          <a:p>
            <a:r>
              <a:rPr lang="cs-CZ" dirty="0" smtClean="0"/>
              <a:t>císař, ruský car a další?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2/2a/ColonialAfric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4430164" cy="51845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Afrika: souboj o území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9120"/>
          </a:xfrm>
        </p:spPr>
        <p:txBody>
          <a:bodyPr>
            <a:normAutofit/>
          </a:bodyPr>
          <a:lstStyle/>
          <a:p>
            <a:r>
              <a:rPr lang="cs-CZ" dirty="0" smtClean="0"/>
              <a:t>souboj evropských států o kolonie</a:t>
            </a:r>
          </a:p>
          <a:p>
            <a:r>
              <a:rPr lang="cs-CZ" dirty="0" smtClean="0"/>
              <a:t>jediné svobodné státy: </a:t>
            </a:r>
            <a:r>
              <a:rPr lang="cs-CZ" b="1" dirty="0" smtClean="0">
                <a:solidFill>
                  <a:srgbClr val="FFC000"/>
                </a:solidFill>
              </a:rPr>
              <a:t>L</a:t>
            </a:r>
            <a:r>
              <a:rPr lang="cs-CZ" dirty="0" smtClean="0"/>
              <a:t>ibérie a 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tiopie</a:t>
            </a:r>
          </a:p>
          <a:p>
            <a:r>
              <a:rPr lang="cs-CZ" dirty="0" smtClean="0"/>
              <a:t>hlavní roli mají Francie a Británie</a:t>
            </a:r>
          </a:p>
          <a:p>
            <a:r>
              <a:rPr lang="cs-CZ" dirty="0" smtClean="0"/>
              <a:t>touha menších evropských států po africkém území (zdroj surovin)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587727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[2]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3284984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284984"/>
            <a:ext cx="336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83273" y="6211669"/>
            <a:ext cx="40607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Francouzi se snaží spojit africké kolonie ve směru Z – V.</a:t>
            </a:r>
          </a:p>
          <a:p>
            <a:r>
              <a:rPr lang="cs-CZ" sz="1200" dirty="0" smtClean="0"/>
              <a:t>Angličané se snaží spojit své kolonie ve směru S – J.</a:t>
            </a:r>
          </a:p>
          <a:p>
            <a:r>
              <a:rPr lang="cs-CZ" sz="1200" dirty="0" smtClean="0"/>
              <a:t>Mezi oběma velmocemi dojde ke střetu u sídla </a:t>
            </a:r>
            <a:r>
              <a:rPr lang="cs-CZ" sz="1200" dirty="0" err="1" smtClean="0"/>
              <a:t>Fašoda</a:t>
            </a:r>
            <a:r>
              <a:rPr lang="cs-CZ" sz="1200" dirty="0" smtClean="0"/>
              <a:t> r. 1899.</a:t>
            </a:r>
            <a:endParaRPr lang="cs-CZ" sz="1200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987824" y="3068960"/>
            <a:ext cx="72008" cy="2376264"/>
          </a:xfrm>
          <a:prstGeom prst="straightConnector1">
            <a:avLst/>
          </a:prstGeom>
          <a:ln w="76200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115616" y="2708920"/>
            <a:ext cx="1656184" cy="0"/>
          </a:xfrm>
          <a:prstGeom prst="straightConnector1">
            <a:avLst/>
          </a:prstGeom>
          <a:ln w="76200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buch 1 14"/>
          <p:cNvSpPr/>
          <p:nvPr/>
        </p:nvSpPr>
        <p:spPr>
          <a:xfrm>
            <a:off x="2699792" y="2636912"/>
            <a:ext cx="576064" cy="432048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Amerika: vlastní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politika izolacionismu (</a:t>
            </a:r>
            <a:r>
              <a:rPr lang="cs-CZ" dirty="0" err="1" smtClean="0"/>
              <a:t>Monroeova</a:t>
            </a:r>
            <a:r>
              <a:rPr lang="cs-CZ" dirty="0" smtClean="0"/>
              <a:t> doktrína)</a:t>
            </a:r>
          </a:p>
          <a:p>
            <a:r>
              <a:rPr lang="cs-CZ" dirty="0" smtClean="0"/>
              <a:t>USA své zájmy prosazují napříč kontinentem (např. stavba Panamského průplavu)</a:t>
            </a:r>
          </a:p>
          <a:p>
            <a:r>
              <a:rPr lang="cs-CZ" dirty="0" smtClean="0"/>
              <a:t>střety s místními politiky výjimečné</a:t>
            </a:r>
            <a:endParaRPr lang="cs-CZ" dirty="0"/>
          </a:p>
        </p:txBody>
      </p:sp>
      <p:pic>
        <p:nvPicPr>
          <p:cNvPr id="3074" name="Picture 2" descr="http://upload.wikimedia.org/wikipedia/commons/1/1e/Kroonland_in_Panama_Canal%2C_19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7206" y="2132856"/>
            <a:ext cx="4336794" cy="28083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604448" y="5013176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[3]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Asie: nový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velká území pod dohledem evropských velmocí</a:t>
            </a:r>
          </a:p>
          <a:p>
            <a:r>
              <a:rPr lang="cs-CZ" dirty="0" smtClean="0"/>
              <a:t>rozpad velkých říší (Čína, Osmanská říše)</a:t>
            </a:r>
          </a:p>
          <a:p>
            <a:r>
              <a:rPr lang="cs-CZ" dirty="0" smtClean="0"/>
              <a:t>vznik nových velmocí </a:t>
            </a:r>
            <a:r>
              <a:rPr lang="cs-CZ" sz="2400" dirty="0" smtClean="0"/>
              <a:t>(Japonsko: reformy </a:t>
            </a:r>
            <a:r>
              <a:rPr lang="cs-CZ" sz="2400" i="1" dirty="0" err="1" smtClean="0"/>
              <a:t>Meidži</a:t>
            </a:r>
            <a:r>
              <a:rPr lang="cs-CZ" sz="2400" dirty="0" smtClean="0"/>
              <a:t>)</a:t>
            </a:r>
          </a:p>
          <a:p>
            <a:r>
              <a:rPr lang="cs-CZ" dirty="0" smtClean="0"/>
              <a:t>menší konflikty (př. rusko-japonská válka)</a:t>
            </a:r>
          </a:p>
          <a:p>
            <a:r>
              <a:rPr lang="cs-CZ" dirty="0" smtClean="0"/>
              <a:t>sionismus</a:t>
            </a:r>
            <a:endParaRPr lang="cs-CZ" dirty="0"/>
          </a:p>
        </p:txBody>
      </p:sp>
      <p:pic>
        <p:nvPicPr>
          <p:cNvPr id="2050" name="Picture 2" descr="http://upload.wikimedia.org/wikipedia/commons/5/5c/Iwakura_mission_memb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556792"/>
            <a:ext cx="4131655" cy="2952328"/>
          </a:xfrm>
          <a:prstGeom prst="rect">
            <a:avLst/>
          </a:prstGeom>
          <a:noFill/>
        </p:spPr>
      </p:pic>
      <p:pic>
        <p:nvPicPr>
          <p:cNvPr id="2052" name="Picture 4" descr="File:Herzl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769768"/>
            <a:ext cx="1548171" cy="20882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604448" y="450912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[4]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479715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[5]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 </a:t>
            </a:r>
            <a:r>
              <a:rPr lang="cs-CZ" sz="1400" i="1" dirty="0" err="1" smtClean="0"/>
              <a:t>Balkan</a:t>
            </a:r>
            <a:r>
              <a:rPr lang="cs-CZ" sz="1400" i="1" dirty="0" smtClean="0"/>
              <a:t>_troubles1.jpg</a:t>
            </a:r>
            <a:r>
              <a:rPr lang="cs-CZ" sz="1400" dirty="0" smtClean="0"/>
              <a:t> [online], Leonard </a:t>
            </a:r>
            <a:r>
              <a:rPr lang="cs-CZ" sz="1400" dirty="0" err="1" smtClean="0"/>
              <a:t>Raven</a:t>
            </a:r>
            <a:r>
              <a:rPr lang="cs-CZ" sz="1400" dirty="0" smtClean="0"/>
              <a:t>-</a:t>
            </a:r>
            <a:r>
              <a:rPr lang="cs-CZ" sz="1400" dirty="0" err="1" smtClean="0"/>
              <a:t>Hill</a:t>
            </a:r>
            <a:r>
              <a:rPr lang="cs-CZ" sz="1400" dirty="0" smtClean="0"/>
              <a:t> 2. 10. 1912, dostupné z URL: &lt;</a:t>
            </a:r>
            <a:r>
              <a:rPr lang="cs-CZ" sz="1400" dirty="0" smtClean="0">
                <a:hlinkClick r:id="rId2"/>
              </a:rPr>
              <a:t>http://upload.wikimedia.org/wikipedia/commons/thumb/e/ed/Balkan_troubles1.jpg/443px-Balkan_troubles1.jpg</a:t>
            </a:r>
            <a:r>
              <a:rPr lang="cs-CZ" sz="1400" dirty="0" smtClean="0"/>
              <a:t>&gt; [cit. dne 1. 5. 2013]&gt;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err="1" smtClean="0"/>
              <a:t>ColonialAfrica.pg</a:t>
            </a:r>
            <a:r>
              <a:rPr lang="cs-CZ" sz="1400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20</a:t>
            </a:r>
            <a:r>
              <a:rPr lang="cs-CZ" sz="1400" dirty="0" smtClean="0"/>
              <a:t>. 4. 2005, </a:t>
            </a:r>
            <a:r>
              <a:rPr lang="cs-CZ" sz="1400" dirty="0" smtClean="0"/>
              <a:t>dostupné z URL:&lt;</a:t>
            </a:r>
            <a:r>
              <a:rPr lang="cs-CZ" sz="1400" dirty="0" smtClean="0">
                <a:hlinkClick r:id="rId3"/>
              </a:rPr>
              <a:t> </a:t>
            </a:r>
            <a:r>
              <a:rPr lang="cs-CZ" sz="1400" dirty="0" smtClean="0">
                <a:hlinkClick r:id="rId3"/>
              </a:rPr>
              <a:t>http://upload.wikimedia.org/wikipedia/commons/2/2a/ColonialAfrica.png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1. 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err="1" smtClean="0"/>
              <a:t>Kroonland</a:t>
            </a:r>
            <a:r>
              <a:rPr lang="cs-CZ" sz="1400" i="1" dirty="0" smtClean="0"/>
              <a:t> in Panama </a:t>
            </a:r>
            <a:r>
              <a:rPr lang="cs-CZ" sz="1400" i="1" dirty="0" err="1" smtClean="0"/>
              <a:t>Canal</a:t>
            </a:r>
            <a:r>
              <a:rPr lang="cs-CZ" sz="1400" i="1" dirty="0" smtClean="0"/>
              <a:t>, 1915.jpg</a:t>
            </a:r>
            <a:r>
              <a:rPr lang="cs-CZ" sz="1400" dirty="0" smtClean="0"/>
              <a:t> [online], Underwood &amp; </a:t>
            </a:r>
            <a:r>
              <a:rPr lang="cs-CZ" sz="1400" dirty="0" err="1" smtClean="0"/>
              <a:t>Underwood</a:t>
            </a:r>
            <a:r>
              <a:rPr lang="cs-CZ" sz="1400" dirty="0" smtClean="0"/>
              <a:t> 2. 2. 1915, dostupné z URL:&lt;</a:t>
            </a:r>
            <a:r>
              <a:rPr lang="cs-CZ" sz="1400" dirty="0" smtClean="0">
                <a:hlinkClick r:id="rId4"/>
              </a:rPr>
              <a:t>http://upload.wikimedia.org/wikipedia/commons/1/1e/Kroonland_in_Panama_Canal%2C_1915.jpg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err="1" smtClean="0"/>
              <a:t>Iwakura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mission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members.jpg</a:t>
            </a:r>
            <a:r>
              <a:rPr lang="cs-CZ" sz="1400" dirty="0" smtClean="0"/>
              <a:t> [online], </a:t>
            </a:r>
            <a:r>
              <a:rPr lang="zh-TW" altLang="en-US" sz="1400" dirty="0" smtClean="0"/>
              <a:t>東洋文化協會</a:t>
            </a:r>
            <a:r>
              <a:rPr lang="cs-CZ" sz="1400" dirty="0" smtClean="0"/>
              <a:t> 1933, dostupné z URL:&lt;</a:t>
            </a:r>
            <a:r>
              <a:rPr lang="cs-CZ" sz="1400" dirty="0" smtClean="0">
                <a:hlinkClick r:id="rId5"/>
              </a:rPr>
              <a:t>http://upload.wikimedia.org/wikipedia/commons/5/5c/Iwakura_mission_members.jpg</a:t>
            </a:r>
            <a:r>
              <a:rPr lang="cs-CZ" sz="1400" dirty="0" smtClean="0"/>
              <a:t>&gt; [cit. dne 1. 5. 2013].</a:t>
            </a:r>
          </a:p>
          <a:p>
            <a:pPr>
              <a:buNone/>
            </a:pPr>
            <a:r>
              <a:rPr lang="cs-CZ" sz="1400" dirty="0" smtClean="0"/>
              <a:t>[5] </a:t>
            </a:r>
            <a:r>
              <a:rPr lang="cs-CZ" sz="1400" i="1" dirty="0" err="1" smtClean="0"/>
              <a:t>Herzl.gif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29. 1. 2005, dostupné z URL:&lt;</a:t>
            </a:r>
            <a:r>
              <a:rPr lang="cs-CZ" sz="1400" dirty="0" smtClean="0">
                <a:hlinkClick r:id="rId6"/>
              </a:rPr>
              <a:t>http://upload.wikimedia.org/wikipedia/commons/3/31/Herzl.gif</a:t>
            </a:r>
            <a:r>
              <a:rPr lang="cs-CZ" sz="1400" dirty="0" smtClean="0"/>
              <a:t>&gt; [cit. dne 1. 5. 2013].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495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Svět před první světovou válkou</vt:lpstr>
      <vt:lpstr>Evropa: Kdo bude šéf?</vt:lpstr>
      <vt:lpstr>Afrika: souboj o území</vt:lpstr>
      <vt:lpstr>Amerika: vlastní svět</vt:lpstr>
      <vt:lpstr>Asie: nový svět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</dc:creator>
  <cp:lastModifiedBy>Jan</cp:lastModifiedBy>
  <cp:revision>5</cp:revision>
  <dcterms:created xsi:type="dcterms:W3CDTF">2013-06-01T13:44:00Z</dcterms:created>
  <dcterms:modified xsi:type="dcterms:W3CDTF">2013-06-01T14:48:27Z</dcterms:modified>
</cp:coreProperties>
</file>