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1"/>
  </p:notesMasterIdLst>
  <p:sldIdLst>
    <p:sldId id="263" r:id="rId2"/>
    <p:sldId id="264" r:id="rId3"/>
    <p:sldId id="256" r:id="rId4"/>
    <p:sldId id="257" r:id="rId5"/>
    <p:sldId id="259" r:id="rId6"/>
    <p:sldId id="262" r:id="rId7"/>
    <p:sldId id="265" r:id="rId8"/>
    <p:sldId id="270" r:id="rId9"/>
    <p:sldId id="267" r:id="rId10"/>
    <p:sldId id="271" r:id="rId11"/>
    <p:sldId id="268" r:id="rId12"/>
    <p:sldId id="272" r:id="rId13"/>
    <p:sldId id="269" r:id="rId14"/>
    <p:sldId id="273" r:id="rId15"/>
    <p:sldId id="266" r:id="rId16"/>
    <p:sldId id="274" r:id="rId17"/>
    <p:sldId id="258" r:id="rId18"/>
    <p:sldId id="275" r:id="rId19"/>
    <p:sldId id="26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3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BB2D23-8FB4-4045-B800-2C87C512F417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C76EC-87C4-4196-9222-42FFC0B85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0C76EC-87C4-4196-9222-42FFC0B85D5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0C76EC-87C4-4196-9222-42FFC0B85D5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65481CB-2D5B-4C7B-8DD4-067B6091602B}" type="datetimeFigureOut">
              <a:rPr lang="cs-CZ" smtClean="0"/>
              <a:pPr/>
              <a:t>4.9.2013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4E819E2-CAC7-4FD5-8DEC-F9E62BFDA40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med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lloween" TargetMode="External"/><Relationship Id="rId7" Type="http://schemas.openxmlformats.org/officeDocument/2006/relationships/image" Target="../media/image9.wmf"/><Relationship Id="rId2" Type="http://schemas.openxmlformats.org/officeDocument/2006/relationships/hyperlink" Target="http://cs.wikipedia.org/wiki/Du%C5%A1i%C4%8Dk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hyperlink" Target="http://www.printactivities.com/Mazes/Shape_Mazes/Halloween_Maze.html" TargetMode="External"/><Relationship Id="rId4" Type="http://schemas.openxmlformats.org/officeDocument/2006/relationships/hyperlink" Target="http://www.velkaepocha.sk/200710303661/Halloween-anebo-Dusicky.htm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7272808" cy="155845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55576" y="282883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@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zsmojzir.cz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636912"/>
            <a:ext cx="676275" cy="409575"/>
          </a:xfrm>
          <a:prstGeom prst="rect">
            <a:avLst/>
          </a:prstGeom>
          <a:noFill/>
        </p:spPr>
      </p:pic>
      <p:pic>
        <p:nvPicPr>
          <p:cNvPr id="7" name="obrázek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3645024"/>
            <a:ext cx="2085975" cy="1295400"/>
          </a:xfrm>
          <a:prstGeom prst="rect">
            <a:avLst/>
          </a:prstGeom>
          <a:noFill/>
        </p:spPr>
      </p:pic>
      <p:pic>
        <p:nvPicPr>
          <p:cNvPr id="8" name="obrázek 4" descr="škola"/>
          <p:cNvPicPr>
            <a:picLocks noChangeAspect="1" noChangeArrowheads="1"/>
          </p:cNvPicPr>
          <p:nvPr/>
        </p:nvPicPr>
        <p:blipFill>
          <a:blip r:embed="rId6" cstate="print"/>
          <a:srcRect b="16722"/>
          <a:stretch>
            <a:fillRect/>
          </a:stretch>
        </p:blipFill>
        <p:spPr bwMode="auto">
          <a:xfrm>
            <a:off x="4860032" y="3645024"/>
            <a:ext cx="2447925" cy="136740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339752" y="515719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41682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2564904"/>
            <a:ext cx="74168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 Dušičky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Halloween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7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4.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Jazyk a jazyková komunikace – český jazyk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Žáci se seznámí s tradicemi a zvyky, které jsou spjaté s těmito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svátky.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Nově nabyté znalosti si ověří v krátkém testu.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smtClean="0"/>
              <a:t>tradice a zvyky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Dušičky a Halloween</a:t>
            </a:r>
            <a:endParaRPr lang="cs-CZ" dirty="0"/>
          </a:p>
        </p:txBody>
      </p:sp>
      <p:pic>
        <p:nvPicPr>
          <p:cNvPr id="1030" name="Picture 6" descr="C:\Users\raduška\AppData\Local\Microsoft\Windows\Temporary Internet Files\Content.IE5\2GO176IG\MC9003976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942999" cy="56166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svátek poklidný, kdy vzpomínáme na ty, kteří už s námi nejsou, a se kterými jsme prožili část života. Dušičky oslavují pokoru a skromnost. Vzpomínáme na mrtvé, které jsme měli rádi, a kteří odešli z tohoto světa. </a:t>
            </a:r>
          </a:p>
          <a:p>
            <a:r>
              <a:rPr lang="cs-CZ" dirty="0" smtClean="0"/>
              <a:t>Tento svátek připadá na </a:t>
            </a:r>
            <a:r>
              <a:rPr lang="cs-CZ" dirty="0" smtClean="0">
                <a:solidFill>
                  <a:schemeClr val="accent4"/>
                </a:solidFill>
              </a:rPr>
              <a:t>2. listopadu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Památka se slaví od 10. století, v zemích </a:t>
            </a:r>
            <a:r>
              <a:rPr lang="cs-CZ" dirty="0" smtClean="0"/>
              <a:t>                                        s </a:t>
            </a:r>
            <a:r>
              <a:rPr lang="cs-CZ" dirty="0" smtClean="0"/>
              <a:t>křesťanskou tradicí je zvykem během tohoto dne či období navštívit hřbitov a rodinný hrob, rozsvítit na něm svíčku či položit živé květiny, což má symbolizovat víru ve věčný život a demonstrovat křesťanské přesvědčení, že život hrobem nekončí.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Dušičky = památka zesnulých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32656"/>
            <a:ext cx="1080120" cy="1229445"/>
          </a:xfrm>
          <a:prstGeom prst="rect">
            <a:avLst/>
          </a:prstGeom>
          <a:noFill/>
        </p:spPr>
      </p:pic>
      <p:pic>
        <p:nvPicPr>
          <p:cNvPr id="5" name="Picture 7" descr="C:\Users\raduška\AppData\Local\Microsoft\Windows\Temporary Internet Files\Content.IE5\CYBJMFBC\MC9003982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949280"/>
            <a:ext cx="2808312" cy="591983"/>
          </a:xfrm>
          <a:prstGeom prst="rect">
            <a:avLst/>
          </a:prstGeom>
          <a:noFill/>
        </p:spPr>
      </p:pic>
      <p:pic>
        <p:nvPicPr>
          <p:cNvPr id="6" name="Picture 7" descr="C:\Users\raduška\AppData\Local\Microsoft\Windows\Temporary Internet Files\Content.IE5\CYBJMFBC\MC9003982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5949280"/>
            <a:ext cx="3024336" cy="63245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ýně h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6672"/>
            <a:ext cx="8280920" cy="5880264"/>
          </a:xfrm>
          <a:prstGeom prst="rect">
            <a:avLst/>
          </a:prstGeom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Halloween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Halloween je anglosaský lidový svátek, který se slaví </a:t>
            </a:r>
            <a:r>
              <a:rPr lang="cs-CZ" dirty="0" smtClean="0">
                <a:solidFill>
                  <a:schemeClr val="accent4"/>
                </a:solidFill>
              </a:rPr>
              <a:t>31. října</a:t>
            </a:r>
          </a:p>
          <a:p>
            <a:r>
              <a:rPr lang="cs-CZ" dirty="0" smtClean="0"/>
              <a:t>Děti se oblékají do strašidelných kostýmů a chodí od domu </a:t>
            </a:r>
            <a:r>
              <a:rPr lang="cs-CZ" dirty="0" smtClean="0"/>
              <a:t>                  k </a:t>
            </a:r>
            <a:r>
              <a:rPr lang="cs-CZ" dirty="0" smtClean="0"/>
              <a:t>domu s tradičním pořekadlem </a:t>
            </a:r>
            <a:r>
              <a:rPr lang="cs-CZ" i="1" dirty="0" smtClean="0"/>
              <a:t>Trick or treat</a:t>
            </a:r>
            <a:r>
              <a:rPr lang="cs-CZ" dirty="0" smtClean="0"/>
              <a:t> (</a:t>
            </a:r>
            <a:r>
              <a:rPr lang="cs-CZ" i="1" dirty="0" smtClean="0"/>
              <a:t>Koledu nebo vám něco provedu - v Americe je typické pomalovávání automobilů, dveří, zubní pasta na dveřích...</a:t>
            </a:r>
            <a:r>
              <a:rPr lang="cs-CZ" dirty="0" smtClean="0"/>
              <a:t>) a „koledují“ o sladkosti. </a:t>
            </a:r>
          </a:p>
          <a:p>
            <a:r>
              <a:rPr lang="cs-CZ" dirty="0" smtClean="0"/>
              <a:t>Svátek se slaví většinou v anglicky mluvících zemích, převážně v USA, Kanadě, Velké Británii,  Irsku, Austrálii, Novém Zélandu aj.</a:t>
            </a:r>
          </a:p>
          <a:p>
            <a:r>
              <a:rPr lang="cs-CZ" dirty="0" smtClean="0"/>
              <a:t>Halloween vznikl z keltského svátku </a:t>
            </a:r>
            <a:r>
              <a:rPr lang="cs-CZ" dirty="0" smtClean="0">
                <a:solidFill>
                  <a:schemeClr val="accent4"/>
                </a:solidFill>
              </a:rPr>
              <a:t>Samhain </a:t>
            </a:r>
            <a:r>
              <a:rPr lang="cs-CZ" dirty="0" smtClean="0"/>
              <a:t>– obdoby našeho Nového roku.</a:t>
            </a:r>
          </a:p>
          <a:p>
            <a:r>
              <a:rPr lang="cs-CZ" dirty="0" smtClean="0"/>
              <a:t>Tradičními znaky Halloweenu jsou vyřezané dýně se svíčkou uvnitř, zvané </a:t>
            </a:r>
            <a:r>
              <a:rPr lang="cs-CZ" dirty="0" smtClean="0">
                <a:solidFill>
                  <a:schemeClr val="accent4"/>
                </a:solidFill>
              </a:rPr>
              <a:t>jack-o'-lantern</a:t>
            </a:r>
            <a:r>
              <a:rPr lang="cs-CZ" dirty="0" smtClean="0"/>
              <a:t>, dále čarodějky, duchové, černé kočky, košťata, oheň, příšery, kostlivci atd. Typickými barvami jsou černá a oranžová.</a:t>
            </a:r>
          </a:p>
          <a:p>
            <a:endParaRPr lang="cs-CZ" dirty="0"/>
          </a:p>
        </p:txBody>
      </p:sp>
      <p:pic>
        <p:nvPicPr>
          <p:cNvPr id="4" name="Picture 7" descr="C:\Users\raduška\AppData\Local\Microsoft\Windows\Temporary Internet Files\Content.IE5\CYBJMFBC\MC900398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445224"/>
            <a:ext cx="4317928" cy="902968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4664"/>
            <a:ext cx="936104" cy="106551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  <a:hlinkClick r:id="rId2" action="ppaction://hlinksldjump"/>
              </a:rPr>
              <a:t>Jak se jiným názvem říká Dušičkám?</a:t>
            </a:r>
            <a:endParaRPr lang="cs-CZ" sz="3200" dirty="0" smtClean="0">
              <a:solidFill>
                <a:schemeClr val="accent4"/>
              </a:solidFill>
            </a:endParaRPr>
          </a:p>
          <a:p>
            <a:endParaRPr lang="cs-CZ" sz="2800" dirty="0" smtClean="0"/>
          </a:p>
          <a:p>
            <a:r>
              <a:rPr lang="cs-CZ" sz="2800" dirty="0" smtClean="0"/>
              <a:t>A) památka mrtvých</a:t>
            </a:r>
          </a:p>
          <a:p>
            <a:endParaRPr lang="cs-CZ" sz="2800" dirty="0" smtClean="0"/>
          </a:p>
          <a:p>
            <a:r>
              <a:rPr lang="cs-CZ" sz="2800" dirty="0" smtClean="0"/>
              <a:t>B) památka zesnulých</a:t>
            </a:r>
          </a:p>
          <a:p>
            <a:endParaRPr lang="cs-CZ" sz="2800" dirty="0" smtClean="0"/>
          </a:p>
          <a:p>
            <a:r>
              <a:rPr lang="cs-CZ" sz="2800" dirty="0" smtClean="0"/>
              <a:t>C) památka na mrtvé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Kvíz – </a:t>
            </a:r>
            <a:r>
              <a:rPr lang="cs-CZ" sz="6000" dirty="0" smtClean="0"/>
              <a:t>1.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636912"/>
            <a:ext cx="2277436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</a:rPr>
              <a:t>Jak se jiným názvem říká Dušičkám?</a:t>
            </a:r>
          </a:p>
          <a:p>
            <a:endParaRPr lang="cs-CZ" sz="2800" dirty="0" smtClean="0"/>
          </a:p>
          <a:p>
            <a:r>
              <a:rPr lang="cs-CZ" sz="2800" dirty="0" smtClean="0"/>
              <a:t>A) památka mrtvých</a:t>
            </a:r>
          </a:p>
          <a:p>
            <a:endParaRPr lang="cs-CZ" sz="2800" dirty="0" smtClean="0"/>
          </a:p>
          <a:p>
            <a:r>
              <a:rPr lang="cs-CZ" sz="2800" dirty="0" smtClean="0"/>
              <a:t>B) památka zesnulých</a:t>
            </a:r>
          </a:p>
          <a:p>
            <a:endParaRPr lang="cs-CZ" sz="2800" dirty="0" smtClean="0"/>
          </a:p>
          <a:p>
            <a:r>
              <a:rPr lang="cs-CZ" sz="2800" dirty="0" smtClean="0"/>
              <a:t>C) památka na mrtvé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Kvíz – </a:t>
            </a:r>
            <a:r>
              <a:rPr lang="cs-CZ" sz="6000" dirty="0" smtClean="0"/>
              <a:t>1.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636912"/>
            <a:ext cx="2277436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2.</a:t>
            </a:r>
            <a:r>
              <a:rPr lang="cs-CZ" sz="6600" dirty="0" smtClean="0"/>
              <a:t>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6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708920"/>
            <a:ext cx="2304256" cy="2592288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  <a:hlinkClick r:id="rId4" action="ppaction://hlinksldjump"/>
              </a:rPr>
              <a:t>Na který den v roce tento svátek připadá?</a:t>
            </a:r>
            <a:endParaRPr lang="cs-CZ" sz="3200" dirty="0" smtClean="0">
              <a:solidFill>
                <a:schemeClr val="accent4"/>
              </a:solidFill>
            </a:endParaRP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2. listopadu</a:t>
            </a:r>
          </a:p>
          <a:p>
            <a:endParaRPr lang="cs-CZ" sz="2800" dirty="0" smtClean="0"/>
          </a:p>
          <a:p>
            <a:r>
              <a:rPr lang="cs-CZ" sz="2800" dirty="0" smtClean="0"/>
              <a:t>B) 4. listopadu</a:t>
            </a:r>
          </a:p>
          <a:p>
            <a:endParaRPr lang="cs-CZ" sz="2800" dirty="0" smtClean="0"/>
          </a:p>
          <a:p>
            <a:r>
              <a:rPr lang="cs-CZ" sz="2800" dirty="0" smtClean="0"/>
              <a:t>C) 1. října </a:t>
            </a:r>
            <a:endParaRPr lang="cs-CZ" sz="28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2.</a:t>
            </a:r>
            <a:r>
              <a:rPr lang="cs-CZ" sz="6600" dirty="0" smtClean="0"/>
              <a:t>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6" name="Picture 2" descr="C:\Users\raduška\AppData\Local\Microsoft\Windows\Temporary Internet Files\Content.IE5\ME7D7KCB\MC90036214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708920"/>
            <a:ext cx="2304256" cy="2592288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</a:rPr>
              <a:t>Na který den v roce tento svátek připadá?</a:t>
            </a: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2. listopadu</a:t>
            </a:r>
          </a:p>
          <a:p>
            <a:endParaRPr lang="cs-CZ" sz="2800" dirty="0" smtClean="0"/>
          </a:p>
          <a:p>
            <a:r>
              <a:rPr lang="cs-CZ" sz="2800" dirty="0" smtClean="0"/>
              <a:t>B) 4. listopadu</a:t>
            </a:r>
          </a:p>
          <a:p>
            <a:endParaRPr lang="cs-CZ" sz="2800" dirty="0" smtClean="0"/>
          </a:p>
          <a:p>
            <a:r>
              <a:rPr lang="cs-CZ" sz="2800" dirty="0" smtClean="0"/>
              <a:t>C) 1. října </a:t>
            </a:r>
            <a:endParaRPr lang="cs-CZ" sz="28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  <a:hlinkClick r:id="rId2" action="ppaction://hlinksldjump"/>
              </a:rPr>
              <a:t>Co bychom měli na Dušičky mrtvým pokládat na hrob?</a:t>
            </a:r>
            <a:endParaRPr lang="cs-CZ" sz="3200" dirty="0" smtClean="0">
              <a:solidFill>
                <a:schemeClr val="accent4"/>
              </a:solidFill>
            </a:endParaRP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umělé květiny a svíčku</a:t>
            </a:r>
          </a:p>
          <a:p>
            <a:endParaRPr lang="cs-CZ" sz="2800" dirty="0" smtClean="0"/>
          </a:p>
          <a:p>
            <a:r>
              <a:rPr lang="cs-CZ" sz="2800" dirty="0" smtClean="0"/>
              <a:t>B) živé květiny a svíčku</a:t>
            </a:r>
          </a:p>
          <a:p>
            <a:endParaRPr lang="cs-CZ" sz="2800" dirty="0" smtClean="0"/>
          </a:p>
          <a:p>
            <a:r>
              <a:rPr lang="cs-CZ" sz="2800" dirty="0" smtClean="0"/>
              <a:t>C) svíčku a naši nejnovější fotku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3.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5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636912"/>
            <a:ext cx="2277436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</a:rPr>
              <a:t>Co bychom měli na Dušičky mrtvým pokládat na hrob?</a:t>
            </a: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umělé květiny a svíčku</a:t>
            </a:r>
          </a:p>
          <a:p>
            <a:endParaRPr lang="cs-CZ" sz="2800" dirty="0" smtClean="0"/>
          </a:p>
          <a:p>
            <a:r>
              <a:rPr lang="cs-CZ" sz="2800" dirty="0" smtClean="0"/>
              <a:t>B) živé květiny a svíčku</a:t>
            </a:r>
          </a:p>
          <a:p>
            <a:endParaRPr lang="cs-CZ" sz="2800" dirty="0" smtClean="0"/>
          </a:p>
          <a:p>
            <a:r>
              <a:rPr lang="cs-CZ" sz="2800" dirty="0" smtClean="0"/>
              <a:t>C) svíčku a naši nejnovější fotku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3.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5" name="Picture 2" descr="C:\Users\raduška\AppData\Local\Microsoft\Windows\Temporary Internet Files\Content.IE5\ME7D7KCB\MC90036214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636912"/>
            <a:ext cx="2277436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  <a:hlinkClick r:id="rId2" action="ppaction://hlinksldjump"/>
              </a:rPr>
              <a:t>Kdy se v anglicky mluvících zemích slaví Halloween?</a:t>
            </a:r>
            <a:endParaRPr lang="cs-CZ" sz="3200" dirty="0" smtClean="0">
              <a:solidFill>
                <a:schemeClr val="accent4"/>
              </a:solidFill>
            </a:endParaRP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31. listopadu</a:t>
            </a:r>
          </a:p>
          <a:p>
            <a:endParaRPr lang="cs-CZ" sz="2800" dirty="0" smtClean="0"/>
          </a:p>
          <a:p>
            <a:r>
              <a:rPr lang="cs-CZ" sz="2800" dirty="0" smtClean="0"/>
              <a:t>B) 31. prosince</a:t>
            </a:r>
          </a:p>
          <a:p>
            <a:endParaRPr lang="cs-CZ" sz="2800" dirty="0" smtClean="0"/>
          </a:p>
          <a:p>
            <a:r>
              <a:rPr lang="cs-CZ" sz="2800" dirty="0" smtClean="0"/>
              <a:t>C) 31. října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4.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708920"/>
            <a:ext cx="2277436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</a:rPr>
              <a:t>Kdy se v anglicky mluvících zemích slaví Halloween?</a:t>
            </a: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31. listopadu</a:t>
            </a:r>
          </a:p>
          <a:p>
            <a:endParaRPr lang="cs-CZ" sz="2800" dirty="0" smtClean="0"/>
          </a:p>
          <a:p>
            <a:r>
              <a:rPr lang="cs-CZ" sz="2800" dirty="0" smtClean="0"/>
              <a:t>B) 31. prosince</a:t>
            </a:r>
          </a:p>
          <a:p>
            <a:endParaRPr lang="cs-CZ" sz="2800" dirty="0" smtClean="0"/>
          </a:p>
          <a:p>
            <a:r>
              <a:rPr lang="cs-CZ" sz="2800" dirty="0" smtClean="0"/>
              <a:t>C) 31. října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4.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708920"/>
            <a:ext cx="2277436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  <a:hlinkClick r:id="rId2" action="ppaction://hlinksldjump"/>
              </a:rPr>
              <a:t>Co říkají děti, když koledují u dveří?</a:t>
            </a:r>
            <a:endParaRPr lang="cs-CZ" sz="3200" dirty="0" smtClean="0">
              <a:solidFill>
                <a:schemeClr val="accent4"/>
              </a:solidFill>
            </a:endParaRP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Koledu nebo už nikdy neodejdu.</a:t>
            </a:r>
          </a:p>
          <a:p>
            <a:endParaRPr lang="cs-CZ" sz="2800" dirty="0" smtClean="0"/>
          </a:p>
          <a:p>
            <a:r>
              <a:rPr lang="cs-CZ" sz="2800" dirty="0" smtClean="0"/>
              <a:t>B) My tři králové jdeme k vám…</a:t>
            </a:r>
          </a:p>
          <a:p>
            <a:endParaRPr lang="cs-CZ" sz="2800" dirty="0" smtClean="0"/>
          </a:p>
          <a:p>
            <a:r>
              <a:rPr lang="cs-CZ" sz="2800" dirty="0" smtClean="0"/>
              <a:t>C) Koledu nebo Vám něco provedu.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5.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924944"/>
            <a:ext cx="1872208" cy="213103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/>
                </a:solidFill>
              </a:rPr>
              <a:t>Co říkají děti, když koledují u dveří?</a:t>
            </a:r>
          </a:p>
          <a:p>
            <a:endParaRPr lang="cs-CZ" sz="3200" dirty="0" smtClean="0">
              <a:solidFill>
                <a:schemeClr val="accent4"/>
              </a:solidFill>
            </a:endParaRPr>
          </a:p>
          <a:p>
            <a:r>
              <a:rPr lang="cs-CZ" sz="2800" dirty="0" smtClean="0"/>
              <a:t>A) Koledu nebo už nikdy neodejdu.</a:t>
            </a:r>
          </a:p>
          <a:p>
            <a:endParaRPr lang="cs-CZ" sz="2800" dirty="0" smtClean="0"/>
          </a:p>
          <a:p>
            <a:r>
              <a:rPr lang="cs-CZ" sz="2800" dirty="0" smtClean="0"/>
              <a:t>B) My tři králové jdeme k vám…</a:t>
            </a:r>
          </a:p>
          <a:p>
            <a:endParaRPr lang="cs-CZ" sz="2800" dirty="0" smtClean="0"/>
          </a:p>
          <a:p>
            <a:r>
              <a:rPr lang="cs-CZ" sz="2800" dirty="0" smtClean="0"/>
              <a:t>C) Koledu nebo Vám něco provedu.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5. </a:t>
            </a:r>
            <a:r>
              <a:rPr lang="cs-CZ" dirty="0" smtClean="0"/>
              <a:t>otázka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420888"/>
            <a:ext cx="1872208" cy="213103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http://cs.wikipedia.org/wiki/Du%C5%A1i%C4%8Dky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http://cs.wikipedia.org/wiki/Halloween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http://www.velkaepocha.sk/200710303661/Halloween-anebo-Dusicky.html</a:t>
            </a:r>
            <a:endParaRPr lang="cs-CZ" dirty="0" smtClean="0"/>
          </a:p>
          <a:p>
            <a:r>
              <a:rPr lang="cs-CZ" dirty="0" smtClean="0"/>
              <a:t>Bludiště:</a:t>
            </a:r>
          </a:p>
          <a:p>
            <a:r>
              <a:rPr lang="cs-CZ" dirty="0" smtClean="0"/>
              <a:t>AUTOR NEUVEDEN. </a:t>
            </a:r>
            <a:r>
              <a:rPr lang="cs-CZ" i="1" dirty="0" smtClean="0"/>
              <a:t>Printactivities</a:t>
            </a:r>
            <a:r>
              <a:rPr lang="cs-CZ" dirty="0" smtClean="0"/>
              <a:t> [online]. [cit. 7.4.2013]. Dostupný na WWW: </a:t>
            </a:r>
            <a:r>
              <a:rPr lang="cs-CZ" dirty="0" smtClean="0">
                <a:hlinkClick r:id="rId5"/>
              </a:rPr>
              <a:t>http://www.printactivities.com/Mazes/Shape_Mazes/Halloween_Maze.html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ME7D7KCB\MC9003621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332656"/>
            <a:ext cx="1025604" cy="1167392"/>
          </a:xfrm>
          <a:prstGeom prst="rect">
            <a:avLst/>
          </a:prstGeom>
          <a:noFill/>
        </p:spPr>
      </p:pic>
      <p:pic>
        <p:nvPicPr>
          <p:cNvPr id="5" name="Picture 7" descr="C:\Users\raduška\AppData\Local\Microsoft\Windows\Temporary Internet Files\Content.IE5\CYBJMFBC\MC900398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373216"/>
            <a:ext cx="3629254" cy="75895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Nejprve si s dětmi přečtěte text o dušičkách – nabízí se otázka, zda děti dodržují s tento zvyk.</a:t>
            </a:r>
          </a:p>
          <a:p>
            <a:r>
              <a:rPr lang="cs-CZ" dirty="0" smtClean="0"/>
              <a:t>V bludišti po projití vyjde slovo Halloween a o Halloweenu je následující slide. </a:t>
            </a:r>
          </a:p>
          <a:p>
            <a:r>
              <a:rPr lang="cs-CZ" dirty="0" smtClean="0"/>
              <a:t>Po přečtení následuje kvíz – 5 otázek. Děti můžou soutěžit na jedničku – samostatně, ve skupinách. </a:t>
            </a:r>
          </a:p>
          <a:p>
            <a:r>
              <a:rPr lang="cs-CZ" dirty="0" smtClean="0"/>
              <a:t>Doporučuji nejprve projít všechny otázky, děti si zapisují odpovědi, poté se vraťte k 1. otázce a po kliknutí na zadání otázky se Vám ukáže odpověď. Pokud kliknete na černého ducha, vrátí Vás zpět k zadané otázce. Po kliknutí do prostoru se opět ukáže další otázka.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 práce</a:t>
            </a:r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 slovo Halloween</a:t>
            </a:r>
            <a:endParaRPr lang="cs-CZ" dirty="0"/>
          </a:p>
        </p:txBody>
      </p:sp>
      <p:pic>
        <p:nvPicPr>
          <p:cNvPr id="4" name="Zástupný symbol pro obsah 3" descr="dýně - řeše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484784"/>
            <a:ext cx="5534454" cy="5040307"/>
          </a:xfrm>
          <a:prstGeom prst="rect">
            <a:avLst/>
          </a:prstGeom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201</TotalTime>
  <Words>617</Words>
  <Application>Microsoft Office PowerPoint</Application>
  <PresentationFormat>Předvádění na obrazovce (4:3)</PresentationFormat>
  <Paragraphs>121</Paragraphs>
  <Slides>19</Slides>
  <Notes>2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Papír</vt:lpstr>
      <vt:lpstr>Snímek 1</vt:lpstr>
      <vt:lpstr>Snímek 2</vt:lpstr>
      <vt:lpstr>Dušičky a Halloween</vt:lpstr>
      <vt:lpstr>Dušičky = památka zesnulých</vt:lpstr>
      <vt:lpstr>Snímek 5</vt:lpstr>
      <vt:lpstr>Halloween</vt:lpstr>
      <vt:lpstr>  Kvíz – 1. otázka</vt:lpstr>
      <vt:lpstr>  Kvíz – 1. otázka</vt:lpstr>
      <vt:lpstr> 2. otázka</vt:lpstr>
      <vt:lpstr> 2. otázka</vt:lpstr>
      <vt:lpstr> 3. otázka</vt:lpstr>
      <vt:lpstr> 3. otázka</vt:lpstr>
      <vt:lpstr> 4. otázka</vt:lpstr>
      <vt:lpstr> 4. otázka</vt:lpstr>
      <vt:lpstr> 5. otázka</vt:lpstr>
      <vt:lpstr> 5. otázka</vt:lpstr>
      <vt:lpstr>Použité zdroje</vt:lpstr>
      <vt:lpstr>Metodika práce</vt:lpstr>
      <vt:lpstr>Správné řešení: slovo Halloween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Dušičky a Halloween</dc:title>
  <dc:creator>raduška</dc:creator>
  <cp:lastModifiedBy>Dum</cp:lastModifiedBy>
  <cp:revision>70</cp:revision>
  <dcterms:created xsi:type="dcterms:W3CDTF">2013-04-07T15:21:33Z</dcterms:created>
  <dcterms:modified xsi:type="dcterms:W3CDTF">2013-09-04T17:55:26Z</dcterms:modified>
</cp:coreProperties>
</file>