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56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09" autoAdjust="0"/>
    <p:restoredTop sz="94660"/>
  </p:normalViewPr>
  <p:slideViewPr>
    <p:cSldViewPr>
      <p:cViewPr varScale="1">
        <p:scale>
          <a:sx n="103" d="100"/>
          <a:sy n="103" d="100"/>
        </p:scale>
        <p:origin x="-1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BAEE6-DFC1-4EEA-BDA5-255B7F984A9C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B1FF9A5-08C4-40DF-A6C0-75A123BFB2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BAEE6-DFC1-4EEA-BDA5-255B7F984A9C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B1FF9A5-08C4-40DF-A6C0-75A123BFB2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BAEE6-DFC1-4EEA-BDA5-255B7F984A9C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FF9A5-08C4-40DF-A6C0-75A123BFB2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BAEE6-DFC1-4EEA-BDA5-255B7F984A9C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FF9A5-08C4-40DF-A6C0-75A123BFB2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BAEE6-DFC1-4EEA-BDA5-255B7F984A9C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B1FF9A5-08C4-40DF-A6C0-75A123BFB2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BAEE6-DFC1-4EEA-BDA5-255B7F984A9C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FF9A5-08C4-40DF-A6C0-75A123BFB2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BAEE6-DFC1-4EEA-BDA5-255B7F984A9C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FF9A5-08C4-40DF-A6C0-75A123BFB2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BAEE6-DFC1-4EEA-BDA5-255B7F984A9C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FF9A5-08C4-40DF-A6C0-75A123BFB2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BAEE6-DFC1-4EEA-BDA5-255B7F984A9C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FF9A5-08C4-40DF-A6C0-75A123BFB2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BAEE6-DFC1-4EEA-BDA5-255B7F984A9C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FF9A5-08C4-40DF-A6C0-75A123BFB2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BAEE6-DFC1-4EEA-BDA5-255B7F984A9C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FF9A5-08C4-40DF-A6C0-75A123BFB2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4BBAEE6-DFC1-4EEA-BDA5-255B7F984A9C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B1FF9A5-08C4-40DF-A6C0-75A123BFB2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skola@zsmojzir.cz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youtube.com/watch?v=8zIkcZ52-bo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youtube.com/watch?v=8zIkcZ52-bo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youtube.com/watch?v=8zIkcZ52-bo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youtube.com/watch?v=8zIkcZ52-bo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youtube.com/watch?v=8zIkcZ52-bo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youtube.com/watch?v=8zIkcZ52-bo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slide" Target="slide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youtube.com/watch?v=8zIkcZ52-bo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slide" Target="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youtube.com/watch?v=8zIkcZ52-bo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8zIkcZ52-bo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764704"/>
            <a:ext cx="7272808" cy="1558459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827584" y="2780928"/>
            <a:ext cx="78123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      ZÁKLADNÍ ŠKOLA ÚSTÍ NAD LABEM, HLAVNÍ 193, 403 31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Tel.: 472731819, 472731253 Tel.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řed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./fax: 472731480, e-mail: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skola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@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zsmojzir.cz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2636912"/>
            <a:ext cx="676275" cy="409575"/>
          </a:xfrm>
          <a:prstGeom prst="rect">
            <a:avLst/>
          </a:prstGeom>
          <a:noFill/>
        </p:spPr>
      </p:pic>
      <p:pic>
        <p:nvPicPr>
          <p:cNvPr id="7" name="obrázek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51720" y="3573016"/>
            <a:ext cx="2085975" cy="1295400"/>
          </a:xfrm>
          <a:prstGeom prst="rect">
            <a:avLst/>
          </a:prstGeom>
          <a:noFill/>
        </p:spPr>
      </p:pic>
      <p:pic>
        <p:nvPicPr>
          <p:cNvPr id="8" name="obrázek 4" descr="škola"/>
          <p:cNvPicPr>
            <a:picLocks noChangeAspect="1" noChangeArrowheads="1"/>
          </p:cNvPicPr>
          <p:nvPr/>
        </p:nvPicPr>
        <p:blipFill>
          <a:blip r:embed="rId6" cstate="print"/>
          <a:srcRect b="16722"/>
          <a:stretch>
            <a:fillRect/>
          </a:stretch>
        </p:blipFill>
        <p:spPr bwMode="auto">
          <a:xfrm>
            <a:off x="5004048" y="3573016"/>
            <a:ext cx="2447925" cy="1295400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2411760" y="5085184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VÝUKOVÝ MATERIÁL ZPRACOVANÝ V RÁMCI PROJEKTU 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MODERNÍ ŠKOLA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Registrační číslo projektu: CZ.1.07/1.400/21.3095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620688"/>
            <a:ext cx="7416824" cy="1584176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899592" y="2852936"/>
            <a:ext cx="792088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Číslo klíčové aktivity: III/2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Název klíčové aktivity: Tři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králové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Inovace a zkvalitnění výuky prostřednictvím ICT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Autor: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Radka Krausová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Vytvořeno: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25. 3. 2013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Ročník: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4. ročník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Vzdělávací oblast:</a:t>
            </a:r>
            <a:r>
              <a:rPr kumimoji="0" lang="cs-CZ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Jazyk a jazyková komunikace – český jazyk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Anotace: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Doplňují materiál k látce.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Žáci se seznámí s legendou o Třech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králích, o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zvycích,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které jsou spojené s tímto dnem. Prezentace je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doprovázena audio-video ukázkou.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Legenda, zvyky a tříkrálová obchůzka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Tři králové – 6. ledna</a:t>
            </a:r>
            <a:endParaRPr lang="cs-CZ" sz="4000" b="1" dirty="0">
              <a:solidFill>
                <a:srgbClr val="00B050"/>
              </a:solidFill>
            </a:endParaRPr>
          </a:p>
        </p:txBody>
      </p:sp>
      <p:pic>
        <p:nvPicPr>
          <p:cNvPr id="4" name="Obrázek 3" descr="tři králové.PNG">
            <a:hlinkClick r:id="rId2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4048" y="548680"/>
            <a:ext cx="3229426" cy="2619741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Legenda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tato legenda pochází z evangelia apoštola Matouše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tři mudrcové se chtěli poklonit božskému dítěti a předat mu vzácné dary (zlato, kadidlo a myrha)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nejprve se nikde nehovořilo o jejich jménech – až později křesťané vytvořili legendu o Kašparovi, Melicharovi a Baltazarovi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 tento den byl Ježíš pokřtěn a završuje vánoční období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Zástupný symbol pro obsah 3" descr="tři králové.PNG">
            <a:hlinkClick r:id="rId2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278421">
            <a:off x="7238802" y="387907"/>
            <a:ext cx="1294292" cy="1049942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Zvyky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686800" cy="5115198"/>
          </a:xfrm>
        </p:spPr>
        <p:txBody>
          <a:bodyPr>
            <a:normAutofit fontScale="92500" lnSpcReduction="20000"/>
          </a:bodyPr>
          <a:lstStyle/>
          <a:p>
            <a:r>
              <a:rPr lang="cs-CZ" sz="2800" dirty="0" smtClean="0"/>
              <a:t>odstrojuje se stromeček</a:t>
            </a:r>
          </a:p>
          <a:p>
            <a:r>
              <a:rPr lang="cs-CZ" sz="2800" dirty="0" smtClean="0"/>
              <a:t>odstrojeným stromkem se zatopilo a uvařila se slavnostní káva</a:t>
            </a:r>
          </a:p>
          <a:p>
            <a:r>
              <a:rPr lang="cs-CZ" sz="2800" dirty="0" smtClean="0"/>
              <a:t>věštilo se z olova, </a:t>
            </a:r>
            <a:r>
              <a:rPr lang="cs-CZ" sz="2800" dirty="0" smtClean="0"/>
              <a:t>pouštěly </a:t>
            </a:r>
            <a:r>
              <a:rPr lang="cs-CZ" sz="2800" dirty="0" smtClean="0"/>
              <a:t>se skořápky</a:t>
            </a:r>
          </a:p>
          <a:p>
            <a:r>
              <a:rPr lang="cs-CZ" sz="2800" dirty="0" smtClean="0"/>
              <a:t>5. ledna se zapalovala dlouhá svíce a sledovalo se, komu dříve zhasne – ten měl první zemřít, podle směru kouře se říkalo, zda půjde do nebe nebo do pekla</a:t>
            </a:r>
          </a:p>
          <a:p>
            <a:r>
              <a:rPr lang="cs-CZ" sz="2800" dirty="0" smtClean="0"/>
              <a:t>děvčata ráno omývala tvář ve sněhu – měla bělostnou pleť</a:t>
            </a:r>
          </a:p>
          <a:p>
            <a:r>
              <a:rPr lang="cs-CZ" sz="2800" dirty="0" smtClean="0"/>
              <a:t>kdo se ponořil do studené vody celý, byl celý rok zdravý</a:t>
            </a:r>
          </a:p>
          <a:p>
            <a:r>
              <a:rPr lang="cs-CZ" sz="2800" dirty="0" smtClean="0"/>
              <a:t>den předtím se v kostelech světila voda – kdo ji pil, se chránil před zlými nemocemi, kapky nosily štěstí</a:t>
            </a:r>
          </a:p>
          <a:p>
            <a:endParaRPr lang="cs-CZ" sz="2800" dirty="0" smtClean="0"/>
          </a:p>
          <a:p>
            <a:endParaRPr lang="cs-CZ" dirty="0"/>
          </a:p>
        </p:txBody>
      </p:sp>
      <p:pic>
        <p:nvPicPr>
          <p:cNvPr id="4" name="Zástupný symbol pro obsah 3" descr="tři králové.PNG">
            <a:hlinkClick r:id="rId2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278421">
            <a:off x="7166793" y="459915"/>
            <a:ext cx="1294292" cy="1049942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tříkrálová obchůzka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tvořily </a:t>
            </a:r>
            <a:r>
              <a:rPr lang="cs-CZ" dirty="0" smtClean="0"/>
              <a:t>ji</a:t>
            </a:r>
            <a:r>
              <a:rPr lang="cs-CZ" dirty="0" smtClean="0"/>
              <a:t> </a:t>
            </a:r>
            <a:r>
              <a:rPr lang="cs-CZ" dirty="0" smtClean="0"/>
              <a:t>tři děti – králové</a:t>
            </a:r>
          </a:p>
          <a:p>
            <a:r>
              <a:rPr lang="cs-CZ" dirty="0" smtClean="0"/>
              <a:t>v úplných začátcích je doprovázel učitel nebo kněz</a:t>
            </a:r>
          </a:p>
          <a:p>
            <a:r>
              <a:rPr lang="cs-CZ" dirty="0" smtClean="0"/>
              <a:t>všichni měli dlouhé bílé košile a červené šerpy kolem pasu, Kašpar měl červenou, Melichar bílou a Baltazar černou čepici a začerněnou tvář – někde měli papírové koruny s prvními iniciálami svého jména</a:t>
            </a:r>
          </a:p>
          <a:p>
            <a:r>
              <a:rPr lang="cs-CZ" dirty="0" smtClean="0"/>
              <a:t>smyslem obchůzky byla koleda, domy vykuřovali kadidlem a svěcenou vodou a při odchodu napsali nad dveře svěcenou křídou K+M+B a letopočet, aby předali požehnání všem domům a lidem</a:t>
            </a:r>
          </a:p>
        </p:txBody>
      </p:sp>
      <p:pic>
        <p:nvPicPr>
          <p:cNvPr id="4" name="Zástupný symbol pro obsah 3" descr="tři králové.PNG">
            <a:hlinkClick r:id="rId2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278421">
            <a:off x="7166793" y="459915"/>
            <a:ext cx="1294292" cy="1049942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Opakovací test – 1. otázka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9403" y="1579438"/>
            <a:ext cx="8686800" cy="4525963"/>
          </a:xfrm>
        </p:spPr>
        <p:txBody>
          <a:bodyPr/>
          <a:lstStyle/>
          <a:p>
            <a:r>
              <a:rPr lang="cs-CZ" sz="3600" dirty="0" smtClean="0"/>
              <a:t>Které dary přinesli králové Ježíšovi?</a:t>
            </a:r>
          </a:p>
          <a:p>
            <a:pPr marL="514350" indent="-514350">
              <a:buAutoNum type="alphaLcParenR"/>
            </a:pPr>
            <a:r>
              <a:rPr lang="cs-CZ" dirty="0" smtClean="0"/>
              <a:t>zlato, stříbro a drahé kamení</a:t>
            </a:r>
          </a:p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/>
              <a:t>zlato, stříbro a sůl</a:t>
            </a:r>
          </a:p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/>
              <a:t>zlato, kadidlo a myrhu</a:t>
            </a:r>
            <a:endParaRPr lang="cs-CZ" dirty="0"/>
          </a:p>
        </p:txBody>
      </p:sp>
      <p:pic>
        <p:nvPicPr>
          <p:cNvPr id="4" name="Zástupný symbol pro obsah 3" descr="tři králové.PNG">
            <a:hlinkClick r:id="rId2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278421">
            <a:off x="7166793" y="459915"/>
            <a:ext cx="1294292" cy="1049942"/>
          </a:xfrm>
          <a:prstGeom prst="rect">
            <a:avLst/>
          </a:prstGeom>
        </p:spPr>
      </p:pic>
      <p:pic>
        <p:nvPicPr>
          <p:cNvPr id="1026" name="Picture 2" descr="C:\Users\doma\AppData\Local\Microsoft\Windows\Temporary Internet Files\Content.IE5\EHDMFAGB\MC90039146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4581128"/>
            <a:ext cx="792088" cy="72861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otázka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Dokážeš vyjmenovat alespoň tři zvyky, o kterých jste si četli? </a:t>
            </a:r>
          </a:p>
          <a:p>
            <a:r>
              <a:rPr lang="cs-CZ" dirty="0" smtClean="0"/>
              <a:t>Pokud ano, zasloužíš odměnu.</a:t>
            </a:r>
            <a:endParaRPr lang="cs-CZ" dirty="0"/>
          </a:p>
        </p:txBody>
      </p:sp>
      <p:pic>
        <p:nvPicPr>
          <p:cNvPr id="4" name="Zástupný symbol pro obsah 3" descr="tři králové.PNG">
            <a:hlinkClick r:id="rId2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278421">
            <a:off x="7166793" y="459915"/>
            <a:ext cx="1294292" cy="1049942"/>
          </a:xfrm>
          <a:prstGeom prst="rect">
            <a:avLst/>
          </a:prstGeom>
        </p:spPr>
      </p:pic>
      <p:pic>
        <p:nvPicPr>
          <p:cNvPr id="5" name="Picture 2" descr="C:\Users\doma\AppData\Local\Microsoft\Windows\Temporary Internet Files\Content.IE5\EHDMFAGB\MC900391462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48264" y="4293096"/>
            <a:ext cx="792088" cy="72861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923928" y="4437112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6012160" y="4653136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Zvyky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686800" cy="5115198"/>
          </a:xfrm>
        </p:spPr>
        <p:txBody>
          <a:bodyPr>
            <a:normAutofit fontScale="92500" lnSpcReduction="10000"/>
          </a:bodyPr>
          <a:lstStyle/>
          <a:p>
            <a:r>
              <a:rPr lang="cs-CZ" sz="2800" dirty="0" smtClean="0"/>
              <a:t>odstrojuje se stromeček</a:t>
            </a:r>
          </a:p>
          <a:p>
            <a:r>
              <a:rPr lang="cs-CZ" sz="2800" dirty="0" smtClean="0"/>
              <a:t>odstrojeným stromkem se zatopilo a uvařila se slavnostní káva</a:t>
            </a:r>
          </a:p>
          <a:p>
            <a:r>
              <a:rPr lang="cs-CZ" sz="2800" dirty="0" smtClean="0"/>
              <a:t>věštilo se z olova, </a:t>
            </a:r>
            <a:r>
              <a:rPr lang="cs-CZ" sz="2800" dirty="0" smtClean="0"/>
              <a:t>pouštěly </a:t>
            </a:r>
            <a:r>
              <a:rPr lang="cs-CZ" sz="2800" dirty="0" smtClean="0"/>
              <a:t>se skořápky</a:t>
            </a:r>
          </a:p>
          <a:p>
            <a:r>
              <a:rPr lang="cs-CZ" sz="2800" dirty="0" smtClean="0"/>
              <a:t>5. ledna se zapalovala dlouhá svíce a sledovalo se, komu dříve zhasne – ten měl první zemřít, podle směru kouře se říkalo, zda půjde do nebe nebo do pekla</a:t>
            </a:r>
          </a:p>
          <a:p>
            <a:r>
              <a:rPr lang="cs-CZ" sz="2800" dirty="0" smtClean="0"/>
              <a:t>děvčata ráno omývala tvář ve sněhu – měla bělostnou pleť</a:t>
            </a:r>
          </a:p>
          <a:p>
            <a:r>
              <a:rPr lang="cs-CZ" sz="2800" dirty="0" smtClean="0"/>
              <a:t>kdo se ponořil do studené vody celý, byl celý rok zdraví</a:t>
            </a:r>
          </a:p>
          <a:p>
            <a:r>
              <a:rPr lang="cs-CZ" sz="2800" dirty="0" smtClean="0"/>
              <a:t>den předtím se v kostelech světila voda – kdo ji pil, se chránil před zlými nemocemi, kapky nosily štěstí</a:t>
            </a:r>
          </a:p>
          <a:p>
            <a:endParaRPr lang="cs-CZ" sz="2800" dirty="0" smtClean="0"/>
          </a:p>
          <a:p>
            <a:endParaRPr lang="cs-CZ" dirty="0"/>
          </a:p>
        </p:txBody>
      </p:sp>
      <p:pic>
        <p:nvPicPr>
          <p:cNvPr id="4" name="Zástupný symbol pro obsah 3" descr="tři králové.PNG">
            <a:hlinkClick r:id="rId2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278421">
            <a:off x="7166793" y="459915"/>
            <a:ext cx="1294292" cy="1049942"/>
          </a:xfrm>
          <a:prstGeom prst="rect">
            <a:avLst/>
          </a:prstGeom>
        </p:spPr>
      </p:pic>
      <p:pic>
        <p:nvPicPr>
          <p:cNvPr id="5" name="Picture 2" descr="C:\Users\doma\AppData\Local\Microsoft\Windows\Temporary Internet Files\Content.IE5\EHDMFAGB\MC900391462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028384" y="6129390"/>
            <a:ext cx="792088" cy="72861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732240" y="630932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zpět </a:t>
            </a:r>
            <a:endParaRPr lang="cs-CZ" dirty="0"/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7380312" y="6525344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otázka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Vzpomenete si, co měli králové na sobě při obchůzce?</a:t>
            </a:r>
          </a:p>
          <a:p>
            <a:pPr marL="514350" indent="-514350">
              <a:buAutoNum type="alphaLcParenR"/>
            </a:pPr>
            <a:r>
              <a:rPr lang="cs-CZ" dirty="0" smtClean="0"/>
              <a:t>běžné oblečení</a:t>
            </a:r>
          </a:p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/>
              <a:t>dlouhé košile, čepice nebo korunky     </a:t>
            </a:r>
          </a:p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/>
              <a:t>dlouhé košile, na hlavě nic neměli</a:t>
            </a:r>
          </a:p>
          <a:p>
            <a:pPr marL="514350" indent="-514350">
              <a:buAutoNum type="alphaLcParenR"/>
            </a:pPr>
            <a:endParaRPr lang="cs-CZ" dirty="0"/>
          </a:p>
        </p:txBody>
      </p:sp>
      <p:pic>
        <p:nvPicPr>
          <p:cNvPr id="4" name="Zástupný symbol pro obsah 3" descr="tři králové.PNG">
            <a:hlinkClick r:id="rId2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278421">
            <a:off x="7166793" y="459915"/>
            <a:ext cx="1294292" cy="1049942"/>
          </a:xfrm>
          <a:prstGeom prst="rect">
            <a:avLst/>
          </a:prstGeom>
        </p:spPr>
      </p:pic>
      <p:pic>
        <p:nvPicPr>
          <p:cNvPr id="5" name="Picture 2" descr="C:\Users\doma\AppData\Local\Microsoft\Windows\Temporary Internet Files\Content.IE5\EHDMFAGB\MC90039146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3789040"/>
            <a:ext cx="792088" cy="72861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Zdroje, metodika 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400" b="1" dirty="0" smtClean="0"/>
              <a:t>Použité zdroje: </a:t>
            </a:r>
          </a:p>
          <a:p>
            <a:pPr>
              <a:buNone/>
            </a:pPr>
            <a:r>
              <a:rPr lang="cs-CZ" sz="1800" cap="all" dirty="0" smtClean="0">
                <a:latin typeface="Calibri" pitchFamily="34" charset="0"/>
              </a:rPr>
              <a:t>ŠOTTNEROVÁ</a:t>
            </a:r>
            <a:r>
              <a:rPr lang="cs-CZ" sz="1800" dirty="0" smtClean="0">
                <a:latin typeface="Calibri" pitchFamily="34" charset="0"/>
              </a:rPr>
              <a:t>, Dagmar. </a:t>
            </a:r>
            <a:r>
              <a:rPr lang="cs-CZ" sz="1800" i="1" dirty="0" smtClean="0">
                <a:latin typeface="Calibri" pitchFamily="34" charset="0"/>
              </a:rPr>
              <a:t>Zima</a:t>
            </a:r>
            <a:r>
              <a:rPr lang="cs-CZ" sz="1800" dirty="0" smtClean="0">
                <a:latin typeface="Calibri" pitchFamily="34" charset="0"/>
              </a:rPr>
              <a:t>. 1. </a:t>
            </a:r>
            <a:r>
              <a:rPr lang="cs-CZ" sz="1800" dirty="0" err="1" smtClean="0">
                <a:latin typeface="Calibri" pitchFamily="34" charset="0"/>
              </a:rPr>
              <a:t>vyd</a:t>
            </a:r>
            <a:r>
              <a:rPr lang="cs-CZ" sz="1800" dirty="0" smtClean="0">
                <a:latin typeface="Calibri" pitchFamily="34" charset="0"/>
              </a:rPr>
              <a:t>. Olomouc:</a:t>
            </a:r>
            <a:r>
              <a:rPr lang="cs-CZ" sz="1800" dirty="0" err="1" smtClean="0">
                <a:latin typeface="Calibri" pitchFamily="34" charset="0"/>
              </a:rPr>
              <a:t>Rubico</a:t>
            </a:r>
            <a:r>
              <a:rPr lang="cs-CZ" sz="1800" dirty="0" smtClean="0">
                <a:latin typeface="Calibri" pitchFamily="34" charset="0"/>
              </a:rPr>
              <a:t>, 2005. 119 s. ISBN 80-7346-059-9.</a:t>
            </a:r>
          </a:p>
          <a:p>
            <a:pPr>
              <a:buNone/>
            </a:pPr>
            <a:r>
              <a:rPr lang="cs-CZ" sz="1800" dirty="0" smtClean="0">
                <a:latin typeface="Calibri" pitchFamily="34" charset="0"/>
              </a:rPr>
              <a:t>Obrázek králů: tamtéž, str. 17 (autor – Jitka Tláskalová)</a:t>
            </a:r>
          </a:p>
          <a:p>
            <a:pPr>
              <a:buNone/>
            </a:pPr>
            <a:r>
              <a:rPr lang="cs-CZ" sz="1800" dirty="0" smtClean="0">
                <a:latin typeface="Calibri" pitchFamily="34" charset="0"/>
                <a:hlinkClick r:id="rId2"/>
              </a:rPr>
              <a:t>http://www.</a:t>
            </a:r>
            <a:r>
              <a:rPr lang="cs-CZ" sz="1800" dirty="0" err="1" smtClean="0">
                <a:latin typeface="Calibri" pitchFamily="34" charset="0"/>
                <a:hlinkClick r:id="rId2"/>
              </a:rPr>
              <a:t>youtube.com</a:t>
            </a:r>
            <a:r>
              <a:rPr lang="cs-CZ" sz="1800" dirty="0" smtClean="0">
                <a:latin typeface="Calibri" pitchFamily="34" charset="0"/>
                <a:hlinkClick r:id="rId2"/>
              </a:rPr>
              <a:t>/</a:t>
            </a:r>
            <a:r>
              <a:rPr lang="cs-CZ" sz="1800" dirty="0" err="1" smtClean="0">
                <a:latin typeface="Calibri" pitchFamily="34" charset="0"/>
                <a:hlinkClick r:id="rId2"/>
              </a:rPr>
              <a:t>watch</a:t>
            </a:r>
            <a:r>
              <a:rPr lang="cs-CZ" sz="1800" dirty="0" smtClean="0">
                <a:latin typeface="Calibri" pitchFamily="34" charset="0"/>
                <a:hlinkClick r:id="rId2"/>
              </a:rPr>
              <a:t>?v=8zIkcZ52-</a:t>
            </a:r>
            <a:r>
              <a:rPr lang="cs-CZ" sz="1800" dirty="0" err="1" smtClean="0">
                <a:latin typeface="Calibri" pitchFamily="34" charset="0"/>
                <a:hlinkClick r:id="rId2"/>
              </a:rPr>
              <a:t>bo</a:t>
            </a:r>
            <a:r>
              <a:rPr lang="cs-CZ" sz="1800" dirty="0" smtClean="0">
                <a:latin typeface="Calibri" pitchFamily="34" charset="0"/>
              </a:rPr>
              <a:t> (24. 3. 2013)</a:t>
            </a:r>
          </a:p>
          <a:p>
            <a:pPr>
              <a:buNone/>
            </a:pPr>
            <a:endParaRPr lang="cs-CZ" sz="18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400" b="1" dirty="0" smtClean="0"/>
              <a:t>Metodika práce: </a:t>
            </a:r>
          </a:p>
          <a:p>
            <a:pPr marL="0" indent="0">
              <a:buNone/>
            </a:pPr>
            <a:r>
              <a:rPr lang="cs-CZ" sz="1800" dirty="0" smtClean="0">
                <a:latin typeface="Calibri" pitchFamily="34" charset="0"/>
              </a:rPr>
              <a:t>Ihned v úvodu je na prvním snímku odkaz na internet, kde se spustí „Zpívánky – My tři králové“ – pusťte dětem jako úvodní motivaci. Na dalších snímcích se seznamte s legendou o Třech králích, zvyky, které jsou spojeny s tímto dnem, a jak vypadá obchůzka Tří králů po lidských obydlích. Následně si můžete ověřit na třech krátkých úkolech pozornost žáků.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106</TotalTime>
  <Words>553</Words>
  <Application>Microsoft Office PowerPoint</Application>
  <PresentationFormat>Předvádění na obrazovce (4:3)</PresentationFormat>
  <Paragraphs>71</Paragraphs>
  <Slides>11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Snímek 2</vt:lpstr>
      <vt:lpstr>Legenda, zvyky a tříkrálová obchůzka</vt:lpstr>
      <vt:lpstr>Legenda</vt:lpstr>
      <vt:lpstr>Zvyky</vt:lpstr>
      <vt:lpstr>tříkrálová obchůzka</vt:lpstr>
      <vt:lpstr>Opakovací test – 1. otázka</vt:lpstr>
      <vt:lpstr>2. otázka</vt:lpstr>
      <vt:lpstr>Zvyky</vt:lpstr>
      <vt:lpstr>3. otázka</vt:lpstr>
      <vt:lpstr>Zdroje, metodika práce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Radka Krausová</dc:creator>
  <cp:lastModifiedBy>Dum</cp:lastModifiedBy>
  <cp:revision>19</cp:revision>
  <dcterms:created xsi:type="dcterms:W3CDTF">2013-03-24T11:28:22Z</dcterms:created>
  <dcterms:modified xsi:type="dcterms:W3CDTF">2013-09-04T18:06:04Z</dcterms:modified>
</cp:coreProperties>
</file>