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84D8DA3-D107-44A0-9A1F-FAF5DF910DB9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7EA8E2-859B-4F7C-A429-88EE8788695D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mailto:skola@zsmojzir.cz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toulavakamera.ceskatelevize.cz/article.asp?id=394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272808" cy="1558459"/>
          </a:xfrm>
          <a:prstGeom prst="rect">
            <a:avLst/>
          </a:prstGeom>
          <a:noFill/>
        </p:spPr>
      </p:pic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564904"/>
            <a:ext cx="676275" cy="409575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827584" y="270892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ZÁKLADNÍ ŠKOLA ÚSTÍ NAD LABEM, HLAVNÍ 193, 403 31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Tel.: 472731819, 472731253 Tel. řed./fax: 472731480, e-mail: </a:t>
            </a: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rId4"/>
              </a:rPr>
              <a:t>skola@zsmojzir.cz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obrázek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573016"/>
            <a:ext cx="2085975" cy="1295400"/>
          </a:xfrm>
          <a:prstGeom prst="rect">
            <a:avLst/>
          </a:prstGeom>
          <a:noFill/>
        </p:spPr>
      </p:pic>
      <p:pic>
        <p:nvPicPr>
          <p:cNvPr id="8" name="obrázek 4" descr="škola"/>
          <p:cNvPicPr>
            <a:picLocks noChangeAspect="1" noChangeArrowheads="1"/>
          </p:cNvPicPr>
          <p:nvPr/>
        </p:nvPicPr>
        <p:blipFill>
          <a:blip r:embed="rId6" cstate="print"/>
          <a:srcRect b="16722"/>
          <a:stretch>
            <a:fillRect/>
          </a:stretch>
        </p:blipFill>
        <p:spPr bwMode="auto">
          <a:xfrm>
            <a:off x="5004048" y="3573016"/>
            <a:ext cx="2447925" cy="129540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411760" y="515719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VÝUKOVÝ MATERIÁL ZPRACOVANÝ V RÁMCI PROJEKTU 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MODERNÍ ŠKOLA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Registrační číslo projektu: CZ.1.07/1.400/21.3095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620688"/>
            <a:ext cx="7416824" cy="158417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827584" y="2564904"/>
            <a:ext cx="77768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Číslo klíčové aktivity: III/2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klíčové aktivity: Masopust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Inovace a zkvalitnění výuky prostřednictvím ICT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Radka Krausová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Vytvořeno: </a:t>
            </a: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16. 3. 2013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Ročník: 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4. ročník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Vzdělávací oblast:</a:t>
            </a:r>
            <a:r>
              <a:rPr kumimoji="0" lang="cs-CZ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Jazyk a jazyková komunikace – český jazyk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Doplňují materiál k látce.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V úvodu seznámíte žáky s charakteristikou a původem masopustních oslav. Nově získané informace ověříte krátkým kvízem a čtyřsměrkou.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Masopust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573016"/>
            <a:ext cx="7854696" cy="17526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charakteristika, původ a průběh</a:t>
            </a:r>
            <a:endParaRPr lang="cs-CZ" sz="3200" dirty="0"/>
          </a:p>
        </p:txBody>
      </p:sp>
      <p:pic>
        <p:nvPicPr>
          <p:cNvPr id="1026" name="Picture 2" descr="C:\Users\doma\AppData\Local\Microsoft\Windows\Temporary Internet Files\Content.IE5\53B4I41G\MC9002171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35403">
            <a:off x="920219" y="1314886"/>
            <a:ext cx="2169972" cy="19832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236296" y="764704"/>
            <a:ext cx="1080120" cy="1250150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</a:rPr>
              <a:t>Délka masopustního období</a:t>
            </a:r>
            <a:endParaRPr lang="cs-CZ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Masopustní období není každý rok stejně dlouhé – délka se určuje podle Velikonoc.</a:t>
            </a:r>
          </a:p>
          <a:p>
            <a:r>
              <a:rPr lang="cs-CZ" dirty="0" smtClean="0"/>
              <a:t>Začíná vždy po 6. lednu a končí před Popeleční středou, po níž nastává čtyřicetidenní předvelikonoční půst.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Význam slova a původ masopustu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Složenina dvou slov – maso a půst = střídmost </a:t>
            </a:r>
            <a:r>
              <a:rPr lang="cs-CZ" dirty="0" smtClean="0"/>
              <a:t>                         v </a:t>
            </a:r>
            <a:r>
              <a:rPr lang="cs-CZ" dirty="0" smtClean="0"/>
              <a:t>zábavách i stravování.</a:t>
            </a:r>
          </a:p>
          <a:p>
            <a:r>
              <a:rPr lang="cs-CZ" dirty="0" smtClean="0"/>
              <a:t>Původ masopustu spadá až do dob pohanských a souvisí s oslavou končící zimy – přináší naději na příští úrodu, plodnost, zdraví a blahobyt. </a:t>
            </a:r>
          </a:p>
          <a:p>
            <a:r>
              <a:rPr lang="cs-CZ" dirty="0" smtClean="0"/>
              <a:t>Masopustní obchůzky se držely na vesnicích </a:t>
            </a:r>
            <a:r>
              <a:rPr lang="cs-CZ" dirty="0" smtClean="0"/>
              <a:t>                        i </a:t>
            </a:r>
            <a:r>
              <a:rPr lang="cs-CZ" dirty="0" smtClean="0"/>
              <a:t>v městech, mezi chudinou i šlechtou. </a:t>
            </a:r>
            <a:endParaRPr lang="cs-CZ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625235" y="502591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</a:rPr>
              <a:t>Video ukázka</a:t>
            </a:r>
            <a:endParaRPr lang="cs-CZ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http://toulavakamera.ceskatelevize.cz/article.asp?id=3942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Rozdělte se do skupin.</a:t>
            </a:r>
          </a:p>
          <a:p>
            <a:r>
              <a:rPr lang="cs-CZ" dirty="0" smtClean="0"/>
              <a:t>Spusťte si následující odkaz – sledujte pozorně, můžete si dělat zápisky, protože na konci vás čeká kvíz, skupina, která získá nejvíce bodů, si zaslouží jedničku do ŽK</a:t>
            </a:r>
            <a:endParaRPr lang="cs-CZ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3744">
            <a:off x="7193186" y="70543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Kvíz – 1. otázka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4400" dirty="0" smtClean="0"/>
          </a:p>
          <a:p>
            <a:pPr algn="ctr"/>
            <a:r>
              <a:rPr lang="cs-CZ" sz="4400" dirty="0" smtClean="0"/>
              <a:t>Co má zabezpečit masopustní rituál vykonávaný občany jednotlivých obcí?</a:t>
            </a:r>
            <a:endParaRPr lang="cs-CZ" sz="4400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193186" y="70543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</a:rPr>
              <a:t>Kvíz – 2. otázka</a:t>
            </a:r>
            <a:endParaRPr lang="cs-CZ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4800" dirty="0" smtClean="0"/>
          </a:p>
          <a:p>
            <a:pPr algn="ctr"/>
            <a:r>
              <a:rPr lang="cs-CZ" sz="4800" dirty="0" smtClean="0"/>
              <a:t>Které postavy (masky) jdou </a:t>
            </a:r>
            <a:r>
              <a:rPr lang="cs-CZ" sz="4800" dirty="0" smtClean="0"/>
              <a:t>     v </a:t>
            </a:r>
            <a:r>
              <a:rPr lang="cs-CZ" sz="4800" dirty="0" smtClean="0"/>
              <a:t>čele průvodu?</a:t>
            </a:r>
            <a:endParaRPr lang="cs-CZ" sz="4800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193186" y="70543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Kvíz – 3. otázka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4800" dirty="0" smtClean="0"/>
          </a:p>
          <a:p>
            <a:pPr algn="ctr"/>
            <a:r>
              <a:rPr lang="cs-CZ" sz="4800" dirty="0" smtClean="0"/>
              <a:t>Co musí udělat průvodu </a:t>
            </a:r>
            <a:r>
              <a:rPr lang="cs-CZ" sz="4800" dirty="0" smtClean="0"/>
              <a:t>                   u </a:t>
            </a:r>
            <a:r>
              <a:rPr lang="cs-CZ" sz="4800" dirty="0" smtClean="0"/>
              <a:t>každého stavení jako první?</a:t>
            </a:r>
            <a:endParaRPr lang="cs-CZ" sz="4800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193186" y="70543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Kvíz – 4. otázka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4400" dirty="0" smtClean="0"/>
          </a:p>
          <a:p>
            <a:pPr algn="ctr"/>
            <a:r>
              <a:rPr lang="cs-CZ" sz="4400" dirty="0" smtClean="0"/>
              <a:t>Které jídlo neodmyslitelně patří k masopustní zábavě?</a:t>
            </a:r>
          </a:p>
          <a:p>
            <a:pPr algn="ctr"/>
            <a:r>
              <a:rPr lang="cs-CZ" sz="4400" dirty="0" smtClean="0"/>
              <a:t>Víte, ze kterého století pochází?</a:t>
            </a:r>
            <a:endParaRPr lang="cs-CZ" sz="4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Kvíz – 5. otázka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cs-CZ" sz="4800" dirty="0" smtClean="0"/>
          </a:p>
          <a:p>
            <a:pPr algn="ctr"/>
            <a:r>
              <a:rPr lang="cs-CZ" sz="4800" dirty="0" smtClean="0"/>
              <a:t>Jakým tradičním zvykem končí obchůzka?</a:t>
            </a:r>
            <a:endParaRPr lang="cs-CZ" sz="4800" dirty="0"/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193186" y="70543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Kvíz – správné odpovědi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800" dirty="0" smtClean="0">
                <a:latin typeface="+mj-lt"/>
              </a:rPr>
              <a:t>1) zdravé potomstvo (plodnost) a bohatou úrodu</a:t>
            </a:r>
          </a:p>
          <a:p>
            <a:r>
              <a:rPr lang="cs-CZ" sz="2800" dirty="0" smtClean="0">
                <a:latin typeface="+mj-lt"/>
              </a:rPr>
              <a:t>2) Laufr + Cikánka</a:t>
            </a:r>
          </a:p>
          <a:p>
            <a:r>
              <a:rPr lang="cs-CZ" sz="2800" dirty="0" smtClean="0">
                <a:latin typeface="+mj-lt"/>
              </a:rPr>
              <a:t>3) požádat o vstup na pozemek</a:t>
            </a:r>
          </a:p>
          <a:p>
            <a:r>
              <a:rPr lang="cs-CZ" sz="2800" dirty="0" smtClean="0">
                <a:latin typeface="+mj-lt"/>
              </a:rPr>
              <a:t>4) koblihy (14. stol.)</a:t>
            </a:r>
          </a:p>
          <a:p>
            <a:r>
              <a:rPr lang="cs-CZ" sz="2800" dirty="0" smtClean="0">
                <a:latin typeface="+mj-lt"/>
              </a:rPr>
              <a:t>5) poražení kobyly</a:t>
            </a:r>
            <a:endParaRPr lang="cs-CZ" sz="2800" dirty="0">
              <a:latin typeface="+mj-lt"/>
            </a:endParaRPr>
          </a:p>
        </p:txBody>
      </p:sp>
      <p:pic>
        <p:nvPicPr>
          <p:cNvPr id="4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409210" y="5025913"/>
            <a:ext cx="1080120" cy="1250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800" dirty="0" smtClean="0">
                <a:solidFill>
                  <a:schemeClr val="accent3">
                    <a:lumMod val="50000"/>
                  </a:schemeClr>
                </a:solidFill>
              </a:rPr>
              <a:t>Čtyřsměrka – názvy masek</a:t>
            </a:r>
            <a:endParaRPr lang="cs-CZ" sz="4800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599" cy="4230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42301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700" dirty="0" smtClean="0">
                <a:solidFill>
                  <a:schemeClr val="tx1"/>
                </a:solidFill>
              </a:rPr>
              <a:t>Správné odpovědi(14</a:t>
            </a:r>
            <a:r>
              <a:rPr lang="cs-CZ" sz="4000" dirty="0" smtClean="0">
                <a:solidFill>
                  <a:schemeClr val="tx1"/>
                </a:solidFill>
              </a:rPr>
              <a:t>) -</a:t>
            </a:r>
            <a:r>
              <a:rPr lang="cs-CZ" sz="2700" dirty="0" smtClean="0">
                <a:solidFill>
                  <a:schemeClr val="tx1"/>
                </a:solidFill>
              </a:rPr>
              <a:t>pohřebenáč, řezník, hasič, lupič, kominík, nevěsta, handlíř, kat, Žid, smrt, brůna, laufr, Gryci, Turci</a:t>
            </a:r>
            <a:r>
              <a:rPr lang="cs-CZ" sz="4900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4900" dirty="0" smtClean="0">
                <a:solidFill>
                  <a:schemeClr val="accent3">
                    <a:lumMod val="50000"/>
                  </a:schemeClr>
                </a:solidFill>
              </a:rPr>
            </a:b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599" cy="45901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</a:tr>
              <a:tr h="459018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Přímá spojovací čára 9"/>
          <p:cNvCxnSpPr/>
          <p:nvPr/>
        </p:nvCxnSpPr>
        <p:spPr>
          <a:xfrm flipH="1">
            <a:off x="2051720" y="2132856"/>
            <a:ext cx="60486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H="1">
            <a:off x="971600" y="5373216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3275856" y="2852936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3275856" y="2564904"/>
            <a:ext cx="47525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8100392" y="3573016"/>
            <a:ext cx="0" cy="2232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3419872" y="3068960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6948264" y="3140968"/>
            <a:ext cx="0" cy="180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419872" y="3501008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3419872" y="3933056"/>
            <a:ext cx="23042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1043608" y="4725144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3347864" y="4365104"/>
            <a:ext cx="35283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H="1">
            <a:off x="3419872" y="4941168"/>
            <a:ext cx="35283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 flipH="1">
            <a:off x="1043608" y="6237312"/>
            <a:ext cx="70567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flipH="1">
            <a:off x="2195736" y="5805264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1043608" y="2132856"/>
            <a:ext cx="0" cy="41044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flipV="1">
            <a:off x="2195736" y="2204864"/>
            <a:ext cx="0" cy="26642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solidFill>
                  <a:schemeClr val="accent3">
                    <a:lumMod val="50000"/>
                  </a:schemeClr>
                </a:solidFill>
              </a:rPr>
              <a:t>Použité zdroje, metodika práce</a:t>
            </a:r>
            <a:endParaRPr lang="cs-CZ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cap="all" dirty="0" smtClean="0">
                <a:latin typeface="+mj-lt"/>
              </a:rPr>
              <a:t>ŠOTTNEROVÁ</a:t>
            </a:r>
            <a:r>
              <a:rPr lang="cs-CZ" dirty="0" smtClean="0">
                <a:latin typeface="+mj-lt"/>
              </a:rPr>
              <a:t>, Dagmar. </a:t>
            </a:r>
            <a:r>
              <a:rPr lang="cs-CZ" i="1" dirty="0" smtClean="0">
                <a:latin typeface="+mj-lt"/>
              </a:rPr>
              <a:t>Zima</a:t>
            </a:r>
            <a:r>
              <a:rPr lang="cs-CZ" dirty="0" smtClean="0">
                <a:latin typeface="+mj-lt"/>
              </a:rPr>
              <a:t>. 1. </a:t>
            </a:r>
            <a:r>
              <a:rPr lang="cs-CZ" dirty="0" err="1" smtClean="0">
                <a:latin typeface="+mj-lt"/>
              </a:rPr>
              <a:t>vyd</a:t>
            </a:r>
            <a:r>
              <a:rPr lang="cs-CZ" dirty="0" smtClean="0">
                <a:latin typeface="+mj-lt"/>
              </a:rPr>
              <a:t>. Olomouc: </a:t>
            </a:r>
            <a:r>
              <a:rPr lang="cs-CZ" dirty="0" err="1" smtClean="0">
                <a:latin typeface="+mj-lt"/>
              </a:rPr>
              <a:t>Rubico</a:t>
            </a:r>
            <a:r>
              <a:rPr lang="cs-CZ" dirty="0" smtClean="0">
                <a:latin typeface="+mj-lt"/>
              </a:rPr>
              <a:t>, 2005. s. 33, 36 - 37. ISBN 80-7346-059-9.</a:t>
            </a:r>
          </a:p>
          <a:p>
            <a:r>
              <a:rPr lang="cs-CZ" dirty="0" smtClean="0">
                <a:latin typeface="+mj-lt"/>
              </a:rPr>
              <a:t>Obrázky použity z galerie office.</a:t>
            </a:r>
          </a:p>
          <a:p>
            <a:r>
              <a:rPr lang="cs-CZ" sz="2000" dirty="0" smtClean="0">
                <a:latin typeface="+mj-lt"/>
              </a:rPr>
              <a:t>Nejprve si s dětmi přečtěte úvodní text. Povídejte si o masopustu, zda ony někdy byly/viděly průvod. </a:t>
            </a:r>
          </a:p>
          <a:p>
            <a:r>
              <a:rPr lang="cs-CZ" sz="2000" dirty="0" smtClean="0">
                <a:latin typeface="+mj-lt"/>
              </a:rPr>
              <a:t>Poté se rozdělte do skupin, potřebujete něco na psaní, papír. Pusťte jim internetový odkaz – ČT1 – Toulavá kamera- Masopust.  </a:t>
            </a:r>
          </a:p>
          <a:p>
            <a:r>
              <a:rPr lang="cs-CZ" sz="2000" dirty="0" smtClean="0">
                <a:latin typeface="+mj-lt"/>
              </a:rPr>
              <a:t>Připraveným kvízem si ověříte, zda pozorně sledovali.</a:t>
            </a:r>
          </a:p>
          <a:p>
            <a:r>
              <a:rPr lang="cs-CZ" sz="2000" dirty="0" smtClean="0">
                <a:latin typeface="+mj-lt"/>
              </a:rPr>
              <a:t>Ve </a:t>
            </a:r>
            <a:r>
              <a:rPr lang="cs-CZ" sz="2000" dirty="0" err="1" smtClean="0">
                <a:latin typeface="+mj-lt"/>
              </a:rPr>
              <a:t>čtyřsměrce</a:t>
            </a:r>
            <a:r>
              <a:rPr lang="cs-CZ" sz="2000" dirty="0" smtClean="0">
                <a:latin typeface="+mj-lt"/>
              </a:rPr>
              <a:t> jsou ukryté masopustní masky – jedna maska tam nepatří (lupič) – děti ji vyhledají a odůvodní proč ne, odpověď byla opět slyšet v puštěné reportáži (jeho funkci zastává </a:t>
            </a:r>
            <a:r>
              <a:rPr lang="cs-CZ" sz="2000" smtClean="0">
                <a:latin typeface="+mj-lt"/>
              </a:rPr>
              <a:t>Žid – loupí)</a:t>
            </a:r>
            <a:endParaRPr lang="cs-CZ" sz="2000" dirty="0" smtClean="0">
              <a:latin typeface="+mj-lt"/>
            </a:endParaRPr>
          </a:p>
        </p:txBody>
      </p:sp>
      <p:pic>
        <p:nvPicPr>
          <p:cNvPr id="5" name="Picture 2" descr="C:\Program Files\Microsoft Office\MEDIA\CAGCAT10\j0216516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3744">
            <a:off x="7951535" y="2347544"/>
            <a:ext cx="957666" cy="1108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</TotalTime>
  <Words>522</Words>
  <Application>Microsoft Office PowerPoint</Application>
  <PresentationFormat>Předvádění na obrazovce (4:3)</PresentationFormat>
  <Paragraphs>201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Snímek 1</vt:lpstr>
      <vt:lpstr>Snímek 2</vt:lpstr>
      <vt:lpstr>Masopust</vt:lpstr>
      <vt:lpstr>Délka masopustního období</vt:lpstr>
      <vt:lpstr>Význam slova a původ masopustu</vt:lpstr>
      <vt:lpstr>Video ukázka</vt:lpstr>
      <vt:lpstr>Kvíz – 1. otázka</vt:lpstr>
      <vt:lpstr>Kvíz – 2. otázka</vt:lpstr>
      <vt:lpstr>Kvíz – 3. otázka</vt:lpstr>
      <vt:lpstr>Kvíz – 4. otázka</vt:lpstr>
      <vt:lpstr>Kvíz – 5. otázka</vt:lpstr>
      <vt:lpstr>Kvíz – správné odpovědi</vt:lpstr>
      <vt:lpstr>Čtyřsměrka – názvy masek</vt:lpstr>
      <vt:lpstr>       Správné odpovědi(14) -pohřebenáč, řezník, hasič, lupič, kominík, nevěsta, handlíř, kat, Žid, smrt, brůna, laufr, Gryci, Turci </vt:lpstr>
      <vt:lpstr>Použité zdroje, metodika práce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Masopust</dc:title>
  <dc:creator>Radka Krausová</dc:creator>
  <cp:lastModifiedBy>Dum</cp:lastModifiedBy>
  <cp:revision>20</cp:revision>
  <dcterms:created xsi:type="dcterms:W3CDTF">2013-03-16T11:19:15Z</dcterms:created>
  <dcterms:modified xsi:type="dcterms:W3CDTF">2013-09-04T18:07:59Z</dcterms:modified>
</cp:coreProperties>
</file>