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6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0" r:id="rId13"/>
    <p:sldId id="271" r:id="rId14"/>
    <p:sldId id="269" r:id="rId15"/>
    <p:sldId id="272" r:id="rId16"/>
    <p:sldId id="273" r:id="rId17"/>
    <p:sldId id="260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24" autoAdjust="0"/>
  </p:normalViewPr>
  <p:slideViewPr>
    <p:cSldViewPr>
      <p:cViewPr varScale="1">
        <p:scale>
          <a:sx n="103" d="100"/>
          <a:sy n="103" d="100"/>
        </p:scale>
        <p:origin x="-21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7B30ED-0A20-45F5-BDA3-D390FA63154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0D1154-32A5-4F2A-AFAD-4090AB22BB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7B30ED-0A20-45F5-BDA3-D390FA63154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0D1154-32A5-4F2A-AFAD-4090AB22B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7B30ED-0A20-45F5-BDA3-D390FA63154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0D1154-32A5-4F2A-AFAD-4090AB22BB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7B30ED-0A20-45F5-BDA3-D390FA63154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0D1154-32A5-4F2A-AFAD-4090AB22B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7B30ED-0A20-45F5-BDA3-D390FA63154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0D1154-32A5-4F2A-AFAD-4090AB22B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7B30ED-0A20-45F5-BDA3-D390FA63154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0D1154-32A5-4F2A-AFAD-4090AB22B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7B30ED-0A20-45F5-BDA3-D390FA63154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0D1154-32A5-4F2A-AFAD-4090AB22BB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7B30ED-0A20-45F5-BDA3-D390FA63154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0D1154-32A5-4F2A-AFAD-4090AB22B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7B30ED-0A20-45F5-BDA3-D390FA63154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0D1154-32A5-4F2A-AFAD-4090AB22BB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7B30ED-0A20-45F5-BDA3-D390FA63154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0D1154-32A5-4F2A-AFAD-4090AB22B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7B30ED-0A20-45F5-BDA3-D390FA63154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0D1154-32A5-4F2A-AFAD-4090AB22B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17B30ED-0A20-45F5-BDA3-D390FA63154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10D1154-32A5-4F2A-AFAD-4090AB22BB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skola@zsmojzir.cz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toulavakamera.ceskatelevize.cz/article.asp?id=3087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hyperlink" Target="http://toulavakamera.ceskatelevize.cz/article.asp?id=3993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etohr%C3%A1dek_Kinsk%C3%BDch_-_Musaion_712.jpg" TargetMode="External"/><Relationship Id="rId2" Type="http://schemas.openxmlformats.org/officeDocument/2006/relationships/hyperlink" Target="http://commons.wikimedia.org/wiki/File:Velikono%C4%8Dn%C3%AD_poml%C3%A1zka2.jpg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toulavakamera.ceskatelevize.cz/article.asp?id=3993" TargetMode="External"/><Relationship Id="rId4" Type="http://schemas.openxmlformats.org/officeDocument/2006/relationships/hyperlink" Target="http://toulavakamera.ceskatelevize.cz/article.asp?id=3087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32656"/>
            <a:ext cx="7056784" cy="1512168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691680" y="2132856"/>
            <a:ext cx="7920880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ZÁKLADNÍ ŠKOLA ÚSTÍ NAD LABEM, HLAVNÍ 193, 403 31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Tel.: 472731819, 472731253 Tel. řed./fax: 472731480, e-mail: 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skola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@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zsmojzir.cz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endParaRPr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1988840"/>
            <a:ext cx="676275" cy="409575"/>
          </a:xfrm>
          <a:prstGeom prst="rect">
            <a:avLst/>
          </a:prstGeom>
          <a:noFill/>
        </p:spPr>
      </p:pic>
      <p:pic>
        <p:nvPicPr>
          <p:cNvPr id="5" name="obrázek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3212976"/>
            <a:ext cx="2085975" cy="1295400"/>
          </a:xfrm>
          <a:prstGeom prst="rect">
            <a:avLst/>
          </a:prstGeom>
          <a:noFill/>
        </p:spPr>
      </p:pic>
      <p:pic>
        <p:nvPicPr>
          <p:cNvPr id="6" name="obrázek 4" descr="škola"/>
          <p:cNvPicPr>
            <a:picLocks noChangeAspect="1" noChangeArrowheads="1"/>
          </p:cNvPicPr>
          <p:nvPr/>
        </p:nvPicPr>
        <p:blipFill>
          <a:blip r:embed="rId6" cstate="print"/>
          <a:srcRect b="16722"/>
          <a:stretch>
            <a:fillRect/>
          </a:stretch>
        </p:blipFill>
        <p:spPr bwMode="auto">
          <a:xfrm>
            <a:off x="5148064" y="3284984"/>
            <a:ext cx="2447925" cy="129540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2699792" y="5157192"/>
            <a:ext cx="4572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VÝUKOVÝ MATERIÁL ZPRACOVANÝ V RÁMCI PROJEKTU </a:t>
            </a: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MODERNÍ ŠKOLA</a:t>
            </a: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Registrační číslo projektu: CZ.1.07/1.400/21.3095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32656"/>
            <a:ext cx="7416824" cy="158417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187624" y="2204864"/>
            <a:ext cx="741682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Číslo klíčové aktivity: III/2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klíčové aktivity: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Velikonoce – časový průběh svátků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Inovace a zkvalitnění výuky prostřednictvím ICT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Autor: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Radka Krausová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Vytvořeno: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29. 3. 2013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4. ročník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Jazyk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 jazyková komunikace – český jazyk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Anotace: 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Děti se seznámí se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zvyky, které se vážou k předvelikonočnímu období. Procvičíte si pozornost a pamě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ť, znalosti ověříte na krátkém kvízu.</a:t>
            </a:r>
            <a:endParaRPr kumimoji="0" 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0070C0"/>
                </a:solidFill>
              </a:rPr>
              <a:t>Velikonoce</a:t>
            </a:r>
            <a:endParaRPr lang="cs-CZ" sz="6000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 průběh svátků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17410" name="Picture 2" descr="File:Velikonoční pomlázka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068960"/>
            <a:ext cx="4752528" cy="317231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</a:rPr>
              <a:t>Rozdělte se do skupin, vezměte si něco na psaní a papír. </a:t>
            </a:r>
          </a:p>
          <a:p>
            <a:r>
              <a:rPr lang="cs-CZ" sz="2400" dirty="0" smtClean="0">
                <a:latin typeface="Calibri" pitchFamily="34" charset="0"/>
              </a:rPr>
              <a:t>Podívejte se na ukázku a zkuste si zapamatovat co nejvíce velikonočních zvyků a proč se vykonávají.</a:t>
            </a:r>
          </a:p>
          <a:p>
            <a:r>
              <a:rPr lang="cs-CZ" sz="2400" dirty="0" smtClean="0">
                <a:latin typeface="Calibri" pitchFamily="34" charset="0"/>
              </a:rPr>
              <a:t>Po shlédnutí jich co nejvíce napište.</a:t>
            </a:r>
          </a:p>
          <a:p>
            <a:endParaRPr lang="cs-CZ" sz="2400" dirty="0" smtClean="0"/>
          </a:p>
          <a:p>
            <a:r>
              <a:rPr lang="cs-CZ" sz="2400" dirty="0" smtClean="0">
                <a:latin typeface="Calibri" pitchFamily="34" charset="0"/>
              </a:rPr>
              <a:t>Kliknutím na vajíčka spustíte ukázku.</a:t>
            </a:r>
          </a:p>
          <a:p>
            <a:endParaRPr lang="cs-CZ" sz="2400" dirty="0" smtClean="0">
              <a:latin typeface="Calibri" pitchFamily="34" charset="0"/>
            </a:endParaRPr>
          </a:p>
          <a:p>
            <a:endParaRPr lang="cs-CZ" sz="2400" dirty="0">
              <a:latin typeface="Calibri" pitchFamily="34" charset="0"/>
            </a:endParaRPr>
          </a:p>
        </p:txBody>
      </p:sp>
      <p:pic>
        <p:nvPicPr>
          <p:cNvPr id="18434" name="Picture 2" descr="C:\Users\raduška\AppData\Local\Microsoft\Windows\Temporary Internet Files\Content.IE5\2GO176IG\MP900448462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4365104"/>
            <a:ext cx="1800200" cy="129720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II.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Calibri" pitchFamily="34" charset="0"/>
              </a:rPr>
              <a:t>Přečtěte si společně následující informace o postních nedělích a pašijovém týdnu. Poté odpovídejte na otázky.</a:t>
            </a:r>
          </a:p>
          <a:p>
            <a:endParaRPr lang="cs-CZ" sz="2800" dirty="0" smtClean="0">
              <a:latin typeface="Calibri" pitchFamily="34" charset="0"/>
            </a:endParaRPr>
          </a:p>
          <a:p>
            <a:endParaRPr lang="cs-CZ" sz="2800" dirty="0">
              <a:latin typeface="Calibri" pitchFamily="34" charset="0"/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, 2. a 3. neděle postní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  <a:latin typeface="Calibri" pitchFamily="34" charset="0"/>
              </a:rPr>
              <a:t>	1. neděle = Černá neboli Liščí</a:t>
            </a:r>
          </a:p>
          <a:p>
            <a:r>
              <a:rPr lang="cs-CZ" sz="2400" dirty="0" smtClean="0">
                <a:latin typeface="Calibri" pitchFamily="34" charset="0"/>
              </a:rPr>
              <a:t>Ženy se v tento den oblékaly z barevného oděvu do černého a pekly preclíky, které navlékaly na vrbové proutky a zavěsily venku na stromy s tím, že je nadělila liška.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  <a:latin typeface="Calibri" pitchFamily="34" charset="0"/>
              </a:rPr>
              <a:t>	2. neděle = Pražná</a:t>
            </a:r>
          </a:p>
          <a:p>
            <a:r>
              <a:rPr lang="cs-CZ" sz="2400" dirty="0" smtClean="0">
                <a:latin typeface="Calibri" pitchFamily="34" charset="0"/>
              </a:rPr>
              <a:t>Pražma bylo tradiční jídlo z praženého nedozrálého obilí.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  <a:latin typeface="Calibri" pitchFamily="34" charset="0"/>
              </a:rPr>
              <a:t>	3. neděle = Kýchavá</a:t>
            </a:r>
          </a:p>
          <a:p>
            <a:r>
              <a:rPr lang="cs-CZ" sz="2400" dirty="0" smtClean="0">
                <a:latin typeface="Calibri" pitchFamily="34" charset="0"/>
              </a:rPr>
              <a:t>Kolikrát si v tento den kýchneš, tolik let budeš ještě naživu. </a:t>
            </a:r>
            <a:endParaRPr lang="cs-CZ" sz="2400" dirty="0">
              <a:latin typeface="Calibri" pitchFamily="34" charset="0"/>
            </a:endParaRPr>
          </a:p>
        </p:txBody>
      </p:sp>
      <p:pic>
        <p:nvPicPr>
          <p:cNvPr id="19458" name="Picture 2" descr="C:\Users\raduška\AppData\Local\Microsoft\Windows\Temporary Internet Files\Content.IE5\1NBVO76E\MP9001754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79835" y="188640"/>
            <a:ext cx="2464165" cy="16756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94122"/>
          </a:xfrm>
        </p:spPr>
        <p:txBody>
          <a:bodyPr/>
          <a:lstStyle/>
          <a:p>
            <a:r>
              <a:rPr lang="cs-CZ" dirty="0" smtClean="0"/>
              <a:t>4., 5. a 6. neděle postní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268760"/>
            <a:ext cx="7498080" cy="518457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  <a:latin typeface="Calibri" pitchFamily="34" charset="0"/>
              </a:rPr>
              <a:t>	4. neděle = </a:t>
            </a:r>
            <a:r>
              <a:rPr lang="cs-CZ" sz="2400" dirty="0" err="1" smtClean="0">
                <a:solidFill>
                  <a:srgbClr val="0070C0"/>
                </a:solidFill>
                <a:latin typeface="Calibri" pitchFamily="34" charset="0"/>
              </a:rPr>
              <a:t>Družebná</a:t>
            </a:r>
            <a:endParaRPr lang="cs-CZ" sz="2400" dirty="0" smtClean="0">
              <a:solidFill>
                <a:srgbClr val="0070C0"/>
              </a:solidFill>
              <a:latin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</a:rPr>
              <a:t>Dnes se mohl porušit přísný půst – mládež se mohla sejít v některém stavení a veselit se. 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  <a:latin typeface="Calibri" pitchFamily="34" charset="0"/>
              </a:rPr>
              <a:t>	5. neděle = Smrtná</a:t>
            </a:r>
          </a:p>
          <a:p>
            <a:r>
              <a:rPr lang="cs-CZ" sz="2400" dirty="0" smtClean="0">
                <a:latin typeface="Calibri" pitchFamily="34" charset="0"/>
              </a:rPr>
              <a:t>Vynáší se Smrt (</a:t>
            </a:r>
            <a:r>
              <a:rPr lang="cs-CZ" sz="2400" dirty="0" err="1" smtClean="0">
                <a:latin typeface="Calibri" pitchFamily="34" charset="0"/>
              </a:rPr>
              <a:t>Morena</a:t>
            </a:r>
            <a:r>
              <a:rPr lang="cs-CZ" sz="2400" dirty="0" smtClean="0">
                <a:latin typeface="Calibri" pitchFamily="34" charset="0"/>
              </a:rPr>
              <a:t>) ze vsi – figura ze slámy a hadrů, s pomalovaným obličejem, na krku má korále </a:t>
            </a:r>
            <a:r>
              <a:rPr lang="cs-CZ" sz="2400" dirty="0" smtClean="0">
                <a:latin typeface="Calibri" pitchFamily="34" charset="0"/>
              </a:rPr>
              <a:t>              z </a:t>
            </a:r>
            <a:r>
              <a:rPr lang="cs-CZ" sz="2400" dirty="0" smtClean="0">
                <a:latin typeface="Calibri" pitchFamily="34" charset="0"/>
              </a:rPr>
              <a:t>vyfouknutých vajíček. Symbolizuje vyhánění zimy.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  <a:latin typeface="Calibri" pitchFamily="34" charset="0"/>
              </a:rPr>
              <a:t>	6. neděle = Květná</a:t>
            </a:r>
          </a:p>
          <a:p>
            <a:r>
              <a:rPr lang="cs-CZ" sz="2400" dirty="0" smtClean="0">
                <a:latin typeface="Calibri" pitchFamily="34" charset="0"/>
              </a:rPr>
              <a:t>Připomíná se den vjezdu Krista do Jeruzaléma. Zde rostou palmy, které se světí. My u nás tyto palmy nahrazujeme větvičkami jívy – kočičky. Svěcené kočičky prý mají zázračnou moc. Jinde se zase nosí tzv. „líto“ – živý stromek ozdobený pentlemi a vajíčky. To symbolizovalo jaro a život. </a:t>
            </a:r>
          </a:p>
        </p:txBody>
      </p:sp>
      <p:pic>
        <p:nvPicPr>
          <p:cNvPr id="20482" name="Picture 2" descr="C:\Users\raduška\AppData\Local\Microsoft\Windows\Temporary Internet Files\Content.IE5\CYBJMFBC\MC9001233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508244">
            <a:off x="7092280" y="260648"/>
            <a:ext cx="745069" cy="144559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Pašijový týden –</a:t>
            </a:r>
            <a:r>
              <a:rPr lang="cs-CZ" dirty="0" smtClean="0"/>
              <a:t> </a:t>
            </a:r>
            <a:r>
              <a:rPr lang="cs-CZ" sz="2700" dirty="0" smtClean="0"/>
              <a:t>poslední týden před Velikonocemi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	Modré pondělí, Žluté úterý</a:t>
            </a:r>
          </a:p>
          <a:p>
            <a:r>
              <a:rPr lang="cs-CZ" sz="2400" dirty="0" smtClean="0"/>
              <a:t>V tyto dny se v každé domácnosti uklízelo.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	Škaredá středa</a:t>
            </a:r>
          </a:p>
          <a:p>
            <a:r>
              <a:rPr lang="cs-CZ" sz="2400" dirty="0" smtClean="0"/>
              <a:t>Tento den se nesměl nikdo na nikoho mračit, aby se pak nemračil po celý rok. 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	Zelený čtvrtek</a:t>
            </a:r>
          </a:p>
          <a:p>
            <a:r>
              <a:rPr lang="cs-CZ" sz="2400" dirty="0" smtClean="0"/>
              <a:t>Jméno má podle zelené barvy Olivové hory, kde začalo Kristovo utrpení. V tento den se připravují pokrmy ze zelené zeleniny (špenát, kopřiva), aby byl člověk po celý rok zdráv. Říká se, že v tento den zmlknou zvony (zavážou se provazy) a odletí do Říma. Ty pak byly nahrazovány zvukem řehtaček či klapaček. </a:t>
            </a:r>
            <a:endParaRPr lang="cs-CZ" sz="2400" dirty="0"/>
          </a:p>
        </p:txBody>
      </p:sp>
      <p:pic>
        <p:nvPicPr>
          <p:cNvPr id="21506" name="Picture 2" descr="C:\Users\raduška\AppData\Local\Microsoft\Windows\Temporary Internet Files\Content.IE5\2GO176IG\MC9002413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1124744"/>
            <a:ext cx="1096755" cy="160363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Pašijový týden – </a:t>
            </a:r>
            <a:r>
              <a:rPr lang="cs-CZ" sz="2400" dirty="0" smtClean="0"/>
              <a:t>poslední týden před Velikonocemi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  <a:latin typeface="Calibri" pitchFamily="34" charset="0"/>
              </a:rPr>
              <a:t>	Velký pátek</a:t>
            </a:r>
          </a:p>
          <a:p>
            <a:r>
              <a:rPr lang="cs-CZ" sz="2400" dirty="0" smtClean="0">
                <a:latin typeface="Calibri" pitchFamily="34" charset="0"/>
              </a:rPr>
              <a:t>Den ukřižování Krista. Den velikého smutku. V tento se nesmělo prát prádlo, protože by se nenamáčelo do vody, ale do Kristovy krve. Nesmí se hýbat se zemí (orat, kopat, sázet ) - úcta k matce Zemi. V tento den prý země vydává své poklady  - je potřeba mít svěcené vajíčko, kterým se třikrát poklepe na skálu, a ta se otevře.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  <a:latin typeface="Calibri" pitchFamily="34" charset="0"/>
              </a:rPr>
              <a:t>	Bílá sobota</a:t>
            </a:r>
          </a:p>
          <a:p>
            <a:r>
              <a:rPr lang="cs-CZ" sz="2400" dirty="0" smtClean="0">
                <a:latin typeface="Calibri" pitchFamily="34" charset="0"/>
              </a:rPr>
              <a:t>V tento den se před kostelem světí oheň, z kterého se zapalují Velikonoční svíce (Paškál). Doma se uhasí všechna ohniště, aby si hospodyně poté vložila posvěcené polínko do ohniště a zažehla tak nový oheň. Opět se rozeznívají zvony – vrací se z Říma.</a:t>
            </a:r>
          </a:p>
        </p:txBody>
      </p:sp>
      <p:pic>
        <p:nvPicPr>
          <p:cNvPr id="22530" name="Picture 2" descr="C:\Users\raduška\AppData\Local\Microsoft\Windows\Temporary Internet Files\Content.IE5\1NBVO76E\MC9002328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5661248"/>
            <a:ext cx="1447110" cy="119675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Pašijový týden – </a:t>
            </a:r>
            <a:r>
              <a:rPr lang="cs-CZ" sz="2400" dirty="0" smtClean="0"/>
              <a:t>poslední týden před Velikonocemi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  <a:latin typeface="Calibri" pitchFamily="34" charset="0"/>
              </a:rPr>
              <a:t>	Velikonoční neděle (Boží hod velikonoční)</a:t>
            </a:r>
          </a:p>
          <a:p>
            <a:r>
              <a:rPr lang="cs-CZ" sz="2400" dirty="0" smtClean="0">
                <a:latin typeface="Calibri" pitchFamily="34" charset="0"/>
              </a:rPr>
              <a:t>Den zmrtvýchvstání Krista. Končí půst. V kostele se světí pokrmy (beránci, mazance, vejce, chléb a víno). Nesmělo se zametat, stlát, mýt nádobí nebo čistit si  boty. Dětem se schovávaly drobné dárky do zahrady. 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  <a:latin typeface="Calibri" pitchFamily="34" charset="0"/>
              </a:rPr>
              <a:t>	Velikonoční pondělí </a:t>
            </a:r>
          </a:p>
          <a:p>
            <a:r>
              <a:rPr lang="cs-CZ" sz="2400" dirty="0" smtClean="0">
                <a:latin typeface="Calibri" pitchFamily="34" charset="0"/>
              </a:rPr>
              <a:t>Chlapci obchází domy a koledují. Šlehány jsou dívky a ženy, aby byly zdravé. Odměnou jsou zdobená vajíčka.</a:t>
            </a:r>
            <a:endParaRPr lang="cs-CZ" sz="2400" dirty="0">
              <a:latin typeface="Calibri" pitchFamily="34" charset="0"/>
            </a:endParaRPr>
          </a:p>
        </p:txBody>
      </p:sp>
      <p:pic>
        <p:nvPicPr>
          <p:cNvPr id="23554" name="Picture 2" descr="C:\Users\raduška\AppData\Local\Microsoft\Windows\Temporary Internet Files\Content.IE5\2GO176IG\MC9004129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4797152"/>
            <a:ext cx="1817093" cy="191683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Závěrečný kvíz – 1.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cs-CZ" sz="6000" dirty="0" smtClean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sz="6000" dirty="0" smtClean="0">
                <a:solidFill>
                  <a:srgbClr val="0070C0"/>
                </a:solidFill>
              </a:rPr>
              <a:t>Kolik je postních nedělí?</a:t>
            </a:r>
            <a:endParaRPr lang="cs-CZ" sz="6000" dirty="0">
              <a:solidFill>
                <a:srgbClr val="0070C0"/>
              </a:solidFill>
            </a:endParaRPr>
          </a:p>
        </p:txBody>
      </p:sp>
      <p:pic>
        <p:nvPicPr>
          <p:cNvPr id="29699" name="Picture 3" descr="C:\Users\raduška\AppData\Local\Microsoft\Windows\Temporary Internet Files\Content.IE5\1NBVO76E\MC90033160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3717032"/>
            <a:ext cx="1224136" cy="222516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10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6000" dirty="0" smtClean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sz="6000" dirty="0" smtClean="0">
                <a:solidFill>
                  <a:srgbClr val="0070C0"/>
                </a:solidFill>
              </a:rPr>
              <a:t>Co děláme </a:t>
            </a:r>
            <a:r>
              <a:rPr lang="cs-CZ" sz="6000" dirty="0" smtClean="0">
                <a:solidFill>
                  <a:srgbClr val="0070C0"/>
                </a:solidFill>
              </a:rPr>
              <a:t>                                        o </a:t>
            </a:r>
            <a:r>
              <a:rPr lang="cs-CZ" sz="6000" dirty="0" smtClean="0">
                <a:solidFill>
                  <a:srgbClr val="0070C0"/>
                </a:solidFill>
              </a:rPr>
              <a:t>Smrtnou neděli? </a:t>
            </a:r>
            <a:r>
              <a:rPr lang="cs-CZ" sz="6000" dirty="0" smtClean="0">
                <a:solidFill>
                  <a:srgbClr val="0070C0"/>
                </a:solidFill>
              </a:rPr>
              <a:t>                 A </a:t>
            </a:r>
            <a:r>
              <a:rPr lang="cs-CZ" sz="6000" dirty="0" smtClean="0">
                <a:solidFill>
                  <a:srgbClr val="0070C0"/>
                </a:solidFill>
              </a:rPr>
              <a:t>proč?</a:t>
            </a:r>
            <a:endParaRPr lang="cs-CZ" sz="6000" dirty="0">
              <a:solidFill>
                <a:srgbClr val="0070C0"/>
              </a:solidFill>
            </a:endParaRPr>
          </a:p>
        </p:txBody>
      </p:sp>
      <p:pic>
        <p:nvPicPr>
          <p:cNvPr id="28674" name="Picture 2" descr="http://upload.wikimedia.org/wikipedia/commons/6/68/Letohr%C3%A1dek_Kinsk%C3%BDch_-_Musaion_7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843464">
            <a:off x="6367307" y="457653"/>
            <a:ext cx="1262744" cy="189411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1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6000" dirty="0" smtClean="0"/>
          </a:p>
          <a:p>
            <a:pPr algn="ctr">
              <a:buNone/>
            </a:pPr>
            <a:r>
              <a:rPr lang="cs-CZ" sz="6000" dirty="0" smtClean="0">
                <a:solidFill>
                  <a:srgbClr val="0070C0"/>
                </a:solidFill>
              </a:rPr>
              <a:t>Který den odlétaly zvony do Říma? </a:t>
            </a:r>
            <a:r>
              <a:rPr lang="cs-CZ" sz="6000" dirty="0" smtClean="0">
                <a:solidFill>
                  <a:srgbClr val="0070C0"/>
                </a:solidFill>
              </a:rPr>
              <a:t> Byl </a:t>
            </a:r>
            <a:r>
              <a:rPr lang="cs-CZ" sz="6000" dirty="0" smtClean="0">
                <a:solidFill>
                  <a:srgbClr val="0070C0"/>
                </a:solidFill>
              </a:rPr>
              <a:t>to Zelený…</a:t>
            </a:r>
            <a:endParaRPr lang="cs-CZ" sz="6000" dirty="0">
              <a:solidFill>
                <a:srgbClr val="0070C0"/>
              </a:solidFill>
            </a:endParaRPr>
          </a:p>
        </p:txBody>
      </p:sp>
      <p:pic>
        <p:nvPicPr>
          <p:cNvPr id="26626" name="Picture 2" descr="C:\Users\raduška\AppData\Local\Microsoft\Windows\Temporary Internet Files\Content.IE5\1NBVO76E\MC9003536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32656"/>
            <a:ext cx="1555487" cy="179443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1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5400" dirty="0" smtClean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sz="5400" dirty="0" smtClean="0">
                <a:solidFill>
                  <a:srgbClr val="0070C0"/>
                </a:solidFill>
              </a:rPr>
              <a:t>Vysvětli, proč říkáme, že je středa </a:t>
            </a:r>
            <a:r>
              <a:rPr lang="cs-CZ" sz="5400" dirty="0" smtClean="0">
                <a:solidFill>
                  <a:srgbClr val="0070C0"/>
                </a:solidFill>
              </a:rPr>
              <a:t>                                    v </a:t>
            </a:r>
            <a:r>
              <a:rPr lang="cs-CZ" sz="5400" dirty="0" smtClean="0">
                <a:solidFill>
                  <a:srgbClr val="0070C0"/>
                </a:solidFill>
              </a:rPr>
              <a:t>pašijovém týdnu Škaredá? </a:t>
            </a:r>
            <a:endParaRPr lang="cs-CZ" sz="5400" dirty="0">
              <a:solidFill>
                <a:srgbClr val="0070C0"/>
              </a:solidFill>
            </a:endParaRPr>
          </a:p>
        </p:txBody>
      </p:sp>
      <p:pic>
        <p:nvPicPr>
          <p:cNvPr id="25602" name="Picture 2" descr="C:\Users\raduška\AppData\Local\Microsoft\Windows\Temporary Internet Files\Content.IE5\ME7D7KCB\MP9004227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32656"/>
            <a:ext cx="1728192" cy="172819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6000" dirty="0" smtClean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sz="6000" dirty="0" smtClean="0">
                <a:solidFill>
                  <a:srgbClr val="0070C0"/>
                </a:solidFill>
              </a:rPr>
              <a:t>Proč se nesmělo </a:t>
            </a:r>
            <a:r>
              <a:rPr lang="cs-CZ" sz="6000" dirty="0" smtClean="0">
                <a:solidFill>
                  <a:srgbClr val="0070C0"/>
                </a:solidFill>
              </a:rPr>
              <a:t>              na </a:t>
            </a:r>
            <a:r>
              <a:rPr lang="cs-CZ" sz="6000" dirty="0" smtClean="0">
                <a:solidFill>
                  <a:srgbClr val="0070C0"/>
                </a:solidFill>
              </a:rPr>
              <a:t>Velký pátek prát prádlo?</a:t>
            </a:r>
            <a:endParaRPr lang="cs-CZ" sz="6000" dirty="0">
              <a:solidFill>
                <a:srgbClr val="0070C0"/>
              </a:solidFill>
            </a:endParaRPr>
          </a:p>
        </p:txBody>
      </p:sp>
      <p:pic>
        <p:nvPicPr>
          <p:cNvPr id="24578" name="Picture 2" descr="C:\Users\raduška\AppData\Local\Microsoft\Windows\Temporary Internet Files\Content.IE5\ME7D7KCB\MC9003329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620688"/>
            <a:ext cx="1804111" cy="175747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Calibri" pitchFamily="34" charset="0"/>
              </a:rPr>
              <a:t>Vyměňte si ve skupinách své odpovědi a můžeme kontrolovat. Za každou správnou odpověď je 1 bod.</a:t>
            </a:r>
          </a:p>
          <a:p>
            <a:r>
              <a:rPr lang="cs-CZ" sz="2800" dirty="0" smtClean="0">
                <a:latin typeface="Calibri" pitchFamily="34" charset="0"/>
              </a:rPr>
              <a:t>1. Postních nedělí je 6.</a:t>
            </a:r>
          </a:p>
          <a:p>
            <a:r>
              <a:rPr lang="cs-CZ" sz="2800" dirty="0" smtClean="0">
                <a:latin typeface="Calibri" pitchFamily="34" charset="0"/>
              </a:rPr>
              <a:t>2. Vynášíme Smrt (</a:t>
            </a:r>
            <a:r>
              <a:rPr lang="cs-CZ" sz="2800" dirty="0" err="1" smtClean="0">
                <a:latin typeface="Calibri" pitchFamily="34" charset="0"/>
              </a:rPr>
              <a:t>Morenu</a:t>
            </a:r>
            <a:r>
              <a:rPr lang="cs-CZ" sz="2800" dirty="0" smtClean="0">
                <a:latin typeface="Calibri" pitchFamily="34" charset="0"/>
              </a:rPr>
              <a:t>), aby s ní odešla i zima.</a:t>
            </a:r>
          </a:p>
          <a:p>
            <a:r>
              <a:rPr lang="cs-CZ" sz="2800" dirty="0" smtClean="0">
                <a:latin typeface="Calibri" pitchFamily="34" charset="0"/>
              </a:rPr>
              <a:t>3. Zvony odlétají na Zelený čtvrtek.</a:t>
            </a:r>
          </a:p>
          <a:p>
            <a:r>
              <a:rPr lang="cs-CZ" sz="2800" dirty="0" smtClean="0">
                <a:latin typeface="Calibri" pitchFamily="34" charset="0"/>
              </a:rPr>
              <a:t>4. Protože se ten den nemáme na nikoho mračit.</a:t>
            </a:r>
          </a:p>
          <a:p>
            <a:r>
              <a:rPr lang="cs-CZ" sz="2800" dirty="0" smtClean="0">
                <a:latin typeface="Calibri" pitchFamily="34" charset="0"/>
              </a:rPr>
              <a:t>5. Prádlo se nenamáčelo do vody, ale do Kristovy krve.</a:t>
            </a:r>
          </a:p>
          <a:p>
            <a:pPr>
              <a:buNone/>
            </a:pPr>
            <a:endParaRPr lang="cs-CZ" sz="2800" dirty="0">
              <a:latin typeface="Calibri" pitchFamily="34" charset="0"/>
            </a:endParaRPr>
          </a:p>
        </p:txBody>
      </p:sp>
      <p:pic>
        <p:nvPicPr>
          <p:cNvPr id="27649" name="Picture 1" descr="C:\Users\raduška\AppData\Local\Microsoft\Windows\Temporary Internet Files\Content.IE5\ME7D7KCB\MC900299011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404664"/>
            <a:ext cx="1080120" cy="134557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141440"/>
          </a:xfrm>
        </p:spPr>
        <p:txBody>
          <a:bodyPr>
            <a:normAutofit/>
          </a:bodyPr>
          <a:lstStyle/>
          <a:p>
            <a:r>
              <a:rPr lang="en-US" sz="1400" dirty="0" smtClean="0">
                <a:latin typeface="Calibri" pitchFamily="34" charset="0"/>
              </a:rPr>
              <a:t>STRACHOŇ, Martin. </a:t>
            </a:r>
            <a:r>
              <a:rPr lang="en-US" sz="1400" i="1" dirty="0" smtClean="0">
                <a:latin typeface="Calibri" pitchFamily="34" charset="0"/>
              </a:rPr>
              <a:t>Wikimedia Commons</a:t>
            </a:r>
            <a:r>
              <a:rPr lang="en-US" sz="1400" dirty="0" smtClean="0">
                <a:latin typeface="Calibri" pitchFamily="34" charset="0"/>
              </a:rPr>
              <a:t> [online]. [cit. 29.3.2013]. </a:t>
            </a:r>
            <a:r>
              <a:rPr lang="en-US" sz="1400" dirty="0" err="1" smtClean="0">
                <a:latin typeface="Calibri" pitchFamily="34" charset="0"/>
              </a:rPr>
              <a:t>Dostupný</a:t>
            </a:r>
            <a:r>
              <a:rPr lang="en-US" sz="1400" dirty="0" smtClean="0">
                <a:latin typeface="Calibri" pitchFamily="34" charset="0"/>
              </a:rPr>
              <a:t> </a:t>
            </a:r>
            <a:r>
              <a:rPr lang="en-US" sz="1400" dirty="0" err="1" smtClean="0">
                <a:latin typeface="Calibri" pitchFamily="34" charset="0"/>
              </a:rPr>
              <a:t>na</a:t>
            </a:r>
            <a:r>
              <a:rPr lang="en-US" sz="1400" dirty="0" smtClean="0">
                <a:latin typeface="Calibri" pitchFamily="34" charset="0"/>
              </a:rPr>
              <a:t> WWW: </a:t>
            </a:r>
            <a:r>
              <a:rPr lang="en-US" sz="1400" dirty="0" smtClean="0">
                <a:latin typeface="Calibri" pitchFamily="34" charset="0"/>
                <a:hlinkClick r:id="rId2"/>
              </a:rPr>
              <a:t>http://commons.wikimedia.org/wiki/File:Velikono%C4%8Dn%C3%AD_poml%C3%A1zka2.jpg?uselang=cs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/>
              <a:t>BAŤHA, Matěj. 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7. 2. 2012 [cit. 29.3.2013]. Dostupný pod licencí 3.0 </a:t>
            </a:r>
            <a:r>
              <a:rPr lang="cs-CZ" sz="1400" dirty="0" err="1" smtClean="0"/>
              <a:t>Unported</a:t>
            </a:r>
            <a:r>
              <a:rPr lang="cs-CZ" sz="1400" dirty="0" smtClean="0"/>
              <a:t> (CC BY-SA 3.0) na WWW: </a:t>
            </a:r>
            <a:r>
              <a:rPr lang="cs-CZ" sz="1400" dirty="0" smtClean="0">
                <a:hlinkClick r:id="rId3"/>
              </a:rPr>
              <a:t>http://commons.wikimedia.org/wiki/File:Letohr%C3%A1dek_Kinsk%C3%BDch_-_Musaion_712.jpg</a:t>
            </a:r>
            <a:endParaRPr lang="cs-CZ" sz="1400" dirty="0" smtClean="0"/>
          </a:p>
          <a:p>
            <a:r>
              <a:rPr lang="cs-CZ" sz="1400" dirty="0" smtClean="0">
                <a:latin typeface="Calibri" pitchFamily="34" charset="0"/>
              </a:rPr>
              <a:t>Ostatní obrázky použity z galerie office.</a:t>
            </a:r>
          </a:p>
          <a:p>
            <a:r>
              <a:rPr lang="cs-CZ" sz="1400" dirty="0" smtClean="0">
                <a:latin typeface="Calibri" pitchFamily="34" charset="0"/>
              </a:rPr>
              <a:t>Text: </a:t>
            </a:r>
            <a:r>
              <a:rPr lang="cs-CZ" sz="1400" cap="all" dirty="0" smtClean="0">
                <a:latin typeface="Calibri" pitchFamily="34" charset="0"/>
              </a:rPr>
              <a:t>ŠOTTNEROVÁ</a:t>
            </a:r>
            <a:r>
              <a:rPr lang="cs-CZ" sz="1400" dirty="0" smtClean="0">
                <a:latin typeface="Calibri" pitchFamily="34" charset="0"/>
              </a:rPr>
              <a:t>, Dagmar. </a:t>
            </a:r>
            <a:r>
              <a:rPr lang="cs-CZ" sz="1400" i="1" dirty="0" smtClean="0">
                <a:latin typeface="Calibri" pitchFamily="34" charset="0"/>
              </a:rPr>
              <a:t>Velikonoce: původ, zvyky, hry, pohádky, návody a náměty</a:t>
            </a:r>
            <a:r>
              <a:rPr lang="cs-CZ" sz="1400" dirty="0" smtClean="0">
                <a:latin typeface="Calibri" pitchFamily="34" charset="0"/>
              </a:rPr>
              <a:t>. 1. vyd. Olomouc: Rubico, 2004. 7 – 11 s. ISBN 80-7346-018-1.</a:t>
            </a:r>
          </a:p>
          <a:p>
            <a:r>
              <a:rPr lang="cs-CZ" sz="1400" dirty="0" smtClean="0">
                <a:latin typeface="Calibri" pitchFamily="34" charset="0"/>
              </a:rPr>
              <a:t>Video ukázka: Česká televize – Toulavá kamera:  Velikonoce </a:t>
            </a:r>
            <a:r>
              <a:rPr lang="cs-CZ" sz="1400" dirty="0" err="1" smtClean="0">
                <a:latin typeface="Calibri" pitchFamily="34" charset="0"/>
              </a:rPr>
              <a:t>Kovářov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smtClean="0">
                <a:latin typeface="Calibri" pitchFamily="34" charset="0"/>
                <a:hlinkClick r:id="rId4"/>
              </a:rPr>
              <a:t>http://toulavakamera.ceskatelevize.cz/article.asp?id=3087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Česká televize – Toulavá kamera: Kraslice zdobené slámou </a:t>
            </a:r>
            <a:r>
              <a:rPr lang="cs-CZ" sz="1400" dirty="0" smtClean="0">
                <a:hlinkClick r:id="rId5"/>
              </a:rPr>
              <a:t>http://toulavakamera.ceskatelevize.cz/article.asp?id=3993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Metodika práce a správné 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</a:rPr>
              <a:t>Pracujte celou hodinu ve skupinách. Za každý splněný úkol přiřaďte skupině bod. Skupina, která bude mít na konci nejvíce bodů, si zaslouží jedničku do ŽK. </a:t>
            </a:r>
          </a:p>
          <a:p>
            <a:r>
              <a:rPr lang="cs-CZ" sz="2400" dirty="0" smtClean="0">
                <a:latin typeface="Calibri" pitchFamily="34" charset="0"/>
              </a:rPr>
              <a:t>Pokud budete chtít u správných odpovědí je pod obrázkem skryt hypertextový odkaz na pořad Toulavá kamera, kde paní zdobí kraslice slámou. </a:t>
            </a:r>
            <a:r>
              <a:rPr lang="cs-CZ" sz="2400" smtClean="0">
                <a:latin typeface="Calibri" pitchFamily="34" charset="0"/>
              </a:rPr>
              <a:t>Můžete </a:t>
            </a:r>
            <a:r>
              <a:rPr lang="cs-CZ" sz="2400" smtClean="0">
                <a:latin typeface="Calibri" pitchFamily="34" charset="0"/>
              </a:rPr>
              <a:t>                        v </a:t>
            </a:r>
            <a:r>
              <a:rPr lang="cs-CZ" sz="2400" dirty="0" smtClean="0">
                <a:latin typeface="Calibri" pitchFamily="34" charset="0"/>
              </a:rPr>
              <a:t>závěru hodiny pustit. </a:t>
            </a:r>
          </a:p>
          <a:p>
            <a:endParaRPr lang="cs-CZ" sz="2400" dirty="0" smtClean="0">
              <a:latin typeface="Calibri" pitchFamily="34" charset="0"/>
            </a:endParaRPr>
          </a:p>
          <a:p>
            <a:r>
              <a:rPr lang="cs-CZ" sz="2400" dirty="0" smtClean="0">
                <a:solidFill>
                  <a:srgbClr val="0070C0"/>
                </a:solidFill>
                <a:latin typeface="Calibri" pitchFamily="34" charset="0"/>
              </a:rPr>
              <a:t>Zvyky, které lze vidět v prvním úkolu: </a:t>
            </a:r>
            <a:r>
              <a:rPr lang="cs-CZ" sz="2400" dirty="0" smtClean="0">
                <a:latin typeface="Calibri" pitchFamily="34" charset="0"/>
              </a:rPr>
              <a:t>vynášení smrtky o 5. neděli postní, přinášení </a:t>
            </a:r>
            <a:r>
              <a:rPr lang="cs-CZ" sz="2400" dirty="0" err="1" smtClean="0">
                <a:latin typeface="Calibri" pitchFamily="34" charset="0"/>
              </a:rPr>
              <a:t>lítečka</a:t>
            </a:r>
            <a:r>
              <a:rPr lang="cs-CZ" sz="2400" dirty="0" smtClean="0">
                <a:latin typeface="Calibri" pitchFamily="34" charset="0"/>
              </a:rPr>
              <a:t> (jara), pletení pomlázek, tradice s pentlemi, zdobení vajíček, pečení tzv. sekanice z kopřiv, řehtačky, mlýnky. 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182</TotalTime>
  <Words>478</Words>
  <Application>Microsoft Office PowerPoint</Application>
  <PresentationFormat>Předvádění na obrazovce (4:3)</PresentationFormat>
  <Paragraphs>89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Slunovrat</vt:lpstr>
      <vt:lpstr>Snímek 1</vt:lpstr>
      <vt:lpstr>Snímek 2</vt:lpstr>
      <vt:lpstr>Velikonoce</vt:lpstr>
      <vt:lpstr>1. úkol</vt:lpstr>
      <vt:lpstr>II. úkol</vt:lpstr>
      <vt:lpstr>1. , 2. a 3. neděle postní</vt:lpstr>
      <vt:lpstr>4., 5. a 6. neděle postní</vt:lpstr>
      <vt:lpstr>Pašijový týden – poslední týden před Velikonocemi</vt:lpstr>
      <vt:lpstr>Pašijový týden – poslední týden před Velikonocemi</vt:lpstr>
      <vt:lpstr>Pašijový týden – poslední týden před Velikonocemi</vt:lpstr>
      <vt:lpstr>Závěrečný kvíz – 1. otázka</vt:lpstr>
      <vt:lpstr>2. otázka</vt:lpstr>
      <vt:lpstr>3. otázka</vt:lpstr>
      <vt:lpstr>4. otázka</vt:lpstr>
      <vt:lpstr>5. otázka</vt:lpstr>
      <vt:lpstr>Správné odpovědi</vt:lpstr>
      <vt:lpstr>Použité zdroje:</vt:lpstr>
      <vt:lpstr>Metodika práce a správné řešení: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Velikonoce</dc:title>
  <dc:creator>raduška</dc:creator>
  <cp:lastModifiedBy>Dum</cp:lastModifiedBy>
  <cp:revision>50</cp:revision>
  <dcterms:created xsi:type="dcterms:W3CDTF">2013-03-29T11:10:23Z</dcterms:created>
  <dcterms:modified xsi:type="dcterms:W3CDTF">2013-09-04T18:17:24Z</dcterms:modified>
</cp:coreProperties>
</file>