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05" r:id="rId2"/>
    <p:sldId id="306" r:id="rId3"/>
    <p:sldId id="256" r:id="rId4"/>
    <p:sldId id="257" r:id="rId5"/>
    <p:sldId id="258" r:id="rId6"/>
    <p:sldId id="260" r:id="rId7"/>
    <p:sldId id="262" r:id="rId8"/>
    <p:sldId id="264" r:id="rId9"/>
    <p:sldId id="266" r:id="rId10"/>
    <p:sldId id="268" r:id="rId11"/>
    <p:sldId id="270" r:id="rId12"/>
    <p:sldId id="272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6" r:id="rId21"/>
    <p:sldId id="287" r:id="rId22"/>
    <p:sldId id="288" r:id="rId23"/>
    <p:sldId id="289" r:id="rId24"/>
    <p:sldId id="290" r:id="rId25"/>
    <p:sldId id="295" r:id="rId26"/>
    <p:sldId id="296" r:id="rId27"/>
    <p:sldId id="297" r:id="rId28"/>
    <p:sldId id="298" r:id="rId29"/>
    <p:sldId id="299" r:id="rId30"/>
    <p:sldId id="259" r:id="rId31"/>
    <p:sldId id="261" r:id="rId32"/>
    <p:sldId id="263" r:id="rId33"/>
    <p:sldId id="265" r:id="rId34"/>
    <p:sldId id="267" r:id="rId35"/>
    <p:sldId id="269" r:id="rId36"/>
    <p:sldId id="271" r:id="rId37"/>
    <p:sldId id="273" r:id="rId38"/>
    <p:sldId id="274" r:id="rId39"/>
    <p:sldId id="282" r:id="rId40"/>
    <p:sldId id="283" r:id="rId41"/>
    <p:sldId id="284" r:id="rId42"/>
    <p:sldId id="285" r:id="rId43"/>
    <p:sldId id="291" r:id="rId44"/>
    <p:sldId id="292" r:id="rId45"/>
    <p:sldId id="293" r:id="rId46"/>
    <p:sldId id="294" r:id="rId47"/>
    <p:sldId id="300" r:id="rId48"/>
    <p:sldId id="301" r:id="rId49"/>
    <p:sldId id="302" r:id="rId50"/>
    <p:sldId id="303" r:id="rId51"/>
    <p:sldId id="304" r:id="rId52"/>
    <p:sldId id="307" r:id="rId5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a3"/>
          <p:cNvSpPr/>
          <p:nvPr/>
        </p:nvSpPr>
        <p:spPr>
          <a:xfrm>
            <a:off x="1914" y="5243130"/>
            <a:ext cx="9141714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Nebeská modř"/>
          <p:cNvSpPr/>
          <p:nvPr/>
        </p:nvSpPr>
        <p:spPr>
          <a:xfrm>
            <a:off x="1914" y="0"/>
            <a:ext cx="9141714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6" name="Voda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74" r="9901"/>
          <a:stretch/>
        </p:blipFill>
        <p:spPr>
          <a:xfrm>
            <a:off x="-1069" y="5497898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Voda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18" r="6356"/>
          <a:stretch/>
        </p:blipFill>
        <p:spPr>
          <a:xfrm flipH="1">
            <a:off x="-1069" y="5221111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Obdélník 7"/>
          <p:cNvSpPr/>
          <p:nvPr/>
        </p:nvSpPr>
        <p:spPr>
          <a:xfrm>
            <a:off x="-1069" y="5961106"/>
            <a:ext cx="9141714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9404" y="1309047"/>
            <a:ext cx="7202092" cy="2667000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9404" y="4038600"/>
            <a:ext cx="7200900" cy="990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Klepnutím lze upravit styl předlohy podnadpisů.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2361918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010C4-1929-486D-880F-426447661983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4BF4-E7B7-44BA-8308-7F7DC481AC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05082379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ebeská modř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0360" y="1309047"/>
            <a:ext cx="7200939" cy="2667000"/>
          </a:xfrm>
        </p:spPr>
        <p:txBody>
          <a:bodyPr anchor="b">
            <a:normAutofit/>
          </a:bodyPr>
          <a:lstStyle>
            <a:lvl1pPr algn="ctr">
              <a:defRPr sz="6000" b="0"/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70360" y="4038600"/>
            <a:ext cx="7200900" cy="1143000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010C4-1929-486D-880F-426447661983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4BF4-E7B7-44BA-8308-7F7DC481AC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43559973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05840" y="1572768"/>
            <a:ext cx="3429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09160" y="1572768"/>
            <a:ext cx="3429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010C4-1929-486D-880F-426447661983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4BF4-E7B7-44BA-8308-7F7DC481AC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9378779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3429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05840" y="2365861"/>
            <a:ext cx="3429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709160" y="1572768"/>
            <a:ext cx="3429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09160" y="2365861"/>
            <a:ext cx="3429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010C4-1929-486D-880F-426447661983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4BF4-E7B7-44BA-8308-7F7DC481AC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72378128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010C4-1929-486D-880F-426447661983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4BF4-E7B7-44BA-8308-7F7DC481AC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8188669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ebeská modř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010C4-1929-486D-880F-426447661983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4BF4-E7B7-44BA-8308-7F7DC481AC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92262428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0310" y="685800"/>
            <a:ext cx="5143500" cy="4572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010C4-1929-486D-880F-426447661983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4BF4-E7B7-44BA-8308-7F7DC481AC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83897657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70310" y="685800"/>
            <a:ext cx="5143500" cy="4572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010C4-1929-486D-880F-426447661983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4BF4-E7B7-44BA-8308-7F7DC481AC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16615129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010C4-1929-486D-880F-426447661983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4BF4-E7B7-44BA-8308-7F7DC481AC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6256882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544036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800725" cy="544036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010C4-1929-486D-880F-426447661983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4BF4-E7B7-44BA-8308-7F7DC481AC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8651680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ebeská modř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 lang="cs-CZ" dirty="0"/>
          </a:p>
        </p:txBody>
      </p:sp>
      <p:sp>
        <p:nvSpPr>
          <p:cNvPr id="8" name="Voda3"/>
          <p:cNvSpPr/>
          <p:nvPr/>
        </p:nvSpPr>
        <p:spPr>
          <a:xfrm>
            <a:off x="1914" y="6064102"/>
            <a:ext cx="9141714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9" name="Voda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74" r="9901"/>
          <a:stretch/>
        </p:blipFill>
        <p:spPr>
          <a:xfrm>
            <a:off x="-1069" y="6256182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Voda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18" r="6356"/>
          <a:stretch/>
        </p:blipFill>
        <p:spPr>
          <a:xfrm flipH="1">
            <a:off x="-1069" y="5979395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005841" y="265176"/>
            <a:ext cx="713231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713232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656832" y="6601968"/>
            <a:ext cx="72009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fld id="{FF7010C4-1929-486D-880F-426447661983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1005840" y="6601968"/>
            <a:ext cx="5369814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658100" y="6601968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baseline="0">
                <a:solidFill>
                  <a:schemeClr val="tx1"/>
                </a:solidFill>
              </a:defRPr>
            </a:lvl1pPr>
          </a:lstStyle>
          <a:p>
            <a:fld id="{C3354BF4-E7B7-44BA-8308-7F7DC481AC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dissolv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chemeClr val="accent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•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000"/>
        </a:spcBef>
        <a:buSzPct val="100000"/>
        <a:buFont typeface="Arial" pitchFamily="34" charset="0"/>
        <a:buChar char="•"/>
        <a:defRPr sz="1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6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6pPr>
      <a:lvl7pPr marL="192024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6840">
          <p15:clr>
            <a:srgbClr val="F26B43"/>
          </p15:clr>
        </p15:guide>
        <p15:guide id="4" orient="horz" pos="984">
          <p15:clr>
            <a:srgbClr val="F26B43"/>
          </p15:clr>
        </p15:guide>
        <p15:guide id="5" orient="horz" pos="3600">
          <p15:clr>
            <a:srgbClr val="F26B43"/>
          </p15:clr>
        </p15:guide>
        <p15:guide id="6" pos="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kola@zsmojzir.cz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6.xml"/><Relationship Id="rId18" Type="http://schemas.openxmlformats.org/officeDocument/2006/relationships/slide" Target="slide21.xml"/><Relationship Id="rId26" Type="http://schemas.openxmlformats.org/officeDocument/2006/relationships/slide" Target="slide29.xml"/><Relationship Id="rId3" Type="http://schemas.openxmlformats.org/officeDocument/2006/relationships/slide" Target="slide6.xml"/><Relationship Id="rId21" Type="http://schemas.openxmlformats.org/officeDocument/2006/relationships/slide" Target="slide24.xml"/><Relationship Id="rId7" Type="http://schemas.openxmlformats.org/officeDocument/2006/relationships/slide" Target="slide10.xml"/><Relationship Id="rId12" Type="http://schemas.openxmlformats.org/officeDocument/2006/relationships/slide" Target="slide15.xml"/><Relationship Id="rId17" Type="http://schemas.openxmlformats.org/officeDocument/2006/relationships/slide" Target="slide20.xml"/><Relationship Id="rId25" Type="http://schemas.openxmlformats.org/officeDocument/2006/relationships/slide" Target="slide28.xml"/><Relationship Id="rId2" Type="http://schemas.openxmlformats.org/officeDocument/2006/relationships/slide" Target="slide5.xml"/><Relationship Id="rId16" Type="http://schemas.openxmlformats.org/officeDocument/2006/relationships/slide" Target="slide19.xml"/><Relationship Id="rId20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slide" Target="slide14.xml"/><Relationship Id="rId24" Type="http://schemas.openxmlformats.org/officeDocument/2006/relationships/slide" Target="slide27.xml"/><Relationship Id="rId5" Type="http://schemas.openxmlformats.org/officeDocument/2006/relationships/slide" Target="slide8.xml"/><Relationship Id="rId15" Type="http://schemas.openxmlformats.org/officeDocument/2006/relationships/slide" Target="slide18.xml"/><Relationship Id="rId23" Type="http://schemas.openxmlformats.org/officeDocument/2006/relationships/slide" Target="slide26.xml"/><Relationship Id="rId10" Type="http://schemas.openxmlformats.org/officeDocument/2006/relationships/slide" Target="slide13.xml"/><Relationship Id="rId19" Type="http://schemas.openxmlformats.org/officeDocument/2006/relationships/slide" Target="slide22.xml"/><Relationship Id="rId4" Type="http://schemas.openxmlformats.org/officeDocument/2006/relationships/slide" Target="slide7.xml"/><Relationship Id="rId9" Type="http://schemas.openxmlformats.org/officeDocument/2006/relationships/slide" Target="slide12.xml"/><Relationship Id="rId14" Type="http://schemas.openxmlformats.org/officeDocument/2006/relationships/slide" Target="slide17.xml"/><Relationship Id="rId22" Type="http://schemas.openxmlformats.org/officeDocument/2006/relationships/slide" Target="slide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30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3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3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4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4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4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4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4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4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4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4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5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5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32656"/>
            <a:ext cx="7056784" cy="1512168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467544" y="249289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ZÁKLADNÍ ŠKOLA ÚSTÍ NAD LABEM, HLAVNÍ 193, 403 31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Tel.: 472731819, 472731253 Tel. řed./fax: 472731480, e-mail: </a:t>
            </a:r>
            <a:r>
              <a:rPr kumimoji="0" lang="cs-CZ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skola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@</a:t>
            </a:r>
            <a:r>
              <a:rPr kumimoji="0" lang="cs-CZ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zsmojzir.cz</a:t>
            </a:r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348880"/>
            <a:ext cx="676275" cy="409575"/>
          </a:xfrm>
          <a:prstGeom prst="rect">
            <a:avLst/>
          </a:prstGeom>
          <a:noFill/>
        </p:spPr>
      </p:pic>
      <p:pic>
        <p:nvPicPr>
          <p:cNvPr id="5" name="obrázek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3501008"/>
            <a:ext cx="2085975" cy="1295400"/>
          </a:xfrm>
          <a:prstGeom prst="rect">
            <a:avLst/>
          </a:prstGeom>
          <a:noFill/>
        </p:spPr>
      </p:pic>
      <p:pic>
        <p:nvPicPr>
          <p:cNvPr id="6" name="obrázek 4" descr="škola"/>
          <p:cNvPicPr>
            <a:picLocks noChangeAspect="1" noChangeArrowheads="1"/>
          </p:cNvPicPr>
          <p:nvPr/>
        </p:nvPicPr>
        <p:blipFill>
          <a:blip r:embed="rId6" cstate="print"/>
          <a:srcRect b="16722"/>
          <a:stretch>
            <a:fillRect/>
          </a:stretch>
        </p:blipFill>
        <p:spPr bwMode="auto">
          <a:xfrm>
            <a:off x="5076056" y="3573016"/>
            <a:ext cx="2447925" cy="1295400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331640" y="5301208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VÝUKOVÝ MATERIÁL ZPRACOVANÝ V RÁMCI PROJEKTU 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MODERNÍ ŠKOLA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Registrační číslo projektu: CZ.1.07/1.400/21.3095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2656"/>
            <a:ext cx="7416824" cy="1584176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899592" y="2204864"/>
            <a:ext cx="770485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Číslo klíčové aktivity: III/2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Název klíčové </a:t>
            </a:r>
            <a:r>
              <a:rPr kumimoji="0" lang="cs-CZ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aktivity</a:t>
            </a:r>
            <a:r>
              <a:rPr kumimoji="0" lang="cs-CZ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Inovace a zkvalitnění výuky prostřednictvím ICT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Autor: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Radka Krausová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Vytvořeno: </a:t>
            </a: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29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 4. 2013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4. ročník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Vzdělávací oblast: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Člověk a společnost</a:t>
            </a:r>
            <a:r>
              <a:rPr kumimoji="0" lang="cs-CZ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– Vlastivěda - </a:t>
            </a:r>
            <a:r>
              <a:rPr lang="cs-CZ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Riskuj - Přemyslovci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Anotace:</a:t>
            </a:r>
            <a:r>
              <a:rPr kumimoji="0" lang="cs-CZ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Tento materiál slouží k opakování látky o přemyslovských panovnících.</a:t>
            </a:r>
            <a:endParaRPr kumimoji="0" lang="cs-CZ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Riskuj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Přemyslovci</a:t>
            </a:r>
            <a:endParaRPr lang="cs-CZ" sz="3600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323528" y="188640"/>
          <a:ext cx="8568952" cy="609197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56184"/>
                <a:gridCol w="1440160"/>
                <a:gridCol w="1368152"/>
                <a:gridCol w="1368152"/>
                <a:gridCol w="1368152"/>
                <a:gridCol w="1368152"/>
              </a:tblGrid>
              <a:tr h="1195333">
                <a:tc>
                  <a:txBody>
                    <a:bodyPr/>
                    <a:lstStyle/>
                    <a:p>
                      <a:pPr algn="ctr"/>
                      <a:endParaRPr lang="cs-CZ" sz="2000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cs-CZ" sz="20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Václav</a:t>
                      </a:r>
                      <a:endParaRPr lang="cs-CZ" sz="2000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 smtClean="0"/>
                    </a:p>
                    <a:p>
                      <a:pPr algn="ctr"/>
                      <a:r>
                        <a:rPr lang="cs-CZ" sz="2000" dirty="0" smtClean="0">
                          <a:hlinkClick r:id="rId2" action="ppaction://hlinksldjump"/>
                        </a:rPr>
                        <a:t>1 000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 smtClean="0"/>
                    </a:p>
                    <a:p>
                      <a:pPr algn="ctr"/>
                      <a:r>
                        <a:rPr lang="cs-CZ" sz="2000" dirty="0" smtClean="0">
                          <a:hlinkClick r:id="rId3" action="ppaction://hlinksldjump"/>
                        </a:rPr>
                        <a:t>2 000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 smtClean="0"/>
                    </a:p>
                    <a:p>
                      <a:pPr algn="ctr"/>
                      <a:r>
                        <a:rPr lang="cs-CZ" sz="2000" dirty="0" smtClean="0">
                          <a:hlinkClick r:id="rId4" action="ppaction://hlinksldjump"/>
                        </a:rPr>
                        <a:t>3 000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 smtClean="0"/>
                    </a:p>
                    <a:p>
                      <a:pPr algn="ctr"/>
                      <a:r>
                        <a:rPr lang="cs-CZ" sz="2000" dirty="0" smtClean="0">
                          <a:hlinkClick r:id="rId5" action="ppaction://hlinksldjump"/>
                        </a:rPr>
                        <a:t>4 000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 smtClean="0"/>
                    </a:p>
                    <a:p>
                      <a:pPr algn="ctr"/>
                      <a:r>
                        <a:rPr lang="cs-CZ" sz="2000" dirty="0" smtClean="0">
                          <a:hlinkClick r:id="rId6" action="ppaction://hlinksldjump"/>
                        </a:rPr>
                        <a:t>5 000</a:t>
                      </a:r>
                      <a:endParaRPr lang="cs-CZ" sz="2000" dirty="0"/>
                    </a:p>
                  </a:txBody>
                  <a:tcPr/>
                </a:tc>
              </a:tr>
              <a:tr h="1195333">
                <a:tc>
                  <a:txBody>
                    <a:bodyPr/>
                    <a:lstStyle/>
                    <a:p>
                      <a:pPr algn="ctr"/>
                      <a:endParaRPr lang="cs-CZ" sz="2000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Přemysl Otakar I.</a:t>
                      </a:r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7" action="ppaction://hlinksldjump"/>
                        </a:rPr>
                        <a:t>1 000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8" action="ppaction://hlinksldjump"/>
                        </a:rPr>
                        <a:t>2 000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9" action="ppaction://hlinksldjump"/>
                        </a:rPr>
                        <a:t>3 000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10" action="ppaction://hlinksldjump"/>
                        </a:rPr>
                        <a:t>4 000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11" action="ppaction://hlinksldjump"/>
                        </a:rPr>
                        <a:t>5 000</a:t>
                      </a:r>
                      <a:endParaRPr lang="cs-CZ" sz="2000" b="1" dirty="0"/>
                    </a:p>
                  </a:txBody>
                  <a:tcPr/>
                </a:tc>
              </a:tr>
              <a:tr h="1195333">
                <a:tc>
                  <a:txBody>
                    <a:bodyPr/>
                    <a:lstStyle/>
                    <a:p>
                      <a:pPr algn="ctr"/>
                      <a:endParaRPr lang="cs-CZ" sz="2000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Přemysl Otakar II.</a:t>
                      </a:r>
                    </a:p>
                    <a:p>
                      <a:pPr algn="ctr"/>
                      <a:endParaRPr lang="cs-CZ" sz="2000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12" action="ppaction://hlinksldjump"/>
                        </a:rPr>
                        <a:t>1 000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13" action="ppaction://hlinksldjump"/>
                        </a:rPr>
                        <a:t>2 000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14" action="ppaction://hlinksldjump"/>
                        </a:rPr>
                        <a:t>3 000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15" action="ppaction://hlinksldjump"/>
                        </a:rPr>
                        <a:t>4 000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16" action="ppaction://hlinksldjump"/>
                        </a:rPr>
                        <a:t>5 000</a:t>
                      </a:r>
                      <a:endParaRPr lang="cs-CZ" sz="2000" b="1" dirty="0"/>
                    </a:p>
                  </a:txBody>
                  <a:tcPr/>
                </a:tc>
              </a:tr>
              <a:tr h="1195333">
                <a:tc>
                  <a:txBody>
                    <a:bodyPr/>
                    <a:lstStyle/>
                    <a:p>
                      <a:pPr algn="ctr"/>
                      <a:endParaRPr lang="cs-CZ" sz="2000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Vratislav II.</a:t>
                      </a:r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17" action="ppaction://hlinksldjump"/>
                        </a:rPr>
                        <a:t>1 000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18" action="ppaction://hlinksldjump"/>
                        </a:rPr>
                        <a:t>2 000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19" action="ppaction://hlinksldjump"/>
                        </a:rPr>
                        <a:t>3 000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20" action="ppaction://hlinksldjump"/>
                        </a:rPr>
                        <a:t>4 000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21" action="ppaction://hlinksldjump"/>
                        </a:rPr>
                        <a:t>5 000</a:t>
                      </a:r>
                      <a:endParaRPr lang="cs-CZ" sz="2000" b="1" dirty="0"/>
                    </a:p>
                  </a:txBody>
                  <a:tcPr/>
                </a:tc>
              </a:tr>
              <a:tr h="1195333">
                <a:tc>
                  <a:txBody>
                    <a:bodyPr/>
                    <a:lstStyle/>
                    <a:p>
                      <a:pPr algn="ctr"/>
                      <a:endParaRPr lang="cs-CZ" sz="2000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Skrývačky</a:t>
                      </a:r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22" action="ppaction://hlinksldjump"/>
                        </a:rPr>
                        <a:t>1 000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23" action="ppaction://hlinksldjump"/>
                        </a:rPr>
                        <a:t>2 000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24" action="ppaction://hlinksldjump"/>
                        </a:rPr>
                        <a:t>3 000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25" action="ppaction://hlinksldjump"/>
                        </a:rPr>
                        <a:t>4 000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>
                          <a:hlinkClick r:id="rId26" action="ppaction://hlinksldjump"/>
                        </a:rPr>
                        <a:t>5 000</a:t>
                      </a:r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Václav – </a:t>
            </a:r>
            <a:r>
              <a:rPr lang="cs-CZ" sz="4400" b="1" dirty="0" smtClean="0"/>
              <a:t>1 000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Sv. Václav je ochráncem naší země. Jakým jiným slovem na </a:t>
            </a:r>
            <a:r>
              <a:rPr lang="cs-CZ" sz="4000" b="1" dirty="0" smtClean="0">
                <a:solidFill>
                  <a:schemeClr val="tx1"/>
                </a:solidFill>
              </a:rPr>
              <a:t>P </a:t>
            </a:r>
            <a:r>
              <a:rPr lang="cs-CZ" sz="4000" dirty="0" smtClean="0">
                <a:solidFill>
                  <a:schemeClr val="tx1"/>
                </a:solidFill>
              </a:rPr>
              <a:t>lze označit ochránce?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Václav – </a:t>
            </a:r>
            <a:r>
              <a:rPr lang="cs-CZ" sz="4400" b="1" dirty="0" smtClean="0"/>
              <a:t>2 000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4000" dirty="0" smtClean="0"/>
          </a:p>
          <a:p>
            <a:pPr algn="ctr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V Praze stojí socha </a:t>
            </a:r>
          </a:p>
          <a:p>
            <a:pPr algn="ctr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sv. Václava. V jaké </a:t>
            </a:r>
          </a:p>
          <a:p>
            <a:pPr algn="ctr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části ji najdeme?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Václav – </a:t>
            </a:r>
            <a:r>
              <a:rPr lang="cs-CZ" sz="4400" b="1" dirty="0" smtClean="0"/>
              <a:t>3 000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1050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  </a:t>
            </a:r>
            <a:r>
              <a:rPr lang="cs-CZ" sz="4000" dirty="0" smtClean="0">
                <a:solidFill>
                  <a:schemeClr val="tx1"/>
                </a:solidFill>
              </a:rPr>
              <a:t>Kdo se staral o Václava? Řekni jméno této osoby a pokud víš i příbuzenský vztah.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Václav – </a:t>
            </a:r>
            <a:r>
              <a:rPr lang="cs-CZ" sz="4400" b="1" dirty="0" smtClean="0"/>
              <a:t>4 000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V jakém městě zavraždili Václava?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Václav – </a:t>
            </a:r>
            <a:r>
              <a:rPr lang="cs-CZ" sz="4400" b="1" dirty="0" smtClean="0"/>
              <a:t>5 000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V který den slavíme státní svátek na počest tohoto muže?</a:t>
            </a:r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28. září nebo 28. října?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Přemysl Otakar I. – </a:t>
            </a:r>
            <a:r>
              <a:rPr lang="cs-CZ" sz="4400" b="1" dirty="0" smtClean="0"/>
              <a:t>1 000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Za jeho panování získal tzv. Zlatou bulu sicilskou. Jakého roku se tak stalo?</a:t>
            </a:r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1212 nebo 1414?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Přemysl Otakar I. – </a:t>
            </a:r>
            <a:r>
              <a:rPr lang="cs-CZ" sz="4400" b="1" dirty="0" smtClean="0"/>
              <a:t>2 000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4400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Místo orlice, kterou měli v erbu všichni Přemyslovci, měl Přemysl v erbu jiné zvíře. Které?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Přemysl Otakar I. – </a:t>
            </a:r>
            <a:r>
              <a:rPr lang="cs-CZ" sz="4400" b="1" dirty="0" smtClean="0"/>
              <a:t>3 000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1000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Co zaručovala panovníkovi Zlatá bula sicilská? Řekni alespoň jednu záruku.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Přemysl Otakar I. – </a:t>
            </a:r>
            <a:r>
              <a:rPr lang="cs-CZ" sz="4400" b="1" dirty="0" smtClean="0"/>
              <a:t>4 000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/>
          </a:p>
        </p:txBody>
      </p:sp>
      <p:pic>
        <p:nvPicPr>
          <p:cNvPr id="3074" name="Picture 2" descr="C:\Users\raduška\AppData\Local\Microsoft\Windows\Temporary Internet Files\Content.IE5\UHKIV0L0\MC90037990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420888"/>
            <a:ext cx="5497554" cy="2160240"/>
          </a:xfrm>
          <a:prstGeom prst="rect">
            <a:avLst/>
          </a:prstGeom>
          <a:noFill/>
        </p:spPr>
      </p:pic>
      <p:pic>
        <p:nvPicPr>
          <p:cNvPr id="5" name="Picture 2" descr="C:\Users\raduška\AppData\Local\Microsoft\Windows\Temporary Internet Files\Content.IE5\68247SCT\MC900383550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Přemysl Otakar I. – </a:t>
            </a:r>
            <a:r>
              <a:rPr lang="cs-CZ" sz="4400" b="1" dirty="0" smtClean="0"/>
              <a:t>5 000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S tímto panovníkem se váže nějaké poprvé. Byl to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1. český král nebo 1. král s dědičným titulem?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Přemysl Otakar II. – </a:t>
            </a:r>
            <a:r>
              <a:rPr lang="cs-CZ" sz="4400" b="1" dirty="0" smtClean="0"/>
              <a:t>1 000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Tomuto králi se říkalo i jinak než vlastním jménem. Měl nějaké přízvisko/přezdívku. Jakou?</a:t>
            </a: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Přemysl Otakar II. – </a:t>
            </a:r>
            <a:r>
              <a:rPr lang="cs-CZ" sz="4400" b="1" dirty="0" smtClean="0"/>
              <a:t>2 000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Jeho první žena byla i o několik desetiletí starší. Tipni její věk – zaokrouhleno na desítky. Můžeš se splést o deset let. 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4869160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Přemysl Otakar II. – </a:t>
            </a:r>
            <a:r>
              <a:rPr lang="cs-CZ" sz="4400" b="1" dirty="0" smtClean="0"/>
              <a:t>3 000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UHKIV0L0\MC90037990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420888"/>
            <a:ext cx="5497554" cy="2160240"/>
          </a:xfrm>
          <a:prstGeom prst="rect">
            <a:avLst/>
          </a:prstGeom>
          <a:noFill/>
        </p:spPr>
      </p:pic>
      <p:pic>
        <p:nvPicPr>
          <p:cNvPr id="5" name="Picture 2" descr="C:\Users\raduška\AppData\Local\Microsoft\Windows\Temporary Internet Files\Content.IE5\68247SCT\MC900383550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Přemysl Otakar II. – </a:t>
            </a:r>
            <a:r>
              <a:rPr lang="cs-CZ" sz="4400" b="1" dirty="0" smtClean="0"/>
              <a:t>4 000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900" dirty="0" smtClean="0"/>
          </a:p>
          <a:p>
            <a:pPr algn="ctr">
              <a:buNone/>
            </a:pPr>
            <a:r>
              <a:rPr lang="cs-CZ" sz="3600" dirty="0" smtClean="0">
                <a:solidFill>
                  <a:schemeClr val="tx1"/>
                </a:solidFill>
              </a:rPr>
              <a:t>Přemysl se nemohl smířit s tím, že nebyl zvolen králem Svaté říše římské. Řekni jméno panovníka, který byl zvolen místo něj, a se kterým později vedl válku?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Přemysl Otakar II. – </a:t>
            </a:r>
            <a:r>
              <a:rPr lang="cs-CZ" sz="4400" b="1" dirty="0" smtClean="0"/>
              <a:t>5 000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1100" dirty="0" smtClean="0"/>
          </a:p>
          <a:p>
            <a:pPr>
              <a:buNone/>
            </a:pPr>
            <a:endParaRPr lang="cs-CZ" sz="1200" dirty="0" smtClean="0"/>
          </a:p>
          <a:p>
            <a:pPr algn="ctr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Ve které bitvě tento panovník padl?</a:t>
            </a:r>
          </a:p>
          <a:p>
            <a:pPr algn="ctr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V bitvě na Moravském poli nebo na Slezském poli?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Vratislav II. – </a:t>
            </a:r>
            <a:r>
              <a:rPr lang="cs-CZ" sz="4400" b="1" dirty="0" smtClean="0"/>
              <a:t>1 000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900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 S tímto panovníkem se váže nějaké poprvé. Byl to 1. český král nebo 1. německý král?</a:t>
            </a: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Vratislav II. – </a:t>
            </a:r>
            <a:r>
              <a:rPr lang="cs-CZ" sz="4400" b="1" dirty="0" smtClean="0"/>
              <a:t>2 000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UHKIV0L0\MC90037990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420888"/>
            <a:ext cx="5497554" cy="2160240"/>
          </a:xfrm>
          <a:prstGeom prst="rect">
            <a:avLst/>
          </a:prstGeom>
          <a:noFill/>
        </p:spPr>
      </p:pic>
      <p:pic>
        <p:nvPicPr>
          <p:cNvPr id="5" name="Picture 2" descr="C:\Users\raduška\AppData\Local\Microsoft\Windows\Temporary Internet Files\Content.IE5\68247SCT\MC900383550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Vratislav II. – </a:t>
            </a:r>
            <a:r>
              <a:rPr lang="cs-CZ" sz="4400" b="1" dirty="0" smtClean="0"/>
              <a:t>3 000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  Byl jeho královský titul, který získal za pomoc od německého císaře, dědičný? Mohl ho předat dál svému synovi?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Vratislav II. – </a:t>
            </a:r>
            <a:r>
              <a:rPr lang="cs-CZ" sz="4400" b="1" dirty="0" smtClean="0"/>
              <a:t>4 000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1200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Tento panovník odmítl žít na Pražském hradě jako všichni ostatní panovníci. Na jakém jiném pražském hradě tedy žil?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Vratislav II. – </a:t>
            </a:r>
            <a:r>
              <a:rPr lang="cs-CZ" sz="4400" b="1" dirty="0" smtClean="0"/>
              <a:t>5 000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Jak tento panovník zemřel?</a:t>
            </a:r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Spadl při lovu z koně nebo byl při lovu střelen?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Skrývačky – </a:t>
            </a:r>
            <a:r>
              <a:rPr lang="cs-CZ" sz="4400" b="1" dirty="0" smtClean="0"/>
              <a:t>1 000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Křemílek s Vochomůrkou si řekli, a než Kazbunda zbořil komín, všechno vyřešili. 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Skrývačky – </a:t>
            </a:r>
            <a:r>
              <a:rPr lang="cs-CZ" sz="4400" b="1" dirty="0" smtClean="0"/>
              <a:t>2 000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sz="28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Žofie, Pankrác, Bonifác a Servác lavici zcela obsadili. 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Skrývačky – </a:t>
            </a:r>
            <a:r>
              <a:rPr lang="cs-CZ" sz="4400" b="1" dirty="0" smtClean="0"/>
              <a:t>3 000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A tohle je můj Blekota, karabáčem ukázala Miriam na starého čerta. 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Skrývačky – </a:t>
            </a:r>
            <a:r>
              <a:rPr lang="cs-CZ" sz="4400" b="1" dirty="0" smtClean="0"/>
              <a:t>4 000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600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Kaštan a žalud mi ladí do listnaté aleje. </a:t>
            </a: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Skrývačky – </a:t>
            </a:r>
            <a:r>
              <a:rPr lang="cs-CZ" sz="4400" b="1" dirty="0" smtClean="0"/>
              <a:t>5 000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Slib oři vojáku věrnost v bitvě i v míru!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raduška\AppData\Local\Microsoft\Windows\Temporary Internet Files\Content.IE5\UHKIV0L0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25144"/>
            <a:ext cx="731033" cy="995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Václav – </a:t>
            </a:r>
            <a:r>
              <a:rPr lang="cs-CZ" sz="4400" b="1" dirty="0" smtClean="0"/>
              <a:t>1 000</a:t>
            </a:r>
            <a:r>
              <a:rPr lang="cs-CZ" b="1" dirty="0" smtClean="0"/>
              <a:t> - odpověď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patron</a:t>
            </a:r>
            <a:endParaRPr lang="cs-CZ" sz="44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Václav – </a:t>
            </a:r>
            <a:r>
              <a:rPr lang="cs-CZ" sz="4400" b="1" dirty="0" smtClean="0"/>
              <a:t>2 000</a:t>
            </a:r>
            <a:r>
              <a:rPr lang="cs-CZ" b="1" dirty="0" smtClean="0"/>
              <a:t> - odpověď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Václavské náměstí</a:t>
            </a:r>
          </a:p>
          <a:p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Václav – </a:t>
            </a:r>
            <a:r>
              <a:rPr lang="cs-CZ" sz="4400" b="1" dirty="0" smtClean="0"/>
              <a:t>3 000</a:t>
            </a:r>
            <a:r>
              <a:rPr lang="cs-CZ" b="1" dirty="0" smtClean="0"/>
              <a:t> -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375732" y="3244334"/>
            <a:ext cx="43925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babička Ludmila</a:t>
            </a:r>
          </a:p>
        </p:txBody>
      </p:sp>
      <p:pic>
        <p:nvPicPr>
          <p:cNvPr id="5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Václav – </a:t>
            </a:r>
            <a:r>
              <a:rPr lang="cs-CZ" sz="4400" b="1" dirty="0" smtClean="0"/>
              <a:t>4 000</a:t>
            </a:r>
            <a:r>
              <a:rPr lang="cs-CZ" b="1" dirty="0" smtClean="0"/>
              <a:t> -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ve Staré Boleslavi</a:t>
            </a:r>
          </a:p>
          <a:p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Václav – </a:t>
            </a:r>
            <a:r>
              <a:rPr lang="cs-CZ" sz="4400" b="1" dirty="0" smtClean="0"/>
              <a:t>5 000</a:t>
            </a:r>
            <a:r>
              <a:rPr lang="cs-CZ" b="1" dirty="0" smtClean="0"/>
              <a:t> -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28. září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P. Otakar I. – </a:t>
            </a:r>
            <a:r>
              <a:rPr lang="cs-CZ" sz="4400" b="1" dirty="0" smtClean="0"/>
              <a:t>1 000 </a:t>
            </a:r>
            <a:r>
              <a:rPr lang="cs-CZ" b="1" dirty="0" smtClean="0"/>
              <a:t>- odpověď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roku 1212</a:t>
            </a:r>
          </a:p>
          <a:p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P. Otakar I. – </a:t>
            </a:r>
            <a:r>
              <a:rPr lang="cs-CZ" sz="4400" b="1" dirty="0" smtClean="0"/>
              <a:t>2 000 </a:t>
            </a:r>
            <a:r>
              <a:rPr lang="cs-CZ" b="1" dirty="0" smtClean="0"/>
              <a:t>-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dvouocasého lva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P. Otakar I. – </a:t>
            </a:r>
            <a:r>
              <a:rPr lang="cs-CZ" sz="4400" b="1" dirty="0" smtClean="0"/>
              <a:t>3 000 </a:t>
            </a:r>
            <a:r>
              <a:rPr lang="cs-CZ" b="1" dirty="0" smtClean="0"/>
              <a:t>-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nezávislost Českého království</a:t>
            </a:r>
          </a:p>
          <a:p>
            <a:pPr algn="ctr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dědictví královského titulu z otce na syna</a:t>
            </a:r>
          </a:p>
          <a:p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P. Otakar I. – </a:t>
            </a:r>
            <a:r>
              <a:rPr lang="cs-CZ" sz="4000" b="1" dirty="0" smtClean="0"/>
              <a:t>5 000 </a:t>
            </a:r>
            <a:r>
              <a:rPr lang="cs-CZ" b="1" dirty="0" smtClean="0"/>
              <a:t>-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5400" dirty="0" smtClean="0">
                <a:solidFill>
                  <a:srgbClr val="FF0000"/>
                </a:solidFill>
              </a:rPr>
              <a:t>1</a:t>
            </a:r>
            <a:r>
              <a:rPr lang="cs-CZ" sz="4400" dirty="0" smtClean="0">
                <a:solidFill>
                  <a:srgbClr val="FF0000"/>
                </a:solidFill>
              </a:rPr>
              <a:t>. král s dědičným titulem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P. Otakar II. – </a:t>
            </a:r>
            <a:r>
              <a:rPr lang="cs-CZ" sz="4000" b="1" dirty="0" smtClean="0"/>
              <a:t>1 000 </a:t>
            </a:r>
            <a:r>
              <a:rPr lang="cs-CZ" b="1" dirty="0" smtClean="0"/>
              <a:t>-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sz="4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železný a zlatý</a:t>
            </a:r>
            <a:endParaRPr lang="cs-CZ" sz="44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P. Otakar II. – 2 000 - odpověď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přibližně 50 let</a:t>
            </a:r>
            <a:endParaRPr lang="cs-CZ" sz="4400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P. Otakar II. – 4 000 - odpověď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s Rudolfem Habsburským</a:t>
            </a:r>
            <a:endParaRPr lang="cs-CZ" sz="4400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P. Otakar II. – 5 000 - odpověď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na Moravském poli</a:t>
            </a: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Vratislav II. – </a:t>
            </a:r>
            <a:r>
              <a:rPr lang="cs-CZ" sz="3600" b="1" dirty="0" smtClean="0"/>
              <a:t>1 000 </a:t>
            </a:r>
            <a:r>
              <a:rPr lang="cs-CZ" sz="3200" b="1" dirty="0" smtClean="0"/>
              <a:t>- odpověď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byl </a:t>
            </a:r>
            <a:r>
              <a:rPr lang="cs-CZ" sz="5400" dirty="0" smtClean="0">
                <a:solidFill>
                  <a:srgbClr val="FF0000"/>
                </a:solidFill>
              </a:rPr>
              <a:t>1</a:t>
            </a:r>
            <a:r>
              <a:rPr lang="cs-CZ" sz="4400" dirty="0" smtClean="0">
                <a:solidFill>
                  <a:srgbClr val="FF0000"/>
                </a:solidFill>
              </a:rPr>
              <a:t>. českým králem</a:t>
            </a:r>
            <a:endParaRPr lang="cs-CZ" sz="44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Vratislav II. – </a:t>
            </a:r>
            <a:r>
              <a:rPr lang="cs-CZ" sz="3600" b="1" dirty="0" smtClean="0"/>
              <a:t>3 000 </a:t>
            </a:r>
            <a:r>
              <a:rPr lang="cs-CZ" sz="3200" b="1" dirty="0" smtClean="0"/>
              <a:t>- odpověď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sz="105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ne, nebyl – tento titul </a:t>
            </a:r>
            <a:r>
              <a:rPr lang="cs-CZ" sz="4400" smtClean="0">
                <a:solidFill>
                  <a:srgbClr val="FF0000"/>
                </a:solidFill>
              </a:rPr>
              <a:t>byl určen </a:t>
            </a:r>
            <a:r>
              <a:rPr lang="cs-CZ" sz="4400" dirty="0" smtClean="0">
                <a:solidFill>
                  <a:srgbClr val="FF0000"/>
                </a:solidFill>
              </a:rPr>
              <a:t>pouze jemu</a:t>
            </a:r>
            <a:endParaRPr lang="cs-CZ" sz="44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Vratislav II. – </a:t>
            </a:r>
            <a:r>
              <a:rPr lang="cs-CZ" sz="3600" b="1" dirty="0" smtClean="0"/>
              <a:t>4 000 </a:t>
            </a:r>
            <a:r>
              <a:rPr lang="cs-CZ" sz="3200" b="1" dirty="0" smtClean="0"/>
              <a:t>- odpověď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žil na Vyšehradě</a:t>
            </a:r>
            <a:endParaRPr lang="cs-CZ" sz="44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Vratislav II. – </a:t>
            </a:r>
            <a:r>
              <a:rPr lang="cs-CZ" sz="3600" b="1" dirty="0" smtClean="0"/>
              <a:t>5 000 </a:t>
            </a:r>
            <a:r>
              <a:rPr lang="cs-CZ" sz="3200" b="1" dirty="0" smtClean="0"/>
              <a:t>- odpověď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spadl z koně</a:t>
            </a:r>
            <a:endParaRPr lang="cs-CZ" sz="4400" dirty="0" smtClean="0"/>
          </a:p>
          <a:p>
            <a:pPr algn="ctr"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Skrývačky – </a:t>
            </a:r>
            <a:r>
              <a:rPr lang="cs-CZ" sz="4400" b="1" dirty="0" smtClean="0"/>
              <a:t>1 000 </a:t>
            </a:r>
            <a:r>
              <a:rPr lang="cs-CZ" b="1" dirty="0" smtClean="0"/>
              <a:t>- odpověď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cs-CZ" sz="9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Křemílek s Vochomůrkou si řekli, </a:t>
            </a:r>
            <a:r>
              <a:rPr lang="cs-CZ" sz="4400" dirty="0" smtClean="0">
                <a:solidFill>
                  <a:srgbClr val="FF0000"/>
                </a:solidFill>
              </a:rPr>
              <a:t>a než Ka</a:t>
            </a:r>
            <a:r>
              <a:rPr lang="cs-CZ" sz="4400" dirty="0" smtClean="0">
                <a:solidFill>
                  <a:schemeClr val="tx1"/>
                </a:solidFill>
              </a:rPr>
              <a:t>zbunda zbořil komín, všechno vyřešili. </a:t>
            </a:r>
          </a:p>
          <a:p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Skrývačky – </a:t>
            </a:r>
            <a:r>
              <a:rPr lang="cs-CZ" sz="4400" b="1" dirty="0" smtClean="0"/>
              <a:t>2 000 </a:t>
            </a:r>
            <a:r>
              <a:rPr lang="cs-CZ" b="1" dirty="0" smtClean="0"/>
              <a:t>-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sz="44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cs-CZ" sz="12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Žofie, Pankrác, Bonifác a Ser</a:t>
            </a:r>
            <a:r>
              <a:rPr lang="cs-CZ" sz="4400" dirty="0" smtClean="0">
                <a:solidFill>
                  <a:srgbClr val="FF0000"/>
                </a:solidFill>
              </a:rPr>
              <a:t>vác lav</a:t>
            </a:r>
            <a:r>
              <a:rPr lang="cs-CZ" sz="4400" dirty="0" smtClean="0">
                <a:solidFill>
                  <a:schemeClr val="tx1"/>
                </a:solidFill>
              </a:rPr>
              <a:t>ici zcela obsadili.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Skrývačky – </a:t>
            </a:r>
            <a:r>
              <a:rPr lang="cs-CZ" sz="4400" b="1" dirty="0" smtClean="0"/>
              <a:t>3 000 </a:t>
            </a:r>
            <a:r>
              <a:rPr lang="cs-CZ" b="1" dirty="0" smtClean="0"/>
              <a:t>-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sz="44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A tohle je můj Blek</a:t>
            </a:r>
            <a:r>
              <a:rPr lang="cs-CZ" sz="4400" dirty="0" smtClean="0">
                <a:solidFill>
                  <a:srgbClr val="FF0000"/>
                </a:solidFill>
              </a:rPr>
              <a:t>ota, kar</a:t>
            </a:r>
            <a:r>
              <a:rPr lang="cs-CZ" sz="4400" dirty="0" smtClean="0">
                <a:solidFill>
                  <a:schemeClr val="tx1"/>
                </a:solidFill>
              </a:rPr>
              <a:t>abáčem ukázala Miriam na starého čerta.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Skrývačky – </a:t>
            </a:r>
            <a:r>
              <a:rPr lang="cs-CZ" sz="4400" b="1" dirty="0" smtClean="0"/>
              <a:t>4 000 </a:t>
            </a:r>
            <a:r>
              <a:rPr lang="cs-CZ" b="1" dirty="0" smtClean="0"/>
              <a:t>-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sz="44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cs-CZ" sz="11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Kaštan a ža</a:t>
            </a:r>
            <a:r>
              <a:rPr lang="cs-CZ" sz="4400" dirty="0" smtClean="0">
                <a:solidFill>
                  <a:srgbClr val="FF0000"/>
                </a:solidFill>
              </a:rPr>
              <a:t>lud mi la</a:t>
            </a:r>
            <a:r>
              <a:rPr lang="cs-CZ" sz="4400" dirty="0" smtClean="0">
                <a:solidFill>
                  <a:schemeClr val="tx1"/>
                </a:solidFill>
              </a:rPr>
              <a:t>dí do listnaté aleje.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Skrývačky – </a:t>
            </a:r>
            <a:r>
              <a:rPr lang="cs-CZ" sz="4400" b="1" dirty="0" smtClean="0"/>
              <a:t>5 000 </a:t>
            </a:r>
            <a:r>
              <a:rPr lang="cs-CZ" b="1" dirty="0" smtClean="0"/>
              <a:t>-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900" dirty="0" smtClean="0"/>
          </a:p>
          <a:p>
            <a:pPr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Sli</a:t>
            </a:r>
            <a:r>
              <a:rPr lang="cs-CZ" sz="4400" dirty="0" smtClean="0">
                <a:solidFill>
                  <a:srgbClr val="FF0000"/>
                </a:solidFill>
              </a:rPr>
              <a:t>b oři voj</a:t>
            </a:r>
            <a:r>
              <a:rPr lang="cs-CZ" sz="4400" dirty="0" smtClean="0">
                <a:solidFill>
                  <a:schemeClr val="tx1"/>
                </a:solidFill>
              </a:rPr>
              <a:t>áku věrnost v bitvě i v míru!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raduška\AppData\Local\Microsoft\Windows\Temporary Internet Files\Content.IE5\68247SCT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005064"/>
            <a:ext cx="728637" cy="16045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zdroje, metodika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/>
              <a:t>Použité zdroje:</a:t>
            </a:r>
          </a:p>
          <a:p>
            <a:pPr>
              <a:buNone/>
            </a:pPr>
            <a:r>
              <a:rPr lang="cs-CZ" dirty="0" smtClean="0"/>
              <a:t>Obrázky použity z galerie office. </a:t>
            </a:r>
          </a:p>
          <a:p>
            <a:pPr>
              <a:buNone/>
            </a:pPr>
            <a:r>
              <a:rPr lang="cs-CZ" b="1" dirty="0" smtClean="0"/>
              <a:t>Metodika práce: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cs-CZ" dirty="0" smtClean="0"/>
              <a:t>Rozdělte třídu na skupiny. Můžete si již na počátku zvolit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cs-CZ" dirty="0" smtClean="0"/>
              <a:t>pomocníka, který Vám bude pomáhat u IT. První skupina si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cs-CZ" dirty="0" smtClean="0"/>
              <a:t>zvolí oblast a otázku (hodnotu). Pokud ji stejná skupina 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cs-CZ" dirty="0" smtClean="0"/>
              <a:t>zodpoví, volí si další otázku, pokud ne, volí otázku ta skupina,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cs-CZ" dirty="0" smtClean="0"/>
              <a:t>která odpověděla správně. Pokud skupina otázku nezodpoví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cs-CZ" dirty="0" smtClean="0"/>
              <a:t>správně, zvolená suma se jim odečítá a pokud správně, suma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cs-CZ" dirty="0" smtClean="0"/>
              <a:t>se jim přičítá. Pokud na zvolenou otázku neodpoví nikdo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cs-CZ" dirty="0" smtClean="0"/>
              <a:t>správně, volí otázku ti, co byli poslední na řadě. Pokud žáci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cs-CZ" dirty="0" smtClean="0"/>
              <a:t>narazí na zlaté cihly, jsou jim automaticky přičítány body.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cs-CZ" dirty="0" smtClean="0"/>
              <a:t>Skupina, která má nakonec nejvíce bodů si zaslouží 1.</a:t>
            </a:r>
            <a:endParaRPr lang="cs-CZ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an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TS102895256</Template>
  <TotalTime>136</TotalTime>
  <Words>1102</Words>
  <Application>Microsoft Office PowerPoint</Application>
  <PresentationFormat>Předvádění na obrazovce (4:3)</PresentationFormat>
  <Paragraphs>290</Paragraphs>
  <Slides>52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52</vt:i4>
      </vt:variant>
    </vt:vector>
  </HeadingPairs>
  <TitlesOfParts>
    <vt:vector size="53" baseType="lpstr">
      <vt:lpstr>Ocean 16x9</vt:lpstr>
      <vt:lpstr>Snímek 1</vt:lpstr>
      <vt:lpstr>Snímek 2</vt:lpstr>
      <vt:lpstr>Riskuj </vt:lpstr>
      <vt:lpstr>Snímek 4</vt:lpstr>
      <vt:lpstr>Václav – 1 000</vt:lpstr>
      <vt:lpstr>Václav – 2 000</vt:lpstr>
      <vt:lpstr>Václav – 3 000</vt:lpstr>
      <vt:lpstr>Václav – 4 000</vt:lpstr>
      <vt:lpstr>Václav – 5 000</vt:lpstr>
      <vt:lpstr>Přemysl Otakar I. – 1 000</vt:lpstr>
      <vt:lpstr>Přemysl Otakar I. – 2 000</vt:lpstr>
      <vt:lpstr>Přemysl Otakar I. – 3 000</vt:lpstr>
      <vt:lpstr>Přemysl Otakar I. – 4 000</vt:lpstr>
      <vt:lpstr>Přemysl Otakar I. – 5 000</vt:lpstr>
      <vt:lpstr>Přemysl Otakar II. – 1 000</vt:lpstr>
      <vt:lpstr>Přemysl Otakar II. – 2 000</vt:lpstr>
      <vt:lpstr>Přemysl Otakar II. – 3 000</vt:lpstr>
      <vt:lpstr>Přemysl Otakar II. – 4 000</vt:lpstr>
      <vt:lpstr>Přemysl Otakar II. – 5 000</vt:lpstr>
      <vt:lpstr>Vratislav II. – 1 000</vt:lpstr>
      <vt:lpstr>Vratislav II. – 2 000</vt:lpstr>
      <vt:lpstr>Vratislav II. – 3 000</vt:lpstr>
      <vt:lpstr>Vratislav II. – 4 000</vt:lpstr>
      <vt:lpstr>Vratislav II. – 5 000</vt:lpstr>
      <vt:lpstr>Skrývačky – 1 000</vt:lpstr>
      <vt:lpstr>Skrývačky – 2 000</vt:lpstr>
      <vt:lpstr>Skrývačky – 3 000</vt:lpstr>
      <vt:lpstr>Skrývačky – 4 000</vt:lpstr>
      <vt:lpstr>Skrývačky – 5 000</vt:lpstr>
      <vt:lpstr>Václav – 1 000 - odpověď</vt:lpstr>
      <vt:lpstr>Václav – 2 000 - odpověď</vt:lpstr>
      <vt:lpstr>Václav – 3 000 - odpověď</vt:lpstr>
      <vt:lpstr>Václav – 4 000 - odpověď</vt:lpstr>
      <vt:lpstr>Václav – 5 000 - odpověď</vt:lpstr>
      <vt:lpstr>P. Otakar I. – 1 000 - odpověď</vt:lpstr>
      <vt:lpstr>P. Otakar I. – 2 000 - odpověď</vt:lpstr>
      <vt:lpstr>P. Otakar I. – 3 000 - odpověď</vt:lpstr>
      <vt:lpstr>P. Otakar I. – 5 000 - odpověď</vt:lpstr>
      <vt:lpstr>P. Otakar II. – 1 000 - odpověď</vt:lpstr>
      <vt:lpstr>P. Otakar II. – 2 000 - odpověď</vt:lpstr>
      <vt:lpstr>P. Otakar II. – 4 000 - odpověď</vt:lpstr>
      <vt:lpstr>P. Otakar II. – 5 000 - odpověď</vt:lpstr>
      <vt:lpstr>Vratislav II. – 1 000 - odpověď</vt:lpstr>
      <vt:lpstr>Vratislav II. – 3 000 - odpověď</vt:lpstr>
      <vt:lpstr>Vratislav II. – 4 000 - odpověď</vt:lpstr>
      <vt:lpstr>Vratislav II. – 5 000 - odpověď</vt:lpstr>
      <vt:lpstr>Skrývačky – 1 000 - odpověď</vt:lpstr>
      <vt:lpstr>Skrývačky – 2 000 - odpověď</vt:lpstr>
      <vt:lpstr>Skrývačky – 3 000 - odpověď</vt:lpstr>
      <vt:lpstr>Skrývačky – 4 000 - odpověď</vt:lpstr>
      <vt:lpstr>Skrývačky – 5 000 - odpověď</vt:lpstr>
      <vt:lpstr>Použité zdroje, metodika práce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raduška</dc:creator>
  <cp:lastModifiedBy>raduška</cp:lastModifiedBy>
  <cp:revision>100</cp:revision>
  <dcterms:created xsi:type="dcterms:W3CDTF">2013-04-29T19:13:37Z</dcterms:created>
  <dcterms:modified xsi:type="dcterms:W3CDTF">2013-06-24T18:22:54Z</dcterms:modified>
</cp:coreProperties>
</file>