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4" r:id="rId2"/>
    <p:sldId id="295" r:id="rId3"/>
    <p:sldId id="256" r:id="rId4"/>
    <p:sldId id="268" r:id="rId5"/>
    <p:sldId id="269" r:id="rId6"/>
    <p:sldId id="267" r:id="rId7"/>
    <p:sldId id="270" r:id="rId8"/>
    <p:sldId id="271" r:id="rId9"/>
    <p:sldId id="266" r:id="rId10"/>
    <p:sldId id="272" r:id="rId11"/>
    <p:sldId id="273" r:id="rId12"/>
    <p:sldId id="265" r:id="rId13"/>
    <p:sldId id="274" r:id="rId14"/>
    <p:sldId id="275" r:id="rId15"/>
    <p:sldId id="264" r:id="rId16"/>
    <p:sldId id="276" r:id="rId17"/>
    <p:sldId id="277" r:id="rId18"/>
    <p:sldId id="263" r:id="rId19"/>
    <p:sldId id="278" r:id="rId20"/>
    <p:sldId id="279" r:id="rId21"/>
    <p:sldId id="262" r:id="rId22"/>
    <p:sldId id="280" r:id="rId23"/>
    <p:sldId id="281" r:id="rId24"/>
    <p:sldId id="261" r:id="rId25"/>
    <p:sldId id="282" r:id="rId26"/>
    <p:sldId id="283" r:id="rId27"/>
    <p:sldId id="260" r:id="rId28"/>
    <p:sldId id="284" r:id="rId29"/>
    <p:sldId id="285" r:id="rId30"/>
    <p:sldId id="259" r:id="rId31"/>
    <p:sldId id="286" r:id="rId32"/>
    <p:sldId id="287" r:id="rId33"/>
    <p:sldId id="258" r:id="rId34"/>
    <p:sldId id="288" r:id="rId35"/>
    <p:sldId id="289" r:id="rId36"/>
    <p:sldId id="257" r:id="rId37"/>
    <p:sldId id="290" r:id="rId38"/>
    <p:sldId id="291" r:id="rId39"/>
    <p:sldId id="292" r:id="rId40"/>
    <p:sldId id="293" r:id="rId41"/>
    <p:sldId id="296" r:id="rId42"/>
  </p:sldIdLst>
  <p:sldSz cx="9144000" cy="6858000" type="screen4x3"/>
  <p:notesSz cx="6877050" cy="10001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F668FE3-2DFB-4368-B61A-C4590A761C9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9F7822E-F143-4119-AE5A-BE9E8706D9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1216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83568" y="220486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@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zsmojzir.cz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060848"/>
            <a:ext cx="676275" cy="409575"/>
          </a:xfrm>
          <a:prstGeom prst="rect">
            <a:avLst/>
          </a:prstGeom>
          <a:noFill/>
        </p:spPr>
      </p:pic>
      <p:pic>
        <p:nvPicPr>
          <p:cNvPr id="6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212976"/>
            <a:ext cx="2085975" cy="1295400"/>
          </a:xfrm>
          <a:prstGeom prst="rect">
            <a:avLst/>
          </a:prstGeom>
          <a:noFill/>
        </p:spPr>
      </p:pic>
      <p:pic>
        <p:nvPicPr>
          <p:cNvPr id="7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5004048" y="3284984"/>
            <a:ext cx="2447925" cy="12954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331640" y="5157192"/>
            <a:ext cx="6408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259632" y="2276872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</a:t>
            </a:r>
            <a:r>
              <a:rPr kumimoji="0" lang="cs-CZ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aktivity</a:t>
            </a:r>
            <a:r>
              <a:rPr kumimoji="0" lang="cs-CZ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30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4.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 a společnost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Vlastivěda -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Jan Lucemburský - skrývačka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Žáci se formou hry seznámí s životem a vládou Jana Lucemburského.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24328" y="3789040"/>
            <a:ext cx="1619672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0" y="5301208"/>
            <a:ext cx="5868144" cy="155679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923928" y="3356992"/>
            <a:ext cx="504056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4788024" cy="12687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88024" y="0"/>
            <a:ext cx="4355976" cy="12687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Díky komu se stal Jan Lucemburský českým králem?</a:t>
            </a:r>
            <a:endParaRPr lang="cs-CZ" sz="4800" dirty="0"/>
          </a:p>
        </p:txBody>
      </p:sp>
      <p:pic>
        <p:nvPicPr>
          <p:cNvPr id="5" name="Obrázek 4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díky otci – římskému císaři Jindřichu VII.</a:t>
            </a:r>
            <a:endParaRPr lang="cs-CZ" sz="4800" dirty="0"/>
          </a:p>
        </p:txBody>
      </p:sp>
      <p:pic>
        <p:nvPicPr>
          <p:cNvPr id="5" name="Obrázek 4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24328" y="3789040"/>
            <a:ext cx="1619672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0" y="5301208"/>
            <a:ext cx="5868144" cy="155679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923928" y="3356992"/>
            <a:ext cx="504056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4788024" cy="12687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800" dirty="0" smtClean="0"/>
              <a:t>Proč se Janovi nelíbilo na Pražském hradě?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. odpověď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  Z Francie byl zvyklý na větší blahobyt a uctivější chování šlechty k panovníkovi.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24328" y="3789040"/>
            <a:ext cx="1619672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0" y="5301208"/>
            <a:ext cx="5868144" cy="155679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923928" y="3356992"/>
            <a:ext cx="504056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8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4800" dirty="0" smtClean="0"/>
              <a:t>Uměl Jan Lucemburský mluvit česky?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4800" dirty="0" smtClean="0"/>
              <a:t>neuměl česky ani slovo 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24328" y="3789040"/>
            <a:ext cx="1619672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0" y="5301208"/>
            <a:ext cx="5868144" cy="155679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Vycházel Jan Lucemburský </a:t>
            </a:r>
          </a:p>
          <a:p>
            <a:pPr algn="ctr">
              <a:buNone/>
            </a:pPr>
            <a:r>
              <a:rPr lang="cs-CZ" sz="4800" dirty="0" smtClean="0"/>
              <a:t>s českou šlechtou? Uveďte </a:t>
            </a:r>
          </a:p>
          <a:p>
            <a:pPr algn="ctr">
              <a:buNone/>
            </a:pPr>
            <a:r>
              <a:rPr lang="cs-CZ" sz="4800" dirty="0" smtClean="0"/>
              <a:t>na příkladu.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4800" dirty="0" smtClean="0"/>
              <a:t>Ne, česká šlechta proti němu kula pikle.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24328" y="3789040"/>
            <a:ext cx="1619672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otázka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800" dirty="0" smtClean="0"/>
              <a:t>V kolika letech se poprvé oženil a koho si vzal za ženu?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4800" dirty="0" smtClean="0"/>
              <a:t>Ve 14 letech se oženil s Eliškou Přemyslovnou.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89040"/>
            <a:ext cx="1656184" cy="306896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4800" dirty="0" smtClean="0"/>
              <a:t>Jaké bylo jejich manželství?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4800" dirty="0" smtClean="0"/>
              <a:t>nešťastné – Jan Elišce nedůvěřoval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1268760"/>
            <a:ext cx="3275856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4800" dirty="0" smtClean="0"/>
              <a:t>Jak se jmenovala Janova druhá manželka?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4800" dirty="0" smtClean="0"/>
              <a:t>Podruhé se oženil s Beatricí Bourbonskou.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268760"/>
            <a:ext cx="1440160" cy="4032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otázka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4800" dirty="0" smtClean="0"/>
              <a:t>Který sport Jan miloval a sám se mu dokonce věnoval?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4800" dirty="0" smtClean="0"/>
              <a:t>Jan byl milovníkem rytířských soubojů. </a:t>
            </a:r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0" y="3356992"/>
            <a:ext cx="3923928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Která nemoc se mu stala osudnou a jak ho poznamenala?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4800" dirty="0" smtClean="0"/>
              <a:t>Onemocněl na obě oči zeleným zákalem a poté oslepl.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1268760"/>
            <a:ext cx="2267744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4800" dirty="0" smtClean="0"/>
              <a:t>Jakou smlouvu uzavřel se svým synem Václavem?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1200" dirty="0" smtClean="0"/>
          </a:p>
          <a:p>
            <a:pPr algn="ctr">
              <a:buNone/>
            </a:pPr>
            <a:r>
              <a:rPr lang="cs-CZ" sz="4800" dirty="0" smtClean="0"/>
              <a:t>Slíbil, že se dva roky nevrátí do české země - za to bude dostávat ročně 5 000 hřiven.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67744" y="1268760"/>
            <a:ext cx="2160240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4800" dirty="0" smtClean="0"/>
              <a:t>Jak zněla památná slova, která pronesl ke své družině?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4800" dirty="0" smtClean="0"/>
              <a:t>„Toho bohdá nebude, aby český král z boje utíkal!“</a:t>
            </a:r>
            <a:endParaRPr lang="cs-CZ" sz="4800" dirty="0"/>
          </a:p>
        </p:txBody>
      </p:sp>
      <p:pic>
        <p:nvPicPr>
          <p:cNvPr id="4" name="Obrázek 3" descr="Jan Lucembu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88640"/>
            <a:ext cx="884805" cy="959471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cxnSp>
        <p:nvCxnSpPr>
          <p:cNvPr id="3" name="Přímá spojovací šipka 2"/>
          <p:cNvCxnSpPr/>
          <p:nvPr/>
        </p:nvCxnSpPr>
        <p:spPr>
          <a:xfrm>
            <a:off x="1619672" y="980728"/>
            <a:ext cx="1008112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</a:t>
            </a:r>
            <a:r>
              <a:rPr lang="cs-CZ" smtClean="0"/>
              <a:t>se skrýval </a:t>
            </a:r>
            <a:r>
              <a:rPr lang="cs-CZ" dirty="0" smtClean="0"/>
              <a:t>na obrázku?</a:t>
            </a:r>
            <a:endParaRPr lang="cs-CZ" dirty="0"/>
          </a:p>
        </p:txBody>
      </p:sp>
      <p:pic>
        <p:nvPicPr>
          <p:cNvPr id="4" name="Picture 2" descr="File:Josef Mathauser - Přemysl Oráč za knížete povol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6"/>
            <a:ext cx="6552728" cy="4914546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123728" y="2204864"/>
            <a:ext cx="1008112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4800" dirty="0" smtClean="0"/>
              <a:t>Přemysl Oráč</a:t>
            </a:r>
            <a:endParaRPr lang="cs-CZ" sz="48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Použité zdroje:</a:t>
            </a:r>
          </a:p>
          <a:p>
            <a:pPr>
              <a:buNone/>
            </a:pPr>
            <a:r>
              <a:rPr lang="cs-CZ" sz="2400" b="1" dirty="0" smtClean="0"/>
              <a:t>Text o J. Lucemburském </a:t>
            </a:r>
            <a:r>
              <a:rPr lang="cs-CZ" sz="2400" dirty="0" smtClean="0"/>
              <a:t>- </a:t>
            </a:r>
            <a:r>
              <a:rPr lang="cs-CZ" sz="2400" cap="all" dirty="0" smtClean="0"/>
              <a:t>JAROLÍMKOVÁ</a:t>
            </a:r>
            <a:r>
              <a:rPr lang="cs-CZ" sz="2400" dirty="0" smtClean="0"/>
              <a:t>, Stanislava. </a:t>
            </a:r>
            <a:r>
              <a:rPr lang="cs-CZ" sz="2400" i="1" dirty="0" smtClean="0"/>
              <a:t>Co v učebnicích nebývá, aneb, Čeští panovníci, jak je (možná) neznáte. 1. díl, (Od Sáma k Ludvíku Jagellonskému)</a:t>
            </a:r>
            <a:r>
              <a:rPr lang="cs-CZ" sz="2400" dirty="0" smtClean="0"/>
              <a:t>. Vyd. 1. Praha: Motto, 2006. 163 - 175 s. ISBN 80-7246-310-1.</a:t>
            </a:r>
          </a:p>
          <a:p>
            <a:pPr>
              <a:buNone/>
            </a:pPr>
            <a:r>
              <a:rPr lang="cs-CZ" sz="2400" b="1" dirty="0" smtClean="0"/>
              <a:t>Obrázek Jana: </a:t>
            </a:r>
            <a:r>
              <a:rPr lang="cs-CZ" sz="2400" cap="all" dirty="0" smtClean="0"/>
              <a:t>JAROLÍMKOVÁ</a:t>
            </a:r>
            <a:r>
              <a:rPr lang="cs-CZ" sz="2400" dirty="0" smtClean="0"/>
              <a:t>, Stanislava. </a:t>
            </a:r>
            <a:r>
              <a:rPr lang="cs-CZ" sz="2400" i="1" dirty="0" smtClean="0"/>
              <a:t>Co v učebnicích nebývá, aneb, Čeští panovníci, jak je (možná) neznáte. 1. díl, (Od Sáma k Ludvíku Jagellonskému)</a:t>
            </a:r>
            <a:r>
              <a:rPr lang="cs-CZ" sz="2400" dirty="0" smtClean="0"/>
              <a:t>. Vyd. 1. Praha: Motto, 2006. 163 s. ISBN 80-7246-310-1.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 práce: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Nejprve žáky rozdělte do skupin a dejte jim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nakopírovaný text – viz poslední snímek. Buď si ho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žáci přečtou před hrou nebo je nechejte správné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odpovědi hledat až přímo při hře tzn., že nebudou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text znát dopředu. Cílem hry je uhádnout, kdo se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skrývá na obrázku. Žáci budou odpovídat na otázky,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pokud odpoví správně, odkryje se jim políčko.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Skupiny by se měly hlásit – za správnou odpověď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počítejte bod. Skupina, která nakonec uhodne osobu si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zaslouží 3 body do celkového skóre. 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WordArt 1"/>
          <p:cNvSpPr>
            <a:spLocks noChangeArrowheads="1" noChangeShapeType="1" noTextEdit="1"/>
          </p:cNvSpPr>
          <p:nvPr/>
        </p:nvSpPr>
        <p:spPr bwMode="auto">
          <a:xfrm>
            <a:off x="1907704" y="476672"/>
            <a:ext cx="4608512" cy="720080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33333"/>
              </a:avLst>
            </a:prstTxWarp>
          </a:bodyPr>
          <a:lstStyle/>
          <a:p>
            <a:pPr algn="ctr" rtl="0"/>
            <a:r>
              <a:rPr lang="cs-CZ" sz="3600" kern="10" spc="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dist="107763" dir="18900000" algn="ctr" rotWithShape="0">
                    <a:srgbClr val="868686">
                      <a:alpha val="50000"/>
                    </a:srgbClr>
                  </a:outerShdw>
                </a:effectLst>
                <a:latin typeface="Times New Roman"/>
                <a:cs typeface="Times New Roman"/>
              </a:rPr>
              <a:t>Jan Lucemburský</a:t>
            </a:r>
            <a:endParaRPr lang="cs-CZ" sz="3600" kern="10" spc="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dist="107763" dir="18900000" algn="ctr" rotWithShape="0">
                  <a:srgbClr val="868686">
                    <a:alpha val="50000"/>
                  </a:srgbClr>
                </a:outerShdw>
              </a:effectLst>
              <a:latin typeface="Times New Roman"/>
              <a:cs typeface="Times New Roman"/>
            </a:endParaRPr>
          </a:p>
        </p:txBody>
      </p:sp>
      <p:pic>
        <p:nvPicPr>
          <p:cNvPr id="2050" name="Obrázek 0" descr="Jan Lucemburský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48680"/>
            <a:ext cx="485775" cy="523875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1520" y="1268760"/>
            <a:ext cx="8604448" cy="5008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269875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„král cizinec“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269875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Českým králem se stal díky otci, římskému císaři Jindřichu VII. České království dostal darem a přijal nabídku české šlechty, aby usedl na trůn. Na Pražském hradě, královském sídle, se mu ale nelíbilo – z Francie byl zvyklý na větší blahobyt a uctivější chování šlechty k panovníkovi. Bohužel také neuměl ani slovo česky. Snažil se to změnit, ale česká šlechta byla silným protivníkem a začala proti králi kout pikle. Tyto spory vyústily v boj, a i když Jan vyhrál, přestaly ho tyto dohady bavit. Pro České království zvolil správce a sám se často vydával na dlouhé zahraniční cesty.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269875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Poprvé se oženil ve 14 letech s o 4 roky starší Eliškou Přemyslovnou. Toto manželství nebylo šťastné. Janovi se nelíbily rady, které mu Eliška udílela. Dokonce uvěřil zlým našeptávačům, že je mu Eliška nevěrná a chce ho sesadit z trůnu, na který chtěla dosadit jejich syna – Václava (budoucího Karla IV.). Ji vyhostil a sedmiletého Václava poslal na výchovu k francouzským příbuzným. Aniž by Eliška svého syna ještě viděla, zemřela na tuberkulózu, a tak se Jan oženil podruhé s Beatricí Bourbonskou.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269875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Jan byl milovníkem rytířských soubojů. Utrpěl během několik zranění. Po neúspěšné léčbě zeleného zákalu oslepl na pravé oko (lékaře nechal zašít do pytle a utopit v Odře). O dva roky později oslepl i na druhé oko – bylo 44 let. Přesto ale dokázal předstírat, že vidí, a mnohé lidi dokonce oklamal.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269875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V tomto stavu si uvědomil, že nadále nemůže vést zemi, která upadala, a propukaly v ní nepokoje, a tak vyhlásil syna Václava za následníka. Odjel do ciziny a slíbil, že se do země dva roky nevrátí. Dostával za to ročně 5 000 hřiven.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269875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Jan Lucemburský padl v bitvě u Kresčaku, kde bojoval jako spojenec Francouzů v tzv. stoleté válce. Pověstná jsou jeho slova, která pronesl ke své družině: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„Toho bohdá nebude, aby český král z boje utíkal!“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529</Words>
  <Application>Microsoft Office PowerPoint</Application>
  <PresentationFormat>Předvádění na obrazovce (4:3)</PresentationFormat>
  <Paragraphs>137</Paragraphs>
  <Slides>41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Medián</vt:lpstr>
      <vt:lpstr>Snímek 1</vt:lpstr>
      <vt:lpstr>Snímek 2</vt:lpstr>
      <vt:lpstr>Snímek 3</vt:lpstr>
      <vt:lpstr>1. otázka</vt:lpstr>
      <vt:lpstr>1. odpověď</vt:lpstr>
      <vt:lpstr>Snímek 6</vt:lpstr>
      <vt:lpstr>2. otázka</vt:lpstr>
      <vt:lpstr>2 . odpověď </vt:lpstr>
      <vt:lpstr>Snímek 9</vt:lpstr>
      <vt:lpstr>3. otázka</vt:lpstr>
      <vt:lpstr>3. odpověď</vt:lpstr>
      <vt:lpstr>Snímek 12</vt:lpstr>
      <vt:lpstr>4. otázka</vt:lpstr>
      <vt:lpstr>4. odpověď</vt:lpstr>
      <vt:lpstr>Snímek 15</vt:lpstr>
      <vt:lpstr>5. otázka </vt:lpstr>
      <vt:lpstr>5. odpověď</vt:lpstr>
      <vt:lpstr>Snímek 18</vt:lpstr>
      <vt:lpstr>6. otázka</vt:lpstr>
      <vt:lpstr>6. odpověď</vt:lpstr>
      <vt:lpstr>Snímek 21</vt:lpstr>
      <vt:lpstr>7. otázka</vt:lpstr>
      <vt:lpstr>7. odpověď</vt:lpstr>
      <vt:lpstr>Snímek 24</vt:lpstr>
      <vt:lpstr>8. otázka </vt:lpstr>
      <vt:lpstr>8. odpověď</vt:lpstr>
      <vt:lpstr>Snímek 27</vt:lpstr>
      <vt:lpstr>9. otázka</vt:lpstr>
      <vt:lpstr>9. odpověď</vt:lpstr>
      <vt:lpstr>Snímek 30</vt:lpstr>
      <vt:lpstr>10. otázka</vt:lpstr>
      <vt:lpstr>10. odpověď</vt:lpstr>
      <vt:lpstr>Snímek 33</vt:lpstr>
      <vt:lpstr>11. otázka</vt:lpstr>
      <vt:lpstr>11. odpověď</vt:lpstr>
      <vt:lpstr>Snímek 36</vt:lpstr>
      <vt:lpstr>Kdo se skrýval na obrázku?</vt:lpstr>
      <vt:lpstr>Správná odpověď</vt:lpstr>
      <vt:lpstr>Použité zdroje</vt:lpstr>
      <vt:lpstr>Metodika práce:</vt:lpstr>
      <vt:lpstr>Snímek 41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raduška</cp:lastModifiedBy>
  <cp:revision>82</cp:revision>
  <dcterms:created xsi:type="dcterms:W3CDTF">2013-04-30T15:42:29Z</dcterms:created>
  <dcterms:modified xsi:type="dcterms:W3CDTF">2013-06-24T18:07:05Z</dcterms:modified>
</cp:coreProperties>
</file>