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9" r:id="rId2"/>
    <p:sldId id="270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1" r:id="rId17"/>
    <p:sldId id="27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643DD-D11B-46DD-80F9-A654DFC94876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F2B8E3-157F-41EB-9560-453F6A61FD8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643DD-D11B-46DD-80F9-A654DFC94876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F2B8E3-157F-41EB-9560-453F6A61FD8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643DD-D11B-46DD-80F9-A654DFC94876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F2B8E3-157F-41EB-9560-453F6A61FD8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643DD-D11B-46DD-80F9-A654DFC94876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F2B8E3-157F-41EB-9560-453F6A61FD8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643DD-D11B-46DD-80F9-A654DFC94876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F2B8E3-157F-41EB-9560-453F6A61FD8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643DD-D11B-46DD-80F9-A654DFC94876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F2B8E3-157F-41EB-9560-453F6A61FD8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643DD-D11B-46DD-80F9-A654DFC94876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F2B8E3-157F-41EB-9560-453F6A61FD8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643DD-D11B-46DD-80F9-A654DFC94876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F2B8E3-157F-41EB-9560-453F6A61FD8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643DD-D11B-46DD-80F9-A654DFC94876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F2B8E3-157F-41EB-9560-453F6A61FD8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643DD-D11B-46DD-80F9-A654DFC94876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F2B8E3-157F-41EB-9560-453F6A61FD8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643DD-D11B-46DD-80F9-A654DFC94876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F2B8E3-157F-41EB-9560-453F6A61FD8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02643DD-D11B-46DD-80F9-A654DFC94876}" type="datetimeFigureOut">
              <a:rPr lang="cs-CZ" smtClean="0"/>
              <a:pPr/>
              <a:t>24.6.2013</a:t>
            </a:fld>
            <a:endParaRPr lang="cs-CZ" dirty="0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0F2B8E3-157F-41EB-9560-453F6A61FD8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randomBar dir="vert"/>
  </p:transition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skola@zsmojzir.cz" TargetMode="Externa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476672"/>
            <a:ext cx="7056784" cy="1512168"/>
          </a:xfrm>
          <a:prstGeom prst="rect">
            <a:avLst/>
          </a:prstGeom>
          <a:noFill/>
        </p:spPr>
      </p:pic>
      <p:pic>
        <p:nvPicPr>
          <p:cNvPr id="3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060848"/>
            <a:ext cx="676275" cy="409575"/>
          </a:xfrm>
          <a:prstGeom prst="rect">
            <a:avLst/>
          </a:prstGeom>
          <a:noFill/>
        </p:spPr>
      </p:pic>
      <p:pic>
        <p:nvPicPr>
          <p:cNvPr id="4" name="obrázek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3212976"/>
            <a:ext cx="2085975" cy="1295400"/>
          </a:xfrm>
          <a:prstGeom prst="rect">
            <a:avLst/>
          </a:prstGeom>
          <a:noFill/>
        </p:spPr>
      </p:pic>
      <p:pic>
        <p:nvPicPr>
          <p:cNvPr id="5" name="obrázek 4" descr="škola"/>
          <p:cNvPicPr>
            <a:picLocks noChangeAspect="1" noChangeArrowheads="1"/>
          </p:cNvPicPr>
          <p:nvPr/>
        </p:nvPicPr>
        <p:blipFill>
          <a:blip r:embed="rId5" cstate="print"/>
          <a:srcRect b="16722"/>
          <a:stretch>
            <a:fillRect/>
          </a:stretch>
        </p:blipFill>
        <p:spPr bwMode="auto">
          <a:xfrm>
            <a:off x="5004048" y="3284984"/>
            <a:ext cx="2447925" cy="1295400"/>
          </a:xfrm>
          <a:prstGeom prst="rect">
            <a:avLst/>
          </a:prstGeom>
          <a:noFill/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259632" y="2204864"/>
            <a:ext cx="712879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ZÁKLADNÍ ŠKOLA ÚSTÍ NAD LABEM, HLAVNÍ 193, 403 31</a:t>
            </a:r>
            <a:endParaRPr kumimoji="0" lang="cs-CZ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Tel.: 472731819, 472731253 Tel. </a:t>
            </a:r>
            <a:r>
              <a:rPr kumimoji="0" lang="cs-CZ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řed</a:t>
            </a:r>
            <a:r>
              <a:rPr kumimoji="0" lang="cs-CZ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./fax: 472731480, e-mail: </a:t>
            </a:r>
            <a:r>
              <a:rPr kumimoji="0" lang="cs-CZ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6"/>
              </a:rPr>
              <a:t>skola</a:t>
            </a:r>
            <a:r>
              <a:rPr kumimoji="0" lang="cs-CZ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6"/>
              </a:rPr>
              <a:t>@</a:t>
            </a:r>
            <a:r>
              <a:rPr kumimoji="0" lang="cs-CZ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6"/>
              </a:rPr>
              <a:t>zsmojzir.cz</a:t>
            </a:r>
            <a:endParaRPr kumimoji="0" lang="cs-CZ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2416442" y="5118883"/>
            <a:ext cx="453182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VÝUKOVÝ MATERIÁL ZPRACOVANÝ V RÁMCI PROJEKTU </a:t>
            </a:r>
            <a:endParaRPr kumimoji="0" lang="cs-CZ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MODERNÍ ŠKOLA</a:t>
            </a:r>
            <a:endParaRPr kumimoji="0" lang="cs-CZ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Registrační číslo projektu: CZ.1.07/1.400/21.3095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32656"/>
            <a:ext cx="7416824" cy="1584176"/>
          </a:xfrm>
          <a:prstGeom prst="rect">
            <a:avLst/>
          </a:prstGeom>
          <a:noFill/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827584" y="2132856"/>
            <a:ext cx="831641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Číslo klíčové aktivity: III/2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Název klíčové </a:t>
            </a:r>
            <a:r>
              <a:rPr kumimoji="0" lang="cs-CZ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aktivity</a:t>
            </a:r>
            <a:r>
              <a:rPr kumimoji="0" lang="cs-CZ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Inovace a zkvalitnění výuky prostřednictvím ICT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Autor:</a:t>
            </a: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Radka Krausová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Vytvořeno: </a:t>
            </a: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1. 5. 2013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Ročník: </a:t>
            </a: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4. ročník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Vzdělávací oblast:</a:t>
            </a: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Člověk a společnost</a:t>
            </a:r>
            <a:r>
              <a:rPr kumimoji="0" lang="cs-CZ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– Vlastivěda - </a:t>
            </a:r>
            <a:r>
              <a:rPr lang="cs-CZ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Ladislav Pohrobek</a:t>
            </a:r>
            <a:endParaRPr kumimoji="0" lang="cs-C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Anotace:</a:t>
            </a: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Doplňující materiál k látce.</a:t>
            </a:r>
            <a:r>
              <a:rPr kumimoji="0" lang="cs-CZ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Žáci se mohou dozvědět několik zajímavostí o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cs-CZ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</a:t>
            </a:r>
            <a:r>
              <a:rPr kumimoji="0" lang="cs-CZ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Ladislavu Pohrobkovi a krátkým testem si ověříte jejich pozornost. 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Ladislav Pohrobek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3" descr="Ladislav Pohrobe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3933056"/>
            <a:ext cx="2261980" cy="20819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183880" cy="10515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 Zajímavosti o životě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183880" cy="418795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 smtClean="0"/>
              <a:t>Za jeho krátký život získal </a:t>
            </a:r>
            <a:r>
              <a:rPr lang="cs-CZ" b="1" dirty="0" smtClean="0"/>
              <a:t>dvě přízviska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b="1" dirty="0" smtClean="0"/>
              <a:t>  Pohrobek</a:t>
            </a:r>
            <a:r>
              <a:rPr lang="cs-CZ" dirty="0" smtClean="0"/>
              <a:t> – narodil se 118 dní po smrti</a:t>
            </a:r>
          </a:p>
          <a:p>
            <a:pPr>
              <a:buNone/>
            </a:pPr>
            <a:r>
              <a:rPr lang="cs-CZ" dirty="0" smtClean="0"/>
              <a:t>  svého otce.</a:t>
            </a:r>
          </a:p>
          <a:p>
            <a:pPr>
              <a:buNone/>
            </a:pPr>
            <a:r>
              <a:rPr lang="cs-CZ" b="1" dirty="0" smtClean="0"/>
              <a:t>  Holec</a:t>
            </a:r>
            <a:r>
              <a:rPr lang="cs-CZ" dirty="0" smtClean="0"/>
              <a:t> – nerostly mu vousy.</a:t>
            </a:r>
          </a:p>
          <a:p>
            <a:r>
              <a:rPr lang="cs-CZ" dirty="0" smtClean="0"/>
              <a:t>Byl potomkem </a:t>
            </a:r>
            <a:r>
              <a:rPr lang="cs-CZ" b="1" dirty="0" smtClean="0"/>
              <a:t>tří </a:t>
            </a:r>
            <a:r>
              <a:rPr lang="cs-CZ" dirty="0" smtClean="0"/>
              <a:t>významných </a:t>
            </a:r>
            <a:r>
              <a:rPr lang="cs-CZ" b="1" dirty="0" smtClean="0"/>
              <a:t>rodů</a:t>
            </a:r>
            <a:r>
              <a:rPr lang="cs-CZ" dirty="0" smtClean="0"/>
              <a:t> – Přemyslovců, Lucemburků i Habsburků.</a:t>
            </a:r>
          </a:p>
          <a:p>
            <a:r>
              <a:rPr lang="cs-CZ" dirty="0" smtClean="0"/>
              <a:t>Když měl usednout na trůn, byl ještě miminko, a tak se o jeho trůn bojovalo. Nakonec byl zvolen za krále ve věku 13 let. </a:t>
            </a:r>
          </a:p>
        </p:txBody>
      </p:sp>
      <p:pic>
        <p:nvPicPr>
          <p:cNvPr id="1026" name="Picture 2" descr="C:\Users\raduška\AppData\Local\Microsoft\Windows\Temporary Internet Files\Content.IE5\UHKIV0L0\MC90005361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692696"/>
            <a:ext cx="1086538" cy="132291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 A ještě něco...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183880" cy="418795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 smtClean="0"/>
              <a:t>Usadil se v Praze.</a:t>
            </a:r>
          </a:p>
          <a:p>
            <a:r>
              <a:rPr lang="cs-CZ" dirty="0" smtClean="0"/>
              <a:t>Měl velmi dobrý vztah s Jiřím z Poděbrad – byli pro sebe jako otec a syn.</a:t>
            </a:r>
          </a:p>
          <a:p>
            <a:r>
              <a:rPr lang="cs-CZ" dirty="0" smtClean="0"/>
              <a:t>Měl se ženit s dcerou francouzského krále, Magdalénou z </a:t>
            </a:r>
            <a:r>
              <a:rPr lang="cs-CZ" dirty="0" err="1" smtClean="0"/>
              <a:t>Valois</a:t>
            </a:r>
            <a:r>
              <a:rPr lang="cs-CZ" dirty="0" smtClean="0"/>
              <a:t>, ale během svatebních příprav zemřel na leukémii.</a:t>
            </a:r>
          </a:p>
          <a:p>
            <a:r>
              <a:rPr lang="cs-CZ" dirty="0" smtClean="0"/>
              <a:t>Ještě prý stihl poděkovat Jiřímu za služby a požádal ho, aby dále pečoval o zemi.</a:t>
            </a:r>
          </a:p>
          <a:p>
            <a:r>
              <a:rPr lang="cs-CZ" dirty="0" smtClean="0"/>
              <a:t>Zemřel velmi mladý, bylo mu teprve 17 let. </a:t>
            </a:r>
            <a:endParaRPr lang="cs-CZ" dirty="0"/>
          </a:p>
        </p:txBody>
      </p:sp>
      <p:pic>
        <p:nvPicPr>
          <p:cNvPr id="5" name="Picture 2" descr="C:\Users\raduška\AppData\Local\Microsoft\Windows\Temporary Internet Files\Content.IE5\UHKIV0L0\MC90005361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692696"/>
            <a:ext cx="1086538" cy="132291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 1. otázka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>
              <a:buNone/>
            </a:pPr>
            <a:r>
              <a:rPr lang="cs-CZ" dirty="0" smtClean="0"/>
              <a:t>  </a:t>
            </a:r>
            <a:r>
              <a:rPr lang="cs-CZ" sz="4400" dirty="0" smtClean="0"/>
              <a:t>Jaká dvě přízviska si vysloužil tento mladý král?</a:t>
            </a:r>
            <a:endParaRPr lang="cs-CZ" dirty="0"/>
          </a:p>
        </p:txBody>
      </p:sp>
      <p:pic>
        <p:nvPicPr>
          <p:cNvPr id="2050" name="Picture 2" descr="C:\Users\raduška\AppData\Local\Microsoft\Windows\Temporary Internet Files\Content.IE5\3C39CGDX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573016"/>
            <a:ext cx="720080" cy="9804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 1. otázka - odpověď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dirty="0" smtClean="0"/>
              <a:t>pohrobek a holec</a:t>
            </a:r>
            <a:endParaRPr lang="cs-CZ" sz="4400" dirty="0"/>
          </a:p>
        </p:txBody>
      </p:sp>
      <p:pic>
        <p:nvPicPr>
          <p:cNvPr id="3074" name="Picture 2" descr="C:\Users\raduška\AppData\Local\Microsoft\Windows\Temporary Internet Files\Content.IE5\0U8A59FO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2953293"/>
            <a:ext cx="650364" cy="143216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 2. otázka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>
              <a:buNone/>
            </a:pPr>
            <a:r>
              <a:rPr lang="cs-CZ" dirty="0" smtClean="0"/>
              <a:t>  </a:t>
            </a:r>
            <a:r>
              <a:rPr lang="cs-CZ" sz="4400" dirty="0" smtClean="0"/>
              <a:t>Ze kterých rodů </a:t>
            </a:r>
          </a:p>
          <a:p>
            <a:pPr algn="ctr">
              <a:buNone/>
            </a:pPr>
            <a:r>
              <a:rPr lang="cs-CZ" sz="4400" dirty="0" smtClean="0"/>
              <a:t>v Ladislavovi proudila královská krev?</a:t>
            </a:r>
            <a:endParaRPr lang="cs-CZ" dirty="0"/>
          </a:p>
        </p:txBody>
      </p:sp>
      <p:pic>
        <p:nvPicPr>
          <p:cNvPr id="2050" name="Picture 2" descr="C:\Users\raduška\AppData\Local\Microsoft\Windows\Temporary Internet Files\Content.IE5\3C39CGDX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573016"/>
            <a:ext cx="720080" cy="9804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 2. otázka - odpověď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pPr algn="ctr"/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dirty="0" smtClean="0"/>
              <a:t>  přemyslovského, lucemburského a habsburského</a:t>
            </a:r>
            <a:endParaRPr lang="cs-CZ" sz="4400" dirty="0"/>
          </a:p>
        </p:txBody>
      </p:sp>
      <p:pic>
        <p:nvPicPr>
          <p:cNvPr id="3074" name="Picture 2" descr="C:\Users\raduška\AppData\Local\Microsoft\Windows\Temporary Internet Files\Content.IE5\0U8A59FO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2924944"/>
            <a:ext cx="650364" cy="143216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 3. otázka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>
              <a:buNone/>
            </a:pPr>
            <a:r>
              <a:rPr lang="cs-CZ" dirty="0" smtClean="0"/>
              <a:t>  </a:t>
            </a:r>
            <a:r>
              <a:rPr lang="cs-CZ" sz="4400" dirty="0" smtClean="0"/>
              <a:t>Kolik bylo Ladislavovi let, když usedl na trůn?</a:t>
            </a:r>
            <a:endParaRPr lang="cs-CZ" dirty="0"/>
          </a:p>
        </p:txBody>
      </p:sp>
      <p:pic>
        <p:nvPicPr>
          <p:cNvPr id="2050" name="Picture 2" descr="C:\Users\raduška\AppData\Local\Microsoft\Windows\Temporary Internet Files\Content.IE5\3C39CGDX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501008"/>
            <a:ext cx="720080" cy="9804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 3. otázka - odpověď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pPr algn="ctr"/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dirty="0" smtClean="0"/>
              <a:t>  </a:t>
            </a:r>
          </a:p>
          <a:p>
            <a:pPr algn="ctr">
              <a:buNone/>
            </a:pPr>
            <a:r>
              <a:rPr lang="cs-CZ" sz="4400" dirty="0" smtClean="0"/>
              <a:t>13 let</a:t>
            </a:r>
            <a:endParaRPr lang="cs-CZ" sz="4400" dirty="0"/>
          </a:p>
        </p:txBody>
      </p:sp>
      <p:pic>
        <p:nvPicPr>
          <p:cNvPr id="3074" name="Picture 2" descr="C:\Users\raduška\AppData\Local\Microsoft\Windows\Temporary Internet Files\Content.IE5\0U8A59FO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2924944"/>
            <a:ext cx="650364" cy="143216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 4. otázka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r>
              <a:rPr lang="cs-CZ" sz="4400" dirty="0" smtClean="0"/>
              <a:t>Kdo byl pro něj jako otec, kterého nikdy nepoznal?</a:t>
            </a:r>
          </a:p>
        </p:txBody>
      </p:sp>
      <p:pic>
        <p:nvPicPr>
          <p:cNvPr id="2050" name="Picture 2" descr="C:\Users\raduška\AppData\Local\Microsoft\Windows\Temporary Internet Files\Content.IE5\3C39CGDX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501008"/>
            <a:ext cx="720080" cy="9804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 4. otázka - odpověď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pPr algn="ctr"/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dirty="0" smtClean="0"/>
              <a:t>  </a:t>
            </a:r>
          </a:p>
          <a:p>
            <a:pPr algn="ctr">
              <a:buNone/>
            </a:pPr>
            <a:r>
              <a:rPr lang="cs-CZ" sz="4400" dirty="0" smtClean="0"/>
              <a:t>Jiří z Poděbrad</a:t>
            </a:r>
            <a:endParaRPr lang="cs-CZ" sz="4400" dirty="0"/>
          </a:p>
        </p:txBody>
      </p:sp>
      <p:pic>
        <p:nvPicPr>
          <p:cNvPr id="3074" name="Picture 2" descr="C:\Users\raduška\AppData\Local\Microsoft\Windows\Temporary Internet Files\Content.IE5\0U8A59FO\MC9003835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2924944"/>
            <a:ext cx="650364" cy="143216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 5. otázka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r>
              <a:rPr lang="cs-CZ" sz="4400" dirty="0" smtClean="0"/>
              <a:t>Kolik bylo let Ladislavovi, když zemřel? Stihl se  oženit?</a:t>
            </a:r>
          </a:p>
        </p:txBody>
      </p:sp>
      <p:pic>
        <p:nvPicPr>
          <p:cNvPr id="2050" name="Picture 2" descr="C:\Users\raduška\AppData\Local\Microsoft\Windows\Temporary Internet Files\Content.IE5\3C39CGDX\MC900078743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501008"/>
            <a:ext cx="720080" cy="9804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 5. otázka - odpověď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pPr algn="ctr"/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dirty="0" smtClean="0"/>
              <a:t>  17 let</a:t>
            </a:r>
          </a:p>
          <a:p>
            <a:pPr algn="ctr">
              <a:buNone/>
            </a:pPr>
            <a:r>
              <a:rPr lang="cs-CZ" sz="4400" dirty="0" smtClean="0"/>
              <a:t>ne, nestihl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Použité zdroje: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183880" cy="418795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b="1" dirty="0" smtClean="0"/>
              <a:t>Obrázek z Ladislava: </a:t>
            </a:r>
            <a:r>
              <a:rPr lang="cs-CZ" cap="all" dirty="0" smtClean="0"/>
              <a:t>JAROLÍMKOVÁ</a:t>
            </a:r>
            <a:r>
              <a:rPr lang="cs-CZ" dirty="0" smtClean="0"/>
              <a:t>, Stanislava. </a:t>
            </a:r>
            <a:r>
              <a:rPr lang="cs-CZ" i="1" dirty="0" smtClean="0"/>
              <a:t>Co v učebnicích nebývá, aneb, Čeští panovníci, jak je (možná) neznáte. 1. díl, (Od Sáma k Ludvíku Jagellonskému)</a:t>
            </a:r>
            <a:r>
              <a:rPr lang="cs-CZ" dirty="0" smtClean="0"/>
              <a:t>. Vyd. 1. Praha: Motto, 2006. 246 s. ISBN 80-7246-310-1.</a:t>
            </a:r>
          </a:p>
          <a:p>
            <a:pPr>
              <a:buNone/>
            </a:pPr>
            <a:r>
              <a:rPr lang="cs-CZ" b="1" dirty="0" smtClean="0"/>
              <a:t>Obrázky použity z galerie office.</a:t>
            </a:r>
          </a:p>
          <a:p>
            <a:pPr>
              <a:buNone/>
            </a:pPr>
            <a:r>
              <a:rPr lang="cs-CZ" b="1" dirty="0" smtClean="0"/>
              <a:t>Text: </a:t>
            </a:r>
            <a:r>
              <a:rPr lang="cs-CZ" cap="all" dirty="0" smtClean="0"/>
              <a:t>JAROLÍMKOVÁ</a:t>
            </a:r>
            <a:r>
              <a:rPr lang="cs-CZ" dirty="0" smtClean="0"/>
              <a:t>, Stanislava. </a:t>
            </a:r>
            <a:r>
              <a:rPr lang="cs-CZ" i="1" dirty="0" smtClean="0"/>
              <a:t>Co v učebnicích nebývá, aneb, Čeští panovníci, jak je (možná) neznáte. 1. díl, (Od Sáma k Ludvíku Jagellonskému)</a:t>
            </a:r>
            <a:r>
              <a:rPr lang="cs-CZ" dirty="0" smtClean="0"/>
              <a:t>. Vyd. 1. Praha: Motto, 2006. 246 – 248 s. ISBN 80-7246-310-1.</a:t>
            </a:r>
            <a:endParaRPr lang="cs-CZ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Metodika práce: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0717" y="1613564"/>
            <a:ext cx="8183880" cy="418795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Nejprve žáky rozdělte do skupin. Přečtěte si</a:t>
            </a:r>
          </a:p>
          <a:p>
            <a:pPr>
              <a:buNone/>
            </a:pPr>
            <a:r>
              <a:rPr lang="cs-CZ" dirty="0" smtClean="0"/>
              <a:t>společně text (2 snímky).</a:t>
            </a:r>
          </a:p>
          <a:p>
            <a:pPr>
              <a:buNone/>
            </a:pPr>
            <a:r>
              <a:rPr lang="cs-CZ" dirty="0" smtClean="0"/>
              <a:t>Poté odpovídejte na otázky (5 otázek) –</a:t>
            </a:r>
          </a:p>
          <a:p>
            <a:pPr>
              <a:buNone/>
            </a:pPr>
            <a:r>
              <a:rPr lang="cs-CZ" dirty="0" smtClean="0"/>
              <a:t>buď se žáci hlásí a má bod jen ta první</a:t>
            </a:r>
          </a:p>
          <a:p>
            <a:pPr>
              <a:buNone/>
            </a:pPr>
            <a:r>
              <a:rPr lang="cs-CZ" dirty="0" smtClean="0"/>
              <a:t>skupina nebo mohou skupiny psát odpověď</a:t>
            </a:r>
          </a:p>
          <a:p>
            <a:pPr>
              <a:buNone/>
            </a:pPr>
            <a:r>
              <a:rPr lang="cs-CZ" dirty="0" smtClean="0"/>
              <a:t>na papír a má bod každá skupina, která</a:t>
            </a:r>
          </a:p>
          <a:p>
            <a:pPr>
              <a:buNone/>
            </a:pPr>
            <a:r>
              <a:rPr lang="cs-CZ" dirty="0" smtClean="0"/>
              <a:t>odpoví správně.</a:t>
            </a:r>
            <a:endParaRPr lang="cs-CZ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64</TotalTime>
  <Words>447</Words>
  <Application>Microsoft Office PowerPoint</Application>
  <PresentationFormat>Předvádění na obrazovce (4:3)</PresentationFormat>
  <Paragraphs>86</Paragraphs>
  <Slides>17</Slides>
  <Notes>0</Notes>
  <HiddenSlides>5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Aspekt</vt:lpstr>
      <vt:lpstr>Snímek 1</vt:lpstr>
      <vt:lpstr>Snímek 2</vt:lpstr>
      <vt:lpstr>Ladislav Pohrobek</vt:lpstr>
      <vt:lpstr> Zajímavosti o životě</vt:lpstr>
      <vt:lpstr> A ještě něco...</vt:lpstr>
      <vt:lpstr> 1. otázka</vt:lpstr>
      <vt:lpstr> 1. otázka - odpověď</vt:lpstr>
      <vt:lpstr> 2. otázka</vt:lpstr>
      <vt:lpstr> 2. otázka - odpověď</vt:lpstr>
      <vt:lpstr> 3. otázka</vt:lpstr>
      <vt:lpstr> 3. otázka - odpověď</vt:lpstr>
      <vt:lpstr> 4. otázka</vt:lpstr>
      <vt:lpstr> 4. otázka - odpověď</vt:lpstr>
      <vt:lpstr> 5. otázka</vt:lpstr>
      <vt:lpstr> 5. otázka - odpověď</vt:lpstr>
      <vt:lpstr>Použité zdroje:</vt:lpstr>
      <vt:lpstr>Metodika práce: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Ladislav Pohrobek</dc:title>
  <dc:creator>raduška</dc:creator>
  <cp:lastModifiedBy>raduška</cp:lastModifiedBy>
  <cp:revision>50</cp:revision>
  <dcterms:created xsi:type="dcterms:W3CDTF">2013-05-01T18:40:59Z</dcterms:created>
  <dcterms:modified xsi:type="dcterms:W3CDTF">2013-06-24T18:27:31Z</dcterms:modified>
</cp:coreProperties>
</file>