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9068CF9-55F4-4AA4-9937-88191AC08F37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43D15C0-0E96-4BFB-B85C-270718471A3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rd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skola@zsmojzir.cz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12168"/>
          </a:xfrm>
          <a:prstGeom prst="rect">
            <a:avLst/>
          </a:prstGeom>
          <a:noFill/>
        </p:spPr>
      </p:pic>
      <p:pic>
        <p:nvPicPr>
          <p:cNvPr id="9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060848"/>
            <a:ext cx="676275" cy="409575"/>
          </a:xfrm>
          <a:prstGeom prst="rect">
            <a:avLst/>
          </a:prstGeom>
          <a:noFill/>
        </p:spPr>
      </p:pic>
      <p:pic>
        <p:nvPicPr>
          <p:cNvPr id="10" name="obrázek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429000"/>
            <a:ext cx="2085975" cy="1295400"/>
          </a:xfrm>
          <a:prstGeom prst="rect">
            <a:avLst/>
          </a:prstGeom>
          <a:noFill/>
        </p:spPr>
      </p:pic>
      <p:pic>
        <p:nvPicPr>
          <p:cNvPr id="11" name="obrázek 4" descr="škola"/>
          <p:cNvPicPr>
            <a:picLocks noChangeAspect="1" noChangeArrowheads="1"/>
          </p:cNvPicPr>
          <p:nvPr/>
        </p:nvPicPr>
        <p:blipFill>
          <a:blip r:embed="rId5" cstate="print"/>
          <a:srcRect b="16722"/>
          <a:stretch>
            <a:fillRect/>
          </a:stretch>
        </p:blipFill>
        <p:spPr bwMode="auto">
          <a:xfrm>
            <a:off x="4932040" y="3429000"/>
            <a:ext cx="2447925" cy="1295400"/>
          </a:xfrm>
          <a:prstGeom prst="rect">
            <a:avLst/>
          </a:prstGeom>
          <a:noFill/>
        </p:spPr>
      </p:pic>
      <p:sp>
        <p:nvSpPr>
          <p:cNvPr id="12" name="Rectangle 7"/>
          <p:cNvSpPr>
            <a:spLocks noChangeArrowheads="1"/>
          </p:cNvSpPr>
          <p:nvPr/>
        </p:nvSpPr>
        <p:spPr bwMode="auto">
          <a:xfrm>
            <a:off x="1259632" y="2276872"/>
            <a:ext cx="712879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kumimoji="0" lang="cs-CZ" sz="105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skola@zsmojzir.cz</a:t>
            </a:r>
            <a:endParaRPr kumimoji="0" lang="cs-CZ" sz="105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9"/>
          <p:cNvSpPr>
            <a:spLocks noChangeArrowheads="1"/>
          </p:cNvSpPr>
          <p:nvPr/>
        </p:nvSpPr>
        <p:spPr bwMode="auto">
          <a:xfrm>
            <a:off x="2411760" y="5229200"/>
            <a:ext cx="453182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0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0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7416824" cy="1584176"/>
          </a:xfrm>
          <a:prstGeom prst="rect">
            <a:avLst/>
          </a:prstGeom>
          <a:noFill/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539552" y="2564904"/>
            <a:ext cx="8316416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</a:t>
            </a:r>
            <a:r>
              <a:rPr kumimoji="0" lang="cs-CZ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aktivity: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5. 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Člověk a společnost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 Vlastivěda -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Jiří z Poděbrad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Doplňující materiál k látce.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Žáci se mohou dozvědět několik zajímavostí o Jiřím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 Poděbrad a krátkým testem si ověřit jejich pozornost.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Jiří z Poděbrad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se o něm moc nevypráví …</a:t>
            </a:r>
            <a:endParaRPr lang="cs-CZ" dirty="0"/>
          </a:p>
        </p:txBody>
      </p:sp>
      <p:pic>
        <p:nvPicPr>
          <p:cNvPr id="4" name="Zástupný symbol pro obsah 3" descr="Jiří z Poděb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620688"/>
            <a:ext cx="2304256" cy="29411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Pozorně čtěte…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1448 dobyl Prahu – kdo má metropoli, vládne celé zemi – a prohlásil se zemským správcem</a:t>
            </a:r>
          </a:p>
          <a:p>
            <a:r>
              <a:rPr lang="cs-CZ" dirty="0" smtClean="0"/>
              <a:t>toto dobytí neslo jedno prvenství – jediného mrtvého</a:t>
            </a:r>
          </a:p>
          <a:p>
            <a:r>
              <a:rPr lang="cs-CZ" dirty="0" smtClean="0"/>
              <a:t>byl dobrým zemským správcem, protože neměl osobní ambice, tudíž neusiloval o oslabení moci vládnoucího Ladislava Pohrobka</a:t>
            </a:r>
          </a:p>
          <a:p>
            <a:r>
              <a:rPr lang="cs-CZ" dirty="0" smtClean="0"/>
              <a:t>zemi po husitských válkách vyvedl ze zmatků</a:t>
            </a:r>
            <a:endParaRPr lang="cs-CZ" dirty="0"/>
          </a:p>
        </p:txBody>
      </p:sp>
      <p:pic>
        <p:nvPicPr>
          <p:cNvPr id="5" name="Zástupný symbol pro obsah 3" descr="Jiří z Poděb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04663"/>
            <a:ext cx="982651" cy="12542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 vydržte…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 smrti Ladislava byl zvolen králem Jiří – lidé tehdy plakali štěstím, protože po dlouhé době seděl na trůně muž českého původu, který se navíc osvědčil jako moudrý správce</a:t>
            </a:r>
          </a:p>
          <a:p>
            <a:r>
              <a:rPr lang="cs-CZ" dirty="0" smtClean="0"/>
              <a:t>v ten den lid opět zpíval píseň Svatý Václave (píseň o patronovi české země)</a:t>
            </a:r>
          </a:p>
          <a:p>
            <a:r>
              <a:rPr lang="cs-CZ" dirty="0" smtClean="0"/>
              <a:t>astrologové předpověděli, že koruna se má jeho hlavy dotknout až v 11:30 hod, ale obřady už od Karla IV. končily již v 10:00, takže páni museli před králem další hodinu a půl korunu držet –tehdy prý z koruny vypadl jeden z drahokamů</a:t>
            </a:r>
            <a:endParaRPr lang="cs-CZ" dirty="0"/>
          </a:p>
        </p:txBody>
      </p:sp>
      <p:pic>
        <p:nvPicPr>
          <p:cNvPr id="4" name="Zástupný symbol pro obsah 3" descr="Jiří z Poděb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04663"/>
            <a:ext cx="982651" cy="12542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poslední…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Jiří z Poděbrad chtěl, aby se v zemi žilo dobře husitům i katolíkům, což se nelíbilo papeži – nabídl Jiřího korunu – tuto nabídku přijal Matyáš Korvín</a:t>
            </a:r>
          </a:p>
          <a:p>
            <a:r>
              <a:rPr lang="cs-CZ" dirty="0" smtClean="0"/>
              <a:t>ačkoli byl Matyáš ženatý s jeho dcerou, vedl proti němu válečnou výpravu</a:t>
            </a:r>
          </a:p>
          <a:p>
            <a:r>
              <a:rPr lang="cs-CZ" dirty="0" smtClean="0"/>
              <a:t>Jiří ho naštěstí zastavil a dohodli se, že spolu uzavřou mír – Matyáš ho ovšem zradil – nechal se zvolit králem (naštěstí ho ale česká země králem nikdy neuznala)</a:t>
            </a:r>
          </a:p>
          <a:p>
            <a:endParaRPr lang="cs-CZ" dirty="0"/>
          </a:p>
        </p:txBody>
      </p:sp>
      <p:pic>
        <p:nvPicPr>
          <p:cNvPr id="4" name="Zástupný symbol pro obsah 3" descr="Jiří z Poděb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04663"/>
            <a:ext cx="982651" cy="12542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i="1" dirty="0" smtClean="0"/>
              <a:t>A teď si ověřte, jak dobře jste četli – 1. otázka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Jaké prvenství se váže k dobytí Prahy Jiřím z Poděbrad?</a:t>
            </a:r>
            <a:endParaRPr lang="cs-CZ" sz="4400" dirty="0"/>
          </a:p>
        </p:txBody>
      </p:sp>
      <p:pic>
        <p:nvPicPr>
          <p:cNvPr id="1026" name="Picture 2" descr="C:\Users\raduška\AppData\Local\Microsoft\Windows\Temporary Internet Files\Content.IE5\LHLUUK0X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5085184"/>
            <a:ext cx="1008112" cy="13726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1. otázka - odpověď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4400" dirty="0" smtClean="0"/>
              <a:t>měl pouze jediného mrtvého</a:t>
            </a:r>
            <a:endParaRPr lang="cs-CZ" sz="4400" dirty="0"/>
          </a:p>
        </p:txBody>
      </p:sp>
      <p:pic>
        <p:nvPicPr>
          <p:cNvPr id="2050" name="Picture 2" descr="C:\Users\raduška\AppData\Local\Microsoft\Windows\Temporary Internet Files\Content.IE5\LCOZSZ88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653136"/>
            <a:ext cx="722372" cy="159073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2. otázka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800" dirty="0" smtClean="0"/>
          </a:p>
          <a:p>
            <a:pPr algn="ctr">
              <a:buNone/>
            </a:pPr>
            <a:r>
              <a:rPr lang="cs-CZ" sz="4800" dirty="0" smtClean="0"/>
              <a:t>Jak se jmenovala píseň, kterou lidé tehdy zpívali, když byl Jiří zvolen králem?</a:t>
            </a:r>
            <a:endParaRPr lang="cs-CZ" sz="4800" dirty="0"/>
          </a:p>
        </p:txBody>
      </p:sp>
      <p:pic>
        <p:nvPicPr>
          <p:cNvPr id="3074" name="Picture 2" descr="C:\Users\raduška\AppData\Local\Microsoft\Windows\Temporary Internet Files\Content.IE5\7IXN8V1B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1" y="5013176"/>
            <a:ext cx="936915" cy="127574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2. otázka – odpověď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Svatý Václave</a:t>
            </a:r>
            <a:endParaRPr lang="cs-CZ" sz="4400" dirty="0"/>
          </a:p>
        </p:txBody>
      </p:sp>
      <p:pic>
        <p:nvPicPr>
          <p:cNvPr id="4098" name="Picture 2" descr="C:\Users\raduška\AppData\Local\Microsoft\Windows\Temporary Internet Files\Content.IE5\G3IQ5ABL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695937" cy="15325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3. otázka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4400" dirty="0" smtClean="0"/>
              <a:t>V kolik hodin směli dát králi </a:t>
            </a:r>
            <a:r>
              <a:rPr lang="cs-CZ" sz="4400" dirty="0" smtClean="0"/>
              <a:t>               na </a:t>
            </a:r>
            <a:r>
              <a:rPr lang="cs-CZ" sz="4400" dirty="0" smtClean="0"/>
              <a:t>hlavu korunu?</a:t>
            </a:r>
            <a:endParaRPr lang="cs-CZ" sz="4400" dirty="0"/>
          </a:p>
        </p:txBody>
      </p:sp>
      <p:pic>
        <p:nvPicPr>
          <p:cNvPr id="5122" name="Picture 2" descr="C:\Users\raduška\AppData\Local\Microsoft\Windows\Temporary Internet Files\Content.IE5\LHLUUK0X\MC900078743[2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5" y="4896306"/>
            <a:ext cx="1008112" cy="137268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3. otázka - odpověď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0" dirty="0" smtClean="0"/>
          </a:p>
          <a:p>
            <a:pPr algn="ctr">
              <a:buNone/>
            </a:pPr>
            <a:r>
              <a:rPr lang="cs-CZ" sz="4400" dirty="0" smtClean="0"/>
              <a:t>v 11:30 hodin</a:t>
            </a:r>
            <a:endParaRPr lang="cs-CZ" sz="4400" dirty="0"/>
          </a:p>
        </p:txBody>
      </p:sp>
      <p:pic>
        <p:nvPicPr>
          <p:cNvPr id="6146" name="Picture 2" descr="C:\Users\raduška\AppData\Local\Microsoft\Windows\Temporary Internet Files\Content.IE5\LHLUUK0X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4653136"/>
            <a:ext cx="722372" cy="159073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4. otázka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Po kterém králi byl zvolen </a:t>
            </a:r>
            <a:r>
              <a:rPr lang="cs-CZ" sz="4400" dirty="0" smtClean="0"/>
              <a:t>Jiří                </a:t>
            </a:r>
            <a:r>
              <a:rPr lang="cs-CZ" sz="4400" dirty="0" smtClean="0"/>
              <a:t>z Poděbrad?</a:t>
            </a:r>
            <a:endParaRPr lang="cs-CZ" sz="4400" dirty="0"/>
          </a:p>
        </p:txBody>
      </p:sp>
      <p:pic>
        <p:nvPicPr>
          <p:cNvPr id="7170" name="Picture 2" descr="C:\Users\raduška\AppData\Local\Microsoft\Windows\Temporary Internet Files\Content.IE5\7IXN8V1B\MC900078743[2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869160"/>
            <a:ext cx="975165" cy="13278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4. otázka – odpověď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4400" dirty="0" smtClean="0"/>
              <a:t>po Ladislavu Pohrobkovi</a:t>
            </a:r>
            <a:endParaRPr lang="cs-CZ" sz="4400" dirty="0"/>
          </a:p>
        </p:txBody>
      </p:sp>
      <p:pic>
        <p:nvPicPr>
          <p:cNvPr id="8194" name="Picture 2" descr="C:\Users\raduška\AppData\Local\Microsoft\Windows\Temporary Internet Files\Content.IE5\G3IQ5ABL\MC900383550[2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4898266"/>
            <a:ext cx="650364" cy="14321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5. otázka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800" dirty="0" smtClean="0"/>
          </a:p>
          <a:p>
            <a:pPr algn="ctr">
              <a:spcBef>
                <a:spcPts val="0"/>
              </a:spcBef>
              <a:buNone/>
            </a:pPr>
            <a:r>
              <a:rPr lang="cs-CZ" sz="4400" dirty="0" smtClean="0"/>
              <a:t>Jak se jmenoval muž, který Jiřího zradil, ačkoli byl ženatý 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4400" dirty="0" smtClean="0"/>
              <a:t>s jeho dcerou.</a:t>
            </a:r>
            <a:endParaRPr lang="cs-CZ" sz="4400" dirty="0"/>
          </a:p>
        </p:txBody>
      </p:sp>
      <p:pic>
        <p:nvPicPr>
          <p:cNvPr id="9218" name="Picture 2" descr="C:\Users\raduška\AppData\Local\Microsoft\Windows\Temporary Internet Files\Content.IE5\LCOZSZ88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013176"/>
            <a:ext cx="932424" cy="126962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5. otázka - odpověď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4400" dirty="0" smtClean="0"/>
              <a:t>Matyáš Korvín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4400" dirty="0" smtClean="0"/>
          </a:p>
          <a:p>
            <a:pPr algn="r">
              <a:buNone/>
            </a:pPr>
            <a:r>
              <a:rPr lang="cs-CZ" sz="2800" dirty="0" smtClean="0"/>
              <a:t>A kdo je vítězem?</a:t>
            </a:r>
            <a:endParaRPr lang="cs-CZ" sz="2400" dirty="0"/>
          </a:p>
        </p:txBody>
      </p:sp>
    </p:spTree>
  </p:cSld>
  <p:clrMapOvr>
    <a:masterClrMapping/>
  </p:clrMapOvr>
  <p:transition spd="slow">
    <p:cover dir="r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Obrázky použity z galerie office.</a:t>
            </a:r>
          </a:p>
          <a:p>
            <a:pPr>
              <a:buNone/>
            </a:pPr>
            <a:r>
              <a:rPr lang="cs-CZ" sz="2400" b="1" dirty="0" smtClean="0"/>
              <a:t>Jiří z Poděbrad: </a:t>
            </a:r>
            <a:r>
              <a:rPr lang="cs-CZ" sz="2400" cap="all" dirty="0" smtClean="0"/>
              <a:t>JAROLÍMKOVÁ</a:t>
            </a:r>
            <a:r>
              <a:rPr lang="cs-CZ" sz="2400" dirty="0" smtClean="0"/>
              <a:t>, Stanislava. </a:t>
            </a:r>
            <a:r>
              <a:rPr lang="cs-CZ" sz="2400" i="1" dirty="0" smtClean="0"/>
              <a:t>Co v učebnicích</a:t>
            </a:r>
          </a:p>
          <a:p>
            <a:pPr>
              <a:buNone/>
            </a:pPr>
            <a:r>
              <a:rPr lang="cs-CZ" sz="2400" i="1" dirty="0" smtClean="0"/>
              <a:t>nebývá, aneb, Čeští panovníci, jak je (možná) neznáte. 1. díl,</a:t>
            </a:r>
          </a:p>
          <a:p>
            <a:pPr>
              <a:buNone/>
            </a:pPr>
            <a:r>
              <a:rPr lang="cs-CZ" sz="2400" i="1" dirty="0" smtClean="0"/>
              <a:t>(Od Sáma k Ludvíku Jagellonskému)</a:t>
            </a:r>
            <a:r>
              <a:rPr lang="cs-CZ" sz="2400" dirty="0" smtClean="0"/>
              <a:t>. Vyd. 1. Praha: Motto,</a:t>
            </a:r>
          </a:p>
          <a:p>
            <a:pPr>
              <a:buNone/>
            </a:pPr>
            <a:r>
              <a:rPr lang="cs-CZ" sz="2400" dirty="0" smtClean="0"/>
              <a:t>2006. 249 s.ISBN 80-7246-310-1.</a:t>
            </a:r>
          </a:p>
          <a:p>
            <a:pPr>
              <a:buNone/>
            </a:pPr>
            <a:r>
              <a:rPr lang="cs-CZ" sz="2400" b="1" dirty="0" smtClean="0"/>
              <a:t>Text: </a:t>
            </a:r>
            <a:r>
              <a:rPr lang="cs-CZ" sz="2400" cap="all" dirty="0" smtClean="0"/>
              <a:t>JAROLÍMKOVÁ</a:t>
            </a:r>
            <a:r>
              <a:rPr lang="cs-CZ" sz="2400" dirty="0" smtClean="0"/>
              <a:t>, Stanislava. </a:t>
            </a:r>
            <a:r>
              <a:rPr lang="cs-CZ" sz="2400" i="1" dirty="0" smtClean="0"/>
              <a:t>Co v učebnicích</a:t>
            </a:r>
          </a:p>
          <a:p>
            <a:pPr>
              <a:buNone/>
            </a:pPr>
            <a:r>
              <a:rPr lang="cs-CZ" sz="2400" i="1" dirty="0" smtClean="0"/>
              <a:t>nebývá, aneb, Čeští panovníci, jak je (možná) neznáte. 1. díl,</a:t>
            </a:r>
          </a:p>
          <a:p>
            <a:pPr>
              <a:buNone/>
            </a:pPr>
            <a:r>
              <a:rPr lang="cs-CZ" sz="2400" i="1" dirty="0" smtClean="0"/>
              <a:t>(Od Sáma k Ludvíku Jagellonskému)</a:t>
            </a:r>
            <a:r>
              <a:rPr lang="cs-CZ" sz="2400" dirty="0" smtClean="0"/>
              <a:t>. Vyd. 1. Praha: Motto,</a:t>
            </a:r>
          </a:p>
          <a:p>
            <a:pPr>
              <a:buNone/>
            </a:pPr>
            <a:r>
              <a:rPr lang="cs-CZ" sz="2400" dirty="0" smtClean="0"/>
              <a:t>2006. 249 - 253 s.ISBN 80-7246-310-1.</a:t>
            </a:r>
          </a:p>
          <a:p>
            <a:pPr>
              <a:buNone/>
            </a:pPr>
            <a:endParaRPr lang="cs-CZ" sz="2400" b="1" dirty="0"/>
          </a:p>
        </p:txBody>
      </p:sp>
      <p:pic>
        <p:nvPicPr>
          <p:cNvPr id="11266" name="Picture 2" descr="C:\Users\raduška\AppData\Local\Microsoft\Windows\Temporary Internet Files\Content.IE5\LCOZSZ88\MP9004482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04664"/>
            <a:ext cx="1080120" cy="162495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 práce: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Rozdělte již na začátku žáky do skupin. Poté si společně přečtěte text o Jiřím z Poděbrad a odpovídejte na otázky. Je na Vás, jestli žáky necháte psát odpovědi na papír a až na konci  je zkontrolujete, nebo zda se budou hlásit a odpovídat na otázky postupně. </a:t>
            </a:r>
          </a:p>
          <a:p>
            <a:r>
              <a:rPr lang="cs-CZ" sz="2400" smtClean="0"/>
              <a:t>Pokud budete </a:t>
            </a:r>
            <a:r>
              <a:rPr lang="cs-CZ" sz="2400" dirty="0" smtClean="0"/>
              <a:t>klikat do prostoru, budou se Vám zobrazovat další otázky, při kliknutí na panáčka s vykřičníkem se ihned zobrazí odpověď a na další otázku se dostanete kliknutím na panáčka </a:t>
            </a:r>
            <a:r>
              <a:rPr lang="cs-CZ" sz="2400" smtClean="0"/>
              <a:t>s otazníkem.</a:t>
            </a:r>
            <a:endParaRPr lang="cs-CZ" sz="2400" dirty="0"/>
          </a:p>
        </p:txBody>
      </p:sp>
    </p:spTree>
  </p:cSld>
  <p:clrMapOvr>
    <a:masterClrMapping/>
  </p:clrMapOvr>
  <p:transition spd="slow">
    <p:cover dir="r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87</TotalTime>
  <Words>584</Words>
  <Application>Microsoft Office PowerPoint</Application>
  <PresentationFormat>Předvádění na obrazovce (4:3)</PresentationFormat>
  <Paragraphs>88</Paragraphs>
  <Slides>18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Metro</vt:lpstr>
      <vt:lpstr>Snímek 1</vt:lpstr>
      <vt:lpstr>Snímek 2</vt:lpstr>
      <vt:lpstr>Jiří z Poděbrad</vt:lpstr>
      <vt:lpstr>Pozorně čtěte…</vt:lpstr>
      <vt:lpstr>Ještě vydržte…</vt:lpstr>
      <vt:lpstr>A poslední…</vt:lpstr>
      <vt:lpstr>A teď si ověřte, jak dobře jste četli – 1. otázka </vt:lpstr>
      <vt:lpstr>1. otázka - odpověď</vt:lpstr>
      <vt:lpstr>2. otázka</vt:lpstr>
      <vt:lpstr>2. otázka – odpověď</vt:lpstr>
      <vt:lpstr>3. otázka</vt:lpstr>
      <vt:lpstr>3. otázka - odpověď</vt:lpstr>
      <vt:lpstr>4. otázka</vt:lpstr>
      <vt:lpstr>4. otázka – odpověď </vt:lpstr>
      <vt:lpstr>5. otázka</vt:lpstr>
      <vt:lpstr>5. otázka - odpověď</vt:lpstr>
      <vt:lpstr>Použité zdroje:</vt:lpstr>
      <vt:lpstr>Metodika práce: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Jiří z Poděbrad</dc:title>
  <dc:creator>raduška</dc:creator>
  <cp:lastModifiedBy>Dum</cp:lastModifiedBy>
  <cp:revision>62</cp:revision>
  <dcterms:created xsi:type="dcterms:W3CDTF">2013-05-04T06:47:02Z</dcterms:created>
  <dcterms:modified xsi:type="dcterms:W3CDTF">2013-09-04T18:55:55Z</dcterms:modified>
</cp:coreProperties>
</file>