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84" r:id="rId4"/>
    <p:sldId id="285" r:id="rId5"/>
    <p:sldId id="263" r:id="rId6"/>
    <p:sldId id="264" r:id="rId7"/>
    <p:sldId id="266" r:id="rId8"/>
    <p:sldId id="267" r:id="rId9"/>
    <p:sldId id="275" r:id="rId10"/>
    <p:sldId id="276" r:id="rId11"/>
    <p:sldId id="278" r:id="rId12"/>
    <p:sldId id="280" r:id="rId13"/>
    <p:sldId id="281" r:id="rId14"/>
    <p:sldId id="286" r:id="rId15"/>
    <p:sldId id="287" r:id="rId16"/>
    <p:sldId id="282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 </a:t>
            </a:r>
            <a:r>
              <a:rPr lang="cs-CZ" i="1" dirty="0" smtClean="0">
                <a:solidFill>
                  <a:schemeClr val="tx1"/>
                </a:solidFill>
              </a:rPr>
              <a:t>Základní škola a mateřská škola, </a:t>
            </a:r>
            <a:r>
              <a:rPr lang="cs-CZ" i="1" noProof="1" smtClean="0">
                <a:solidFill>
                  <a:schemeClr val="tx1"/>
                </a:solidFill>
              </a:rPr>
              <a:t>Hlušice</a:t>
            </a:r>
            <a:endParaRPr lang="cs-CZ" noProof="1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Název:	 </a:t>
            </a:r>
            <a:r>
              <a:rPr lang="cs-CZ" dirty="0" smtClean="0">
                <a:solidFill>
                  <a:schemeClr val="tx1"/>
                </a:solidFill>
              </a:rPr>
              <a:t>VY_52_INOVACE_1B_21_Fauna a flora Austrálie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Téma: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Zeměpis  pro 2</a:t>
            </a:r>
            <a:r>
              <a:rPr lang="cs-CZ" dirty="0">
                <a:solidFill>
                  <a:srgbClr val="FFC000"/>
                </a:solidFill>
              </a:rPr>
              <a:t>. </a:t>
            </a:r>
            <a:r>
              <a:rPr lang="cs-CZ" dirty="0" smtClean="0">
                <a:solidFill>
                  <a:srgbClr val="FFC000"/>
                </a:solidFill>
              </a:rPr>
              <a:t>stupeň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Tato prezentace seznamuje žáky s živočichy </a:t>
            </a:r>
          </a:p>
          <a:p>
            <a:pPr marL="0" indent="0">
              <a:buNone/>
            </a:pPr>
            <a:r>
              <a:rPr lang="cs-CZ" sz="2800" dirty="0" smtClean="0"/>
              <a:t>      a rostlinami  Austrálie.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Předvádíme pomocí interaktivní tabule.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Určeno pro žáky </a:t>
            </a:r>
            <a:r>
              <a:rPr lang="cs-CZ" sz="2800" dirty="0" smtClean="0"/>
              <a:t>6</a:t>
            </a:r>
            <a:r>
              <a:rPr lang="cs-CZ" sz="2800" dirty="0" smtClean="0"/>
              <a:t>. </a:t>
            </a:r>
            <a:r>
              <a:rPr lang="cs-CZ" sz="2800" dirty="0" smtClean="0"/>
              <a:t>třídy.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295442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Fauna a flora Austrálie</a:t>
            </a:r>
            <a:r>
              <a:rPr lang="en-GB" dirty="0">
                <a:solidFill>
                  <a:srgbClr val="FFC000"/>
                </a:solidFill>
              </a:rPr>
              <a:t/>
            </a:r>
            <a:br>
              <a:rPr lang="en-GB" dirty="0">
                <a:solidFill>
                  <a:srgbClr val="FFC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12776"/>
            <a:ext cx="4376712" cy="43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236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856984" cy="6408712"/>
          </a:xfrm>
        </p:spPr>
        <p:txBody>
          <a:bodyPr>
            <a:normAutofit/>
          </a:bodyPr>
          <a:lstStyle/>
          <a:p>
            <a:r>
              <a:rPr lang="cs-CZ" dirty="0"/>
              <a:t>Ačkoliv má převážná většina australského povrchu pouštní nebo polopouštní charakter, je na něm rozvinuto mnoho různých prostředí od alpinských vřesovišť po tropické deštné lesy. </a:t>
            </a:r>
            <a:r>
              <a:rPr lang="cs-CZ" dirty="0" smtClean="0"/>
              <a:t> </a:t>
            </a:r>
            <a:r>
              <a:rPr lang="cs-CZ" dirty="0"/>
              <a:t>Mnoho australských </a:t>
            </a:r>
            <a:r>
              <a:rPr lang="cs-CZ" dirty="0" err="1"/>
              <a:t>ekoregionů</a:t>
            </a:r>
            <a:r>
              <a:rPr lang="cs-CZ" dirty="0"/>
              <a:t> a jejich druhů je zasaženo lidskou aktivitou a člověkem vysazenými zvířaty či rostlinami. </a:t>
            </a:r>
            <a:endParaRPr lang="cs-CZ" dirty="0" smtClean="0"/>
          </a:p>
          <a:p>
            <a:r>
              <a:rPr lang="cs-CZ" dirty="0" smtClean="0"/>
              <a:t>Mnoho </a:t>
            </a:r>
            <a:r>
              <a:rPr lang="cs-CZ" dirty="0"/>
              <a:t>australských dřevin je vždyzelených, mnoho z nich je přizpůsobeno vzdorování ohni nebo suchu. Mezi tyto rostliny patří například eukalypty nebo akácie. </a:t>
            </a:r>
          </a:p>
        </p:txBody>
      </p:sp>
    </p:spTree>
    <p:extLst>
      <p:ext uri="{BB962C8B-B14F-4D97-AF65-F5344CB8AC3E}">
        <p14:creationId xmlns:p14="http://schemas.microsoft.com/office/powerpoint/2010/main" val="286011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australské fauny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Ptakopysk</a:t>
            </a:r>
            <a:r>
              <a:rPr lang="cs-CZ" dirty="0" smtClean="0"/>
              <a:t> </a:t>
            </a:r>
            <a:r>
              <a:rPr lang="cs-CZ" b="1" dirty="0" smtClean="0"/>
              <a:t>podivný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3600" dirty="0" smtClean="0"/>
              <a:t>	- </a:t>
            </a:r>
            <a:r>
              <a:rPr lang="cs-CZ" sz="3600" dirty="0" err="1" smtClean="0"/>
              <a:t>polovodní</a:t>
            </a:r>
            <a:r>
              <a:rPr lang="cs-CZ" sz="3600" dirty="0" smtClean="0"/>
              <a:t> živočich					- kachní zobák (bezzubé čelisti)</a:t>
            </a:r>
          </a:p>
          <a:p>
            <a:pPr>
              <a:buNone/>
            </a:pPr>
            <a:r>
              <a:rPr lang="cs-CZ" sz="3600" dirty="0" smtClean="0"/>
              <a:t>		- plovací blány, </a:t>
            </a:r>
            <a:r>
              <a:rPr lang="cs-CZ" sz="3600" dirty="0" err="1" smtClean="0"/>
              <a:t>nesmáčitelná</a:t>
            </a:r>
            <a:r>
              <a:rPr lang="cs-CZ" sz="3600" dirty="0" smtClean="0"/>
              <a:t> srst</a:t>
            </a:r>
          </a:p>
          <a:p>
            <a:pPr>
              <a:buNone/>
            </a:pPr>
            <a:r>
              <a:rPr lang="cs-CZ" sz="3600" dirty="0" smtClean="0"/>
              <a:t>	      - loví vodní bezobratlé</a:t>
            </a:r>
          </a:p>
          <a:p>
            <a:pPr>
              <a:buNone/>
            </a:pPr>
            <a:r>
              <a:rPr lang="cs-CZ" sz="3600" dirty="0" smtClean="0"/>
              <a:t>          - vejce klade do podzemního doupěte (2   </a:t>
            </a:r>
          </a:p>
          <a:p>
            <a:pPr>
              <a:buNone/>
            </a:pPr>
            <a:r>
              <a:rPr lang="cs-CZ" sz="3600" dirty="0" smtClean="0"/>
              <a:t>            mláďata), kde je matka zahřívá vlastním </a:t>
            </a:r>
          </a:p>
          <a:p>
            <a:pPr>
              <a:buNone/>
            </a:pPr>
            <a:r>
              <a:rPr lang="cs-CZ" sz="3600" dirty="0" smtClean="0"/>
              <a:t>            tělem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6499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243440" y="1772816"/>
            <a:ext cx="890056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774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Ježura</a:t>
            </a:r>
            <a:r>
              <a:rPr lang="cs-CZ" dirty="0" smtClean="0"/>
              <a:t> </a:t>
            </a:r>
            <a:r>
              <a:rPr lang="cs-CZ" b="1" dirty="0" smtClean="0"/>
              <a:t>australská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	- noční hmyzožravec (mravenci a termiti)</a:t>
            </a:r>
          </a:p>
          <a:p>
            <a:pPr>
              <a:buNone/>
            </a:pPr>
            <a:r>
              <a:rPr lang="cs-CZ" sz="3600" dirty="0" smtClean="0"/>
              <a:t>    - snáší jediné vejce do vaku na břiše, zde  </a:t>
            </a:r>
          </a:p>
          <a:p>
            <a:pPr>
              <a:buNone/>
            </a:pPr>
            <a:r>
              <a:rPr lang="cs-CZ" sz="3600" dirty="0" smtClean="0"/>
              <a:t>       mládě žije, dokud mu nenarostou </a:t>
            </a:r>
          </a:p>
          <a:p>
            <a:pPr>
              <a:buNone/>
            </a:pPr>
            <a:r>
              <a:rPr lang="cs-CZ" sz="3600" dirty="0" smtClean="0"/>
              <a:t>       bodliny</a:t>
            </a:r>
          </a:p>
          <a:p>
            <a:pPr>
              <a:buNone/>
            </a:pPr>
            <a:r>
              <a:rPr lang="cs-CZ" sz="3600" dirty="0" smtClean="0"/>
              <a:t>    - trubkovitá ústa bez zubů</a:t>
            </a:r>
          </a:p>
          <a:p>
            <a:pPr>
              <a:buNone/>
            </a:pPr>
            <a:r>
              <a:rPr lang="cs-CZ" sz="3600" dirty="0" smtClean="0"/>
              <a:t>    - dlouhý, lepkavý jazyk</a:t>
            </a:r>
          </a:p>
          <a:p>
            <a:pPr>
              <a:buNone/>
            </a:pPr>
            <a:r>
              <a:rPr lang="cs-CZ" sz="3600" dirty="0" smtClean="0"/>
              <a:t>    - silné drápy, bodliny</a:t>
            </a:r>
          </a:p>
          <a:p>
            <a:pPr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88913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345932" y="1484784"/>
            <a:ext cx="8798068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2700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472827" y="980728"/>
            <a:ext cx="8466981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Klokan rudý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229600" cy="12241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Až 2,5 m velký. Obývá lesostepi Austrálie a Tasmánie. 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630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Koala australský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stromový způsob života</a:t>
            </a:r>
          </a:p>
          <a:p>
            <a:r>
              <a:rPr lang="cs-CZ" sz="3600" dirty="0" smtClean="0"/>
              <a:t>potravní specialista – blahovičník (eukalyptus)</a:t>
            </a:r>
          </a:p>
          <a:p>
            <a:r>
              <a:rPr lang="cs-CZ" sz="3600" dirty="0" smtClean="0"/>
              <a:t>podobný medvědovitým šelmám</a:t>
            </a:r>
          </a:p>
          <a:p>
            <a:r>
              <a:rPr lang="cs-CZ" sz="3600" dirty="0" smtClean="0"/>
              <a:t>Austrálie</a:t>
            </a:r>
          </a:p>
          <a:p>
            <a:r>
              <a:rPr lang="cs-CZ" sz="3600" dirty="0" smtClean="0"/>
              <a:t>CHRÁNĚNÝ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25302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1691680" y="401303"/>
            <a:ext cx="5703416" cy="6456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Koala australský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754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Ďábel medvědovitý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/>
          <a:lstStyle/>
          <a:p>
            <a:pPr lvl="0"/>
            <a:r>
              <a:rPr lang="cs-CZ" dirty="0" smtClean="0"/>
              <a:t>nerudný dravý vačnatec</a:t>
            </a:r>
          </a:p>
          <a:p>
            <a:pPr lvl="0"/>
            <a:r>
              <a:rPr lang="cs-CZ" dirty="0" smtClean="0"/>
              <a:t>„tasmánský čert“</a:t>
            </a:r>
          </a:p>
          <a:p>
            <a:r>
              <a:rPr lang="cs-CZ" dirty="0" smtClean="0"/>
              <a:t>Austrálie a Tasmánie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50" y="2852936"/>
            <a:ext cx="3897610" cy="3701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52936"/>
            <a:ext cx="462915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9202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1628800"/>
            <a:ext cx="7434525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Vakovlk</a:t>
            </a:r>
            <a:r>
              <a:rPr lang="cs-CZ" dirty="0" smtClean="0"/>
              <a:t> tasmánský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525963"/>
          </a:xfrm>
        </p:spPr>
        <p:txBody>
          <a:bodyPr/>
          <a:lstStyle/>
          <a:p>
            <a:r>
              <a:rPr lang="cs-CZ" dirty="0" smtClean="0"/>
              <a:t>též tasmánský tygr</a:t>
            </a:r>
          </a:p>
          <a:p>
            <a:r>
              <a:rPr lang="cs-CZ" dirty="0" smtClean="0"/>
              <a:t>od roku 1986 považován za vyhynulého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22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8400933" cy="6516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Eukalyptus (blahovičník)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659" y="-30301"/>
            <a:ext cx="8229600" cy="1143000"/>
          </a:xfrm>
        </p:spPr>
        <p:txBody>
          <a:bodyPr/>
          <a:lstStyle/>
          <a:p>
            <a:r>
              <a:rPr lang="cs-CZ" dirty="0" smtClean="0"/>
              <a:t>Australská flora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856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5529" y="-225240"/>
            <a:ext cx="8229600" cy="1143000"/>
          </a:xfrm>
        </p:spPr>
        <p:txBody>
          <a:bodyPr/>
          <a:lstStyle/>
          <a:p>
            <a:r>
              <a:rPr lang="cs-CZ" dirty="0" smtClean="0"/>
              <a:t>Akácie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705" y="692696"/>
            <a:ext cx="7488832" cy="5961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66730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Obrázky:</a:t>
            </a:r>
          </a:p>
          <a:p>
            <a:pPr marL="0" indent="0">
              <a:buNone/>
            </a:pPr>
            <a:r>
              <a:rPr lang="cs-CZ" sz="1200" dirty="0"/>
              <a:t>Austrálie. &lt;i&gt;</a:t>
            </a:r>
            <a:r>
              <a:rPr lang="cs-CZ" sz="1200" dirty="0" err="1"/>
              <a:t>Wikipedia</a:t>
            </a:r>
            <a:r>
              <a:rPr lang="cs-CZ" sz="1200" dirty="0"/>
              <a:t>&lt;/i&gt; [online]. 2011 [cit. 2012-10-10]. Dostupné z: http://upload.wikimedia.org/wikipedia/commons/7/7d/Australia_(orthographic_projection).svg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Ježura australská, ptakopysk podivný: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 1: SPN, 2005. ISBN 80-7235-069-2.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Klokan rudý: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 1: SPN, 2005. ISBN 80-7235-069-2.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Koala australský: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 1: SPN, 2005. ISBN 80-7235-069-2</a:t>
            </a:r>
            <a:r>
              <a:rPr lang="cs-CZ" sz="1200" dirty="0" smtClean="0"/>
              <a:t>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Ďábel medvědovitý.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2012-04-12]. Dostupné z: http://www.google.cz/imgres?q=%C4%8F%C3%A1bel+medv%C4%9Bdovit%C3%BD&amp;hl=cs&amp;gbv=2&amp;tbm=isch&amp;tbnid=T7TkjiNb1QtcaM:&amp;imgrefurl=http://systematickezarazeni.webnode.cz/products/rad-vacnatci-marsupialia-/&amp;docid=rEtvfVOhEzqCrM&amp;imgurl=http://files.systematickezarazeni.webnode.cz/200000020-09d2c0a514/%2525C4%25258E%2525C3%2525A1bel%252520medv%2525C4%25259Bdovit%2525C3%2525BD.jpg&amp;w=258&amp;h=245&amp;ei=0BjeT_maGoTc4QSPk9XLCg&amp;zoom=1&amp;iact=hc&amp;vpx=916&amp;vpy=149&amp;dur=6451&amp;hovh=196&amp;hovw=206&amp;tx=94&amp;ty=91&amp;sig=106598003853866900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Ďábel medvědovitý.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2012-04-12]. Dostupné z: http://www.google.cz/imgres?q=%C4%8F%C3%A1bel+medv%C4%9Bdovit%C3%BD&amp;hl=cs&amp;gbv=2&amp;tbm=isch&amp;tbnid=5P2tONqj1y5FSM:&amp;imgrefurl=http://21stoleti.cz/blog/2012/02/24/odhalen-puvod-dablovy-rakoviny/&amp;docid=G-JPVPiH2uR31M&amp;imgurl=http://21stoleti.cz/wp-content/uploads/Tasmanian-Devil2-486x348.jpg&amp;w=486&amp;h=348&amp;ei=0BjeT_maGoTc4QSPk9XLCg&amp;zoom=1&amp;iact=hc&amp;vpx=620&amp;vpy=321&amp;dur=6267&amp;hovh=190&amp;hovw=265&amp;tx=159&amp;ty=80&amp;sig=106598003853866900806&amp;page=3&amp;tbnh=137&amp;tbnw=204&amp;start=42&amp;ndsp=23&amp;ved=1t:429,r:14,s:42,i:251&amp;biw=1333&amp;bi </a:t>
            </a:r>
          </a:p>
        </p:txBody>
      </p:sp>
    </p:spTree>
    <p:extLst>
      <p:ext uri="{BB962C8B-B14F-4D97-AF65-F5344CB8AC3E}">
        <p14:creationId xmlns:p14="http://schemas.microsoft.com/office/powerpoint/2010/main" val="422405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/>
              <a:t>Vakovlk</a:t>
            </a:r>
            <a:r>
              <a:rPr lang="cs-CZ" sz="1200" dirty="0"/>
              <a:t> tasmánský. &lt;i&gt;Www.google.cz&lt;/i&gt; [online]. 2010 [cit. 2012-04-12]. Dostupné z: http://www.google.cz/imgres?q=vakovlk+tasm%C3%A1nsk%C3%BD&amp;amp;hl=cs&amp;amp;gbv=2&amp;amp;tbm=isch&amp;amp;tbnid=rbrZ7QF4eOYMyM:&amp;amp;imgrefurl=http://www.ezoo.cz/zvire.php%3Fzvire_id%3D290&amp;amp;docid=XGWxy0EoWWD05M&amp;amp;imgurl=http://</a:t>
            </a:r>
            <a:r>
              <a:rPr lang="cs-CZ" sz="1200" dirty="0" smtClean="0"/>
              <a:t>www.ezoo.cz/files/zvire/290.jpg&amp;amp;w=618&amp;amp;h=419&amp;amp;ei=3RneT7m1G4aG4gTeqqzPCg&amp;amp;zoom=1&amp;amp;iact=hc&amp;amp;vpx=322&amp;amp;vpy=154&amp;amp;dur=1420&amp;amp;hovh=185&amp;amp;hovw=273&amp;amp;tx=90&amp;amp;ty=87&amp;amp;sig=106598003853866900806&amp;amp;page=1&amp;amp;tbnh=123&amp;amp;tbnw=182&amp;amp;start=0&amp;amp;ndsp=18&amp;amp;ved=1t:429,r:1,s:0,i:74&amp;amp;biw=1333&amp;amp;bih=641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Eukalyptus. </a:t>
            </a:r>
            <a:r>
              <a:rPr lang="cs-CZ" sz="1200" i="1" dirty="0" err="1"/>
              <a:t>Wikipedia</a:t>
            </a:r>
            <a:r>
              <a:rPr lang="cs-CZ" sz="1200" dirty="0"/>
              <a:t> [online]. 2011 [cit. 2012-10-05]. Dostupné z: http://upload.wikimedia.org/wikipedia/commons/d/d6/Applebox.JPG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pl-PL" sz="1200" dirty="0"/>
              <a:t>Akácie. </a:t>
            </a:r>
            <a:r>
              <a:rPr lang="pl-PL" sz="1200" i="1" dirty="0"/>
              <a:t>Wikipedia</a:t>
            </a:r>
            <a:r>
              <a:rPr lang="pl-PL" sz="1200" dirty="0"/>
              <a:t> [online]. 2011 [cit. 2012-11-05]. Dostupné z: http://upload.wikimedia.org/wikipedia/commons/a/ad/Acacia_greggii_thorns.jpg </a:t>
            </a: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809726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122</TotalTime>
  <Words>404</Words>
  <Application>Microsoft Office PowerPoint</Application>
  <PresentationFormat>Předvádění na obrazovce (4:3)</PresentationFormat>
  <Paragraphs>80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 </vt:lpstr>
      <vt:lpstr>Anotace:</vt:lpstr>
      <vt:lpstr>Fauna a flora Austrálie </vt:lpstr>
      <vt:lpstr>  </vt:lpstr>
      <vt:lpstr>Zástupci australské fauny</vt:lpstr>
      <vt:lpstr>Ptakopysk podivný</vt:lpstr>
      <vt:lpstr>Ježura australská</vt:lpstr>
      <vt:lpstr>Ježura australská</vt:lpstr>
      <vt:lpstr>Klokan rudý</vt:lpstr>
      <vt:lpstr>Koala australský</vt:lpstr>
      <vt:lpstr>Koala australský</vt:lpstr>
      <vt:lpstr>Ďábel medvědovitý </vt:lpstr>
      <vt:lpstr>Vakovlk tasmánský</vt:lpstr>
      <vt:lpstr>Australská flora</vt:lpstr>
      <vt:lpstr>Akácie</vt:lpstr>
      <vt:lpstr>Citace: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16</cp:revision>
  <cp:lastPrinted>2011-11-28T08:18:46Z</cp:lastPrinted>
  <dcterms:created xsi:type="dcterms:W3CDTF">2011-09-01T06:10:59Z</dcterms:created>
  <dcterms:modified xsi:type="dcterms:W3CDTF">2013-09-04T20:05:52Z</dcterms:modified>
</cp:coreProperties>
</file>