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73252-A631-4249-947E-1D0F4AB6A6C1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c/Estadio_de_Leiria.jpg" TargetMode="External"/><Relationship Id="rId3" Type="http://schemas.openxmlformats.org/officeDocument/2006/relationships/hyperlink" Target="http://upload.wikimedia.org/wikipedia/commons/5/5c/Flag_of_Portugal.svg" TargetMode="External"/><Relationship Id="rId7" Type="http://schemas.openxmlformats.org/officeDocument/2006/relationships/hyperlink" Target="http://www.superpobyty.cz/data/userfiles/images/Portuguese-political-map(2).gif" TargetMode="External"/><Relationship Id="rId2" Type="http://schemas.openxmlformats.org/officeDocument/2006/relationships/hyperlink" Target="http://cs.wikipedia.org/wiki/Portugal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cz.prg.cmestatic.com/media/images/750x750/Jan2011/716923.jpg?d41d" TargetMode="External"/><Relationship Id="rId5" Type="http://schemas.openxmlformats.org/officeDocument/2006/relationships/hyperlink" Target="http://upload.wikimedia.org/wikipedia/commons/e/ee/Algarve_pobrezi.jpg" TargetMode="External"/><Relationship Id="rId4" Type="http://schemas.openxmlformats.org/officeDocument/2006/relationships/hyperlink" Target="http://upload.wikimedia.org/wikipedia/commons/1/15/Coat_of_arms_of_Portugal.svg" TargetMode="External"/><Relationship Id="rId9" Type="http://schemas.openxmlformats.org/officeDocument/2006/relationships/hyperlink" Target="http://ricardogoncalves15.blogspot.cz/2011/05/estilo-manuelino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780928"/>
            <a:ext cx="8640960" cy="36004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algn="l">
              <a:defRPr/>
            </a:pPr>
            <a:r>
              <a:rPr lang="cs-CZ" dirty="0" smtClean="0"/>
              <a:t>Autor: </a:t>
            </a:r>
            <a:r>
              <a:rPr lang="cs-CZ" i="1" dirty="0" smtClean="0"/>
              <a:t> PaedDr. Vaňková Marcela, Vaněk Tomáš</a:t>
            </a:r>
          </a:p>
          <a:p>
            <a:pPr algn="l">
              <a:defRPr/>
            </a:pPr>
            <a:r>
              <a:rPr lang="cs-CZ" dirty="0" smtClean="0"/>
              <a:t>Číslo projektu: CZ.1.07/1.4.00/21.3235</a:t>
            </a:r>
          </a:p>
          <a:p>
            <a:pPr algn="l">
              <a:defRPr/>
            </a:pPr>
            <a:r>
              <a:rPr lang="cs-CZ" dirty="0" smtClean="0"/>
              <a:t>Název: VY_52_INOVACE_1B_30_PORTUGALSKO</a:t>
            </a:r>
          </a:p>
          <a:p>
            <a:pPr algn="l">
              <a:defRPr/>
            </a:pPr>
            <a:r>
              <a:rPr lang="cs-CZ" dirty="0" smtClean="0"/>
              <a:t>Téma:  Zeměpis pro 2. stupeň ZŠ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7052892" cy="172819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</a:p>
          <a:p>
            <a:r>
              <a:rPr lang="cs-CZ" dirty="0" smtClean="0"/>
              <a:t>Podnebí a geografie</a:t>
            </a:r>
          </a:p>
          <a:p>
            <a:r>
              <a:rPr lang="cs-CZ" dirty="0" smtClean="0"/>
              <a:t>Státní rozložení</a:t>
            </a:r>
          </a:p>
          <a:p>
            <a:r>
              <a:rPr lang="cs-CZ" dirty="0" smtClean="0"/>
              <a:t>Ekonomika</a:t>
            </a:r>
          </a:p>
          <a:p>
            <a:r>
              <a:rPr lang="cs-CZ" dirty="0" smtClean="0"/>
              <a:t>Kultura</a:t>
            </a:r>
          </a:p>
          <a:p>
            <a:r>
              <a:rPr lang="cs-CZ" dirty="0" smtClean="0"/>
              <a:t>Materiál je určen k výkladu o Portugalsku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Flag of Portugal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7884875" cy="52565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r>
              <a:rPr lang="cs-CZ" sz="3000" dirty="0" smtClean="0">
                <a:solidFill>
                  <a:schemeClr val="tx1"/>
                </a:solidFill>
              </a:rPr>
              <a:t>Hlavní město: Lisabon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Počet obyvatel: </a:t>
            </a:r>
            <a:r>
              <a:rPr lang="pl-PL" sz="3000" dirty="0" smtClean="0">
                <a:solidFill>
                  <a:schemeClr val="tx1"/>
                </a:solidFill>
              </a:rPr>
              <a:t>10 708 692 (75. na světě, 2009)</a:t>
            </a:r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Rozloha: </a:t>
            </a:r>
            <a:r>
              <a:rPr lang="pl-PL" sz="3000" dirty="0" smtClean="0">
                <a:solidFill>
                  <a:schemeClr val="tx1"/>
                </a:solidFill>
              </a:rPr>
              <a:t>92 391 km² (108. na světě)</a:t>
            </a:r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Jazyk: portugalština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Státní zřízení: parlamentní republika</a:t>
            </a:r>
          </a:p>
          <a:p>
            <a:r>
              <a:rPr lang="cs-CZ" sz="3000" dirty="0" smtClean="0">
                <a:solidFill>
                  <a:schemeClr val="tx1"/>
                </a:solidFill>
              </a:rPr>
              <a:t>Náboženství: katolické 93 % protestantské 3 %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5" name="Picture 4" descr="Soubor:Coat of arms of Portugal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3466" y="188640"/>
            <a:ext cx="2730534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dirty="0" smtClean="0"/>
              <a:t>Nejvyšší hora: </a:t>
            </a:r>
            <a:r>
              <a:rPr lang="pt-BR" sz="3000" dirty="0" smtClean="0"/>
              <a:t>Ponta do Pico (2 351 m n. m.)</a:t>
            </a:r>
            <a:endParaRPr lang="cs-CZ" sz="3000" dirty="0" smtClean="0"/>
          </a:p>
          <a:p>
            <a:r>
              <a:rPr lang="cs-CZ" sz="3000" dirty="0" smtClean="0"/>
              <a:t>Sever, střed a východ země tvoří horská pásma (</a:t>
            </a:r>
            <a:r>
              <a:rPr lang="pt-BR" sz="3000" dirty="0" smtClean="0"/>
              <a:t>Serra de Nogueira, Serra do Gerez</a:t>
            </a:r>
            <a:r>
              <a:rPr lang="cs-CZ" sz="3000" dirty="0" smtClean="0"/>
              <a:t>…)</a:t>
            </a:r>
          </a:p>
          <a:p>
            <a:r>
              <a:rPr lang="cs-CZ" sz="3000" dirty="0" smtClean="0"/>
              <a:t>Západ a jih jsou nížinaté se strmým a skalnatým pobřežím</a:t>
            </a:r>
          </a:p>
          <a:p>
            <a:r>
              <a:rPr lang="cs-CZ" sz="3000" dirty="0" smtClean="0"/>
              <a:t>Řeky:  Tejo, </a:t>
            </a:r>
            <a:r>
              <a:rPr lang="cs-CZ" sz="3000" dirty="0" err="1" smtClean="0"/>
              <a:t>Douro</a:t>
            </a:r>
            <a:r>
              <a:rPr lang="cs-CZ" sz="3000" dirty="0" smtClean="0"/>
              <a:t> a </a:t>
            </a:r>
            <a:r>
              <a:rPr lang="cs-CZ" sz="3000" dirty="0" err="1" smtClean="0"/>
              <a:t>Guadiana</a:t>
            </a:r>
            <a:r>
              <a:rPr lang="cs-CZ" sz="3000" dirty="0" smtClean="0"/>
              <a:t> (množství přehrad)</a:t>
            </a:r>
          </a:p>
          <a:p>
            <a:r>
              <a:rPr lang="cs-CZ" dirty="0" smtClean="0"/>
              <a:t>Podnebí: na severu a západě mírné oceánské, na jihu subtropické středomořské (suché horké léto a mírná vlhká zima)</a:t>
            </a:r>
          </a:p>
          <a:p>
            <a:endParaRPr lang="cs-CZ" dirty="0"/>
          </a:p>
        </p:txBody>
      </p:sp>
      <p:pic>
        <p:nvPicPr>
          <p:cNvPr id="4" name="Picture 2" descr="http://upload.wikimedia.org/wikipedia/commons/e/ee/Algarve_pobrez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7224803" cy="5418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rozložení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V čele prezident (</a:t>
            </a:r>
            <a:r>
              <a:rPr lang="cs-CZ" sz="3000" dirty="0" err="1" smtClean="0"/>
              <a:t>Aníbal</a:t>
            </a:r>
            <a:r>
              <a:rPr lang="cs-CZ" sz="3000" dirty="0" smtClean="0"/>
              <a:t> </a:t>
            </a:r>
            <a:r>
              <a:rPr lang="cs-CZ" sz="3000" dirty="0" err="1" smtClean="0"/>
              <a:t>Cavaco</a:t>
            </a:r>
            <a:r>
              <a:rPr lang="cs-CZ" sz="3000" dirty="0" smtClean="0"/>
              <a:t> </a:t>
            </a:r>
            <a:r>
              <a:rPr lang="cs-CZ" sz="3000" dirty="0" err="1" smtClean="0"/>
              <a:t>Silva</a:t>
            </a:r>
            <a:r>
              <a:rPr lang="cs-CZ" sz="3000" dirty="0" smtClean="0"/>
              <a:t>)</a:t>
            </a:r>
          </a:p>
          <a:p>
            <a:r>
              <a:rPr lang="cs-CZ" sz="3000" dirty="0" smtClean="0"/>
              <a:t>Moc má vláda volená z Republikového shromáždění ( jednokomorový parlament)</a:t>
            </a:r>
          </a:p>
          <a:p>
            <a:r>
              <a:rPr lang="cs-CZ" sz="3000" dirty="0" smtClean="0"/>
              <a:t>Země je rozdělená na 18 distriktů ( krajů)</a:t>
            </a:r>
          </a:p>
          <a:p>
            <a:r>
              <a:rPr lang="cs-CZ" sz="3000" dirty="0" smtClean="0"/>
              <a:t>Dlouhodobý spor se Španělskem o  </a:t>
            </a:r>
            <a:r>
              <a:rPr lang="cs-CZ" sz="3000" dirty="0" err="1" smtClean="0"/>
              <a:t>o</a:t>
            </a:r>
            <a:r>
              <a:rPr lang="cs-CZ" sz="3000" dirty="0" smtClean="0"/>
              <a:t> oblast </a:t>
            </a:r>
            <a:r>
              <a:rPr lang="cs-CZ" sz="3000" dirty="0" err="1" smtClean="0"/>
              <a:t>Olivença</a:t>
            </a:r>
            <a:endParaRPr lang="cs-CZ" sz="3000" dirty="0" smtClean="0"/>
          </a:p>
          <a:p>
            <a:r>
              <a:rPr lang="cs-CZ" sz="3000" dirty="0" smtClean="0"/>
              <a:t>Patří mu souostroví Madeira a Azorské ostrovy</a:t>
            </a:r>
            <a:endParaRPr lang="cs-CZ" sz="3000" dirty="0"/>
          </a:p>
        </p:txBody>
      </p:sp>
      <p:pic>
        <p:nvPicPr>
          <p:cNvPr id="4" name="Picture 2" descr="http://img.cz.prg.cmestatic.com/media/images/750x750/Jan2011/716923.jpg?d41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48680"/>
            <a:ext cx="5980222" cy="5780881"/>
          </a:xfrm>
          <a:prstGeom prst="rect">
            <a:avLst/>
          </a:prstGeom>
          <a:noFill/>
        </p:spPr>
      </p:pic>
      <p:pic>
        <p:nvPicPr>
          <p:cNvPr id="7" name="Picture 4" descr="http://www.superpobyty.cz/data/userfiles/images/Portuguese-political-map(2)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88640"/>
            <a:ext cx="3989343" cy="639147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HDP: 25 372 ( 38. na světě, 2011)</a:t>
            </a:r>
            <a:endParaRPr lang="pl-PL" dirty="0" smtClean="0"/>
          </a:p>
          <a:p>
            <a:r>
              <a:rPr lang="pl-PL" dirty="0" smtClean="0"/>
              <a:t>Problémy s negramotností ( 5%)</a:t>
            </a:r>
            <a:endParaRPr lang="cs-CZ" dirty="0" smtClean="0"/>
          </a:p>
          <a:p>
            <a:r>
              <a:rPr lang="cs-CZ" dirty="0" smtClean="0"/>
              <a:t>Průmyslová země: hutnictví, těžební, textilní, obuvnický…</a:t>
            </a:r>
          </a:p>
          <a:p>
            <a:r>
              <a:rPr lang="cs-CZ" dirty="0" smtClean="0"/>
              <a:t>Těžba nerostných surovin: wolfram, cín, uran, černé uhlí…</a:t>
            </a:r>
          </a:p>
          <a:p>
            <a:r>
              <a:rPr lang="cs-CZ" dirty="0" smtClean="0"/>
              <a:t>Největší producent korku na světě (180 000 tun)</a:t>
            </a:r>
          </a:p>
          <a:p>
            <a:r>
              <a:rPr lang="cs-CZ" dirty="0" smtClean="0"/>
              <a:t>Významná turistická destinace ( Lisabon, Porto, Madeira…)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historii velké množství civilizací (fénická, řecká, keltská, římská, arabská…)=&gt; kulturní rozmanitost</a:t>
            </a:r>
          </a:p>
          <a:p>
            <a:r>
              <a:rPr lang="cs-CZ" dirty="0" err="1" smtClean="0"/>
              <a:t>Manuelino</a:t>
            </a:r>
            <a:r>
              <a:rPr lang="cs-CZ" dirty="0" smtClean="0"/>
              <a:t>- architektonický styl spjatý s námořními objevy</a:t>
            </a:r>
          </a:p>
          <a:p>
            <a:r>
              <a:rPr lang="cs-CZ" dirty="0" smtClean="0"/>
              <a:t>Velmi důležité moře a námořní doprava</a:t>
            </a:r>
          </a:p>
          <a:p>
            <a:r>
              <a:rPr lang="cs-CZ" dirty="0" smtClean="0"/>
              <a:t>Charakteristickým sportem je fotbal ( Euro 2004)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4338" name="Picture 2" descr="http://1.bp.blogspot.com/-Km7IxlqI0Dk/Tb11NQWXuvI/AAAAAAAAAB8/HfYIY_W4nnc/s1600/jeronimos%255B1%255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20688"/>
            <a:ext cx="7200800" cy="5400600"/>
          </a:xfrm>
          <a:prstGeom prst="rect">
            <a:avLst/>
          </a:prstGeom>
          <a:noFill/>
        </p:spPr>
      </p:pic>
      <p:pic>
        <p:nvPicPr>
          <p:cNvPr id="14340" name="Picture 4" descr="http://upload.wikimedia.org/wikipedia/commons/4/4c/Estadio_de_Leir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692696"/>
            <a:ext cx="7200799" cy="5400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http://cs.wikipedia.org/wiki/Portugalsko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http://upload.wikimedia.org/wikipedia/commons/5/5c/Flag_of_Portugal.svg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http://upload.wikimedia.org/wikipedia/commons/1/15/Coat_of_arms_of_Portugal.svg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http://upload.wikimedia.org/wikipedia/commons/e/ee/Algarve_pobrezi.jpg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http://img.cz.prg.cmestatic.com/media/images/750x750/Jan2011/716923.jpg?d41d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superpobyty.cz</a:t>
            </a:r>
            <a:r>
              <a:rPr lang="cs-CZ" dirty="0" smtClean="0">
                <a:hlinkClick r:id="rId7"/>
              </a:rPr>
              <a:t>/data/</a:t>
            </a:r>
            <a:r>
              <a:rPr lang="cs-CZ" dirty="0" err="1" smtClean="0">
                <a:hlinkClick r:id="rId7"/>
              </a:rPr>
              <a:t>userfiles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Portuguese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political</a:t>
            </a:r>
            <a:r>
              <a:rPr lang="cs-CZ" dirty="0" smtClean="0">
                <a:hlinkClick r:id="rId7"/>
              </a:rPr>
              <a:t>-map(2).</a:t>
            </a:r>
            <a:r>
              <a:rPr lang="cs-CZ" dirty="0" err="1" smtClean="0">
                <a:hlinkClick r:id="rId7"/>
              </a:rPr>
              <a:t>gif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http://upload.wikimedia.org/wikipedia/commons/4/4c/Estadio_de_Leiria.jpg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http://ricardogoncalves15.blogspot.cz/2011/05/</a:t>
            </a:r>
            <a:r>
              <a:rPr lang="cs-CZ" dirty="0" err="1" smtClean="0">
                <a:hlinkClick r:id="rId9"/>
              </a:rPr>
              <a:t>estilo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manuelino.html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317</TotalTime>
  <Words>355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</vt:lpstr>
      <vt:lpstr>Základní údaje</vt:lpstr>
      <vt:lpstr>Podnebí a geografie</vt:lpstr>
      <vt:lpstr>Státní rozložení</vt:lpstr>
      <vt:lpstr>Hospodářství</vt:lpstr>
      <vt:lpstr>Kultura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Sachy</cp:lastModifiedBy>
  <cp:revision>39</cp:revision>
  <dcterms:created xsi:type="dcterms:W3CDTF">2013-09-03T10:59:53Z</dcterms:created>
  <dcterms:modified xsi:type="dcterms:W3CDTF">2013-09-04T20:06:40Z</dcterms:modified>
</cp:coreProperties>
</file>