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4" r:id="rId5"/>
    <p:sldId id="265" r:id="rId6"/>
    <p:sldId id="266" r:id="rId7"/>
    <p:sldId id="268" r:id="rId8"/>
    <p:sldId id="269" r:id="rId9"/>
    <p:sldId id="270" r:id="rId10"/>
    <p:sldId id="271" r:id="rId11"/>
    <p:sldId id="267" r:id="rId12"/>
    <p:sldId id="272" r:id="rId13"/>
    <p:sldId id="260" r:id="rId14"/>
    <p:sldId id="261" r:id="rId15"/>
    <p:sldId id="263" r:id="rId16"/>
    <p:sldId id="273" r:id="rId17"/>
    <p:sldId id="274" r:id="rId18"/>
    <p:sldId id="26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B4DCFA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B4DCFA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4DCFA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B4DCFA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B4DCFA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2070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66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B4DCFA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B4DCFA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4DCFA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B4DCFA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B4DCFA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503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399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29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599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87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53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57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682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587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2684A3B-228D-4F74-B007-AFAD143B80D6}" type="datetimeFigureOut">
              <a:rPr lang="cs-CZ" smtClean="0">
                <a:solidFill>
                  <a:srgbClr val="212745">
                    <a:shade val="90000"/>
                  </a:srgbClr>
                </a:solidFill>
              </a:rPr>
              <a:pPr>
                <a:defRPr/>
              </a:pPr>
              <a:t>5.9.2013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266909B-296F-4ADE-BDB7-BA0A1046FE12}" type="slidenum">
              <a:rPr lang="cs-CZ" smtClean="0">
                <a:solidFill>
                  <a:srgbClr val="212745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212745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55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-285750"/>
            <a:ext cx="9144000" cy="1214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2078474085"/>
              </p:ext>
            </p:extLst>
          </p:nvPr>
        </p:nvGraphicFramePr>
        <p:xfrm>
          <a:off x="899592" y="1196752"/>
          <a:ext cx="7278688" cy="4398544"/>
        </p:xfrm>
        <a:graphic>
          <a:graphicData uri="http://schemas.openxmlformats.org/drawingml/2006/table">
            <a:tbl>
              <a:tblPr/>
              <a:tblGrid>
                <a:gridCol w="2345506"/>
                <a:gridCol w="4933182"/>
              </a:tblGrid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Andrea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Brogowská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24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Hormonální regulace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2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Biologie člověka (1.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 Krajinář)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květen 2013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25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855" y="-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26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cs-CZ" i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59450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Biologie člověka </a:t>
            </a:r>
            <a:r>
              <a:rPr lang="cs-CZ" dirty="0" smtClean="0">
                <a:latin typeface="Arial" charset="0"/>
                <a:cs typeface="Arial" charset="0"/>
              </a:rPr>
              <a:t>je seznámit žáky se základními biologickými termíny v návaznosti na pochopení dalších složitějších témat, jakož i získání znalostí tělovědy a ochrany zdraví  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popíší postupně tematické oblasti, které jsou probírány v </a:t>
            </a:r>
            <a:r>
              <a:rPr lang="cs-CZ" dirty="0" smtClean="0">
                <a:latin typeface="Arial" charset="0"/>
                <a:cs typeface="Arial" charset="0"/>
              </a:rPr>
              <a:t>předmětu Obecná biologie a ekologie na </a:t>
            </a:r>
            <a:r>
              <a:rPr lang="cs-CZ" dirty="0">
                <a:latin typeface="Arial" charset="0"/>
                <a:cs typeface="Arial" charset="0"/>
              </a:rPr>
              <a:t>naší SŠ.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>
                <a:latin typeface="Arial" charset="0"/>
                <a:cs typeface="Arial" charset="0"/>
              </a:rPr>
              <a:t>Konkrétně tato prezentace je zaměřena </a:t>
            </a:r>
            <a:r>
              <a:rPr lang="cs-CZ" dirty="0" smtClean="0">
                <a:latin typeface="Arial" charset="0"/>
                <a:cs typeface="Arial" charset="0"/>
              </a:rPr>
              <a:t>na téma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cs-CZ" dirty="0" smtClean="0">
                <a:latin typeface="Arial" charset="0"/>
                <a:cs typeface="Arial" charset="0"/>
              </a:rPr>
              <a:t>   </a:t>
            </a:r>
            <a:r>
              <a:rPr lang="cs-CZ" u="sng" dirty="0" smtClean="0">
                <a:latin typeface="Arial" charset="0"/>
                <a:cs typeface="Arial" charset="0"/>
              </a:rPr>
              <a:t>Hormonální regulace </a:t>
            </a:r>
          </a:p>
        </p:txBody>
      </p:sp>
    </p:spTree>
    <p:extLst>
      <p:ext uri="{BB962C8B-B14F-4D97-AF65-F5344CB8AC3E}">
        <p14:creationId xmlns:p14="http://schemas.microsoft.com/office/powerpoint/2010/main" val="24696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7851648" cy="1828800"/>
          </a:xfrm>
        </p:spPr>
        <p:txBody>
          <a:bodyPr/>
          <a:lstStyle/>
          <a:p>
            <a:pPr algn="ctr"/>
            <a:r>
              <a:rPr lang="cs-CZ" dirty="0" smtClean="0"/>
              <a:t>Hormonální regulace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67544" y="4005064"/>
            <a:ext cx="7854696" cy="1752600"/>
          </a:xfrm>
        </p:spPr>
        <p:txBody>
          <a:bodyPr/>
          <a:lstStyle/>
          <a:p>
            <a:r>
              <a:rPr lang="cs-CZ" dirty="0" err="1" smtClean="0"/>
              <a:t>Hypotalamo</a:t>
            </a:r>
            <a:r>
              <a:rPr lang="cs-CZ" dirty="0" smtClean="0"/>
              <a:t>-hypofyzární systém. Endokrinní žlázy. Nemoci nervové a hormonální soustavy.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5319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Hypotalamus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spodní část mezimozku s neurosekreční funkcí, z jeho nervových buněk jsou uvolňovány hormony, které:</a:t>
            </a:r>
          </a:p>
          <a:p>
            <a:r>
              <a:rPr lang="cs-CZ" dirty="0"/>
              <a:t> </a:t>
            </a:r>
            <a:r>
              <a:rPr lang="cs-CZ" dirty="0" smtClean="0"/>
              <a:t>se hromadí v neurohypofýze (zadním laloku hypofýzy), z níž jsou vylučovány: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antidiuretický hormon (ADH) – zvyšuje propustnost buněčných membrán pro vodu v distálním kanálku ledvin a umožňuje její zpětné vstřebávání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oxytocin – působí pravidelné stahy hladké svaloviny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jsou vedeny k adenohypofýze (přednímu laloku hypofýzy) a povzbuzují nebo inhibují produkci jejích hormonů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5080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Hypofýza (podvěsek mozkový)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je oválné tělísko zavěšené na hypotalamu.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somatotropní hormon </a:t>
            </a:r>
            <a:r>
              <a:rPr lang="cs-CZ" dirty="0" smtClean="0"/>
              <a:t>– růstový, podporuje růst těla, hojení poškozených tkání, je aktivní zejména v mládí nedostatek – nanismus, nadbytek – gigantismus, nadprodukce v dospělosti – akromegalie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prolakti</a:t>
            </a:r>
            <a:r>
              <a:rPr lang="cs-CZ" dirty="0" smtClean="0"/>
              <a:t>n – v těhotenství růst mléčné žlázy, kojení – vyměšování mléka</a:t>
            </a:r>
          </a:p>
          <a:p>
            <a:pPr>
              <a:buFont typeface="Arial" pitchFamily="34" charset="0"/>
              <a:buChar char="•"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adenokortikotropn</a:t>
            </a:r>
            <a:r>
              <a:rPr lang="cs-CZ" dirty="0" err="1" smtClean="0"/>
              <a:t>í</a:t>
            </a:r>
            <a:r>
              <a:rPr lang="cs-CZ" dirty="0" smtClean="0"/>
              <a:t> – činnost nadledvinek</a:t>
            </a:r>
          </a:p>
          <a:p>
            <a:pPr>
              <a:buFont typeface="Arial" pitchFamily="34" charset="0"/>
              <a:buChar char="•"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tyreotropní</a:t>
            </a:r>
            <a:r>
              <a:rPr lang="cs-CZ" dirty="0" smtClean="0"/>
              <a:t> – činnost štítné žlázy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folikulostimulační hormon</a:t>
            </a:r>
            <a:r>
              <a:rPr lang="cs-CZ" dirty="0" smtClean="0"/>
              <a:t> – dozrávání folikulů ve vaječníku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luteinizační hormon </a:t>
            </a:r>
            <a:r>
              <a:rPr lang="cs-CZ" dirty="0" smtClean="0"/>
              <a:t>– vznik žlutého tělíska ve vaječníku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8853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Štítná žláza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párová žláza uložená po stranách štítné chrupavky hrtanu</a:t>
            </a:r>
          </a:p>
          <a:p>
            <a:r>
              <a:rPr lang="cs-CZ" dirty="0" smtClean="0"/>
              <a:t>její buňky kumulují jod (musí být přijímán v potravě)</a:t>
            </a:r>
          </a:p>
          <a:p>
            <a:r>
              <a:rPr lang="cs-CZ" dirty="0" smtClean="0"/>
              <a:t>produkují hormony obsahující ve své molekule atomy jodu –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thyroxin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trijodthyronin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/>
              <a:t>(ovlivňují celkový metabolismus, termoregulaci, růst, vývoj)</a:t>
            </a: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kalchonin</a:t>
            </a:r>
            <a:r>
              <a:rPr lang="cs-CZ" dirty="0" smtClean="0"/>
              <a:t> – snižuje hladinu vápníku v krvi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Hypothyreóza</a:t>
            </a:r>
            <a:r>
              <a:rPr lang="cs-CZ" dirty="0" smtClean="0"/>
              <a:t> – nedostatek hormonů štítné žlázy.</a:t>
            </a:r>
          </a:p>
          <a:p>
            <a:pPr marL="0" indent="0">
              <a:buNone/>
            </a:pPr>
            <a:r>
              <a:rPr lang="cs-CZ" dirty="0" smtClean="0"/>
              <a:t>zimomřivost, svalová slabost, mentální otupělost, ukládání látek v podkoží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Hyperthyreóza</a:t>
            </a:r>
            <a:r>
              <a:rPr lang="cs-CZ" dirty="0" smtClean="0"/>
              <a:t> – zvýšená tvorba hormonů</a:t>
            </a:r>
          </a:p>
          <a:p>
            <a:pPr marL="0" indent="0">
              <a:buNone/>
            </a:pPr>
            <a:r>
              <a:rPr lang="cs-CZ" dirty="0" smtClean="0"/>
              <a:t>zvýšená tvorba tepla, zrychlení srdeční činnosti. Hubnutí, neklid</a:t>
            </a:r>
          </a:p>
          <a:p>
            <a:pPr marL="0" indent="0">
              <a:buNone/>
            </a:pPr>
            <a:r>
              <a:rPr lang="cs-CZ" dirty="0" smtClean="0"/>
              <a:t>V dětství nedostatečná produkce štítné žlázy vede ke zpoždění tělesného a duševního vývoje –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kretenismu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3779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Nadledvinky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Párová žláza, umístěná na horním vrcholu ledvin, rozlišujeme:</a:t>
            </a:r>
          </a:p>
          <a:p>
            <a:pPr marL="0" indent="0">
              <a:buNone/>
            </a:pPr>
            <a:r>
              <a:rPr lang="cs-CZ" dirty="0" smtClean="0"/>
              <a:t>vnější kůru – vylučuje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glukokortikoidy</a:t>
            </a:r>
            <a:r>
              <a:rPr lang="cs-CZ" dirty="0" smtClean="0"/>
              <a:t> (především kortizol) účastnící se  metabolismu živin a působící protizánětlivě,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mineralokortikoidy</a:t>
            </a:r>
            <a:r>
              <a:rPr lang="cs-CZ" dirty="0" smtClean="0"/>
              <a:t> (především aldosteron) zvyšující zpětné vstřebávání sodíku v ledvinách a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androgeny</a:t>
            </a:r>
            <a:r>
              <a:rPr lang="cs-CZ" dirty="0" smtClean="0"/>
              <a:t> (podílejí se na správné diferenciaci pohlaví)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633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Slinivka břišní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tvoří se zde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inzulin</a:t>
            </a:r>
            <a:r>
              <a:rPr lang="cs-CZ" dirty="0" smtClean="0"/>
              <a:t>, který snižuje hladinu glukózy v krvi (podporuje vstup glukózy do buněk, syntézu bílkovin, tvorbu glykogenu v játrech atd.)</a:t>
            </a: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glukagon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/>
              <a:t>– působí opačně (zvyšuje hladinu glukózy v krvi, podporuje štěpení glykogenu)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0966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Vaječníky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folikuly vaječníků produkují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estrogeny</a:t>
            </a:r>
            <a:r>
              <a:rPr lang="cs-CZ" dirty="0" smtClean="0"/>
              <a:t> (např. estradiol)produkující růst ženských pohlavních orgánů a vývoj sekundárních pohlavních znaků</a:t>
            </a:r>
          </a:p>
          <a:p>
            <a:r>
              <a:rPr lang="cs-CZ" dirty="0" smtClean="0"/>
              <a:t>žluté tělísko vylučuje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gestageny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/>
              <a:t>(</a:t>
            </a:r>
            <a:r>
              <a:rPr lang="cs-CZ" dirty="0" err="1" smtClean="0"/>
              <a:t>např.progesteron</a:t>
            </a:r>
            <a:r>
              <a:rPr lang="cs-CZ" dirty="0" smtClean="0"/>
              <a:t>), které převádí děložní sliznici do sekreční fáze menstruačního cyklu, tlumí činnost hladké svaloviny dělohy, podporuje rozvoj mléčné žlázy (připravuje </a:t>
            </a:r>
            <a:r>
              <a:rPr lang="cs-CZ" smtClean="0"/>
              <a:t>na těhotenství)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80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Varlata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produkce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testosteronu </a:t>
            </a:r>
            <a:r>
              <a:rPr lang="cs-CZ" sz="2400" dirty="0" smtClean="0"/>
              <a:t>podporující růst pohlavních orgánů, vývoj sekundárních pohlavních znaků, tvorbu bílkovin (růst svalů)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             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557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Příštítná tělíska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dva páry čočkovitých útvarů při zadní straně štítné žlázy</a:t>
            </a:r>
          </a:p>
          <a:p>
            <a:r>
              <a:rPr lang="cs-CZ" dirty="0" smtClean="0"/>
              <a:t>produkují hormon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parathormon udržující stálou hladinu vápníku v krvi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Nedostatek </a:t>
            </a:r>
            <a:r>
              <a:rPr lang="cs-CZ" dirty="0" smtClean="0"/>
              <a:t>křeče, záškuby svalů.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Nadbytek </a:t>
            </a:r>
            <a:r>
              <a:rPr lang="cs-CZ" dirty="0" smtClean="0"/>
              <a:t>odvápňování kostí a ukládání vápníku v ledvinách.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067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Nemoci nervové a hormonální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lehká mozková dysfunkce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encefalitida – infekční zánět mozku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meningitida  - infekční zánět mozkomíšních plen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epilepsie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tetanus – bakterie Clostridium </a:t>
            </a:r>
            <a:r>
              <a:rPr lang="cs-CZ" dirty="0" err="1" smtClean="0"/>
              <a:t>tetani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roztroušená mozkomíšní </a:t>
            </a:r>
            <a:r>
              <a:rPr lang="cs-CZ" dirty="0" err="1" smtClean="0"/>
              <a:t>skkleróza</a:t>
            </a:r>
            <a:r>
              <a:rPr lang="cs-CZ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Alzheimerova choroba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Parkinsonova choroba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Struma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diabetes </a:t>
            </a:r>
            <a:r>
              <a:rPr lang="cs-CZ" dirty="0" err="1" smtClean="0"/>
              <a:t>melitus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6798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Hypotalamus a hypofýza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280987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200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11454"/>
            <a:ext cx="8229600" cy="1143000"/>
          </a:xfrm>
        </p:spPr>
        <p:txBody>
          <a:bodyPr/>
          <a:lstStyle/>
          <a:p>
            <a:r>
              <a:rPr lang="cs-CZ" dirty="0" smtClean="0"/>
              <a:t>Endokrinní žlázy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8"/>
            <a:ext cx="4410075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3728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Poruchy funkce štítné žlázy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Pokud je narušena funkce štítné žlázy, projeví se to i na mnoha jiných orgánech:</a:t>
            </a:r>
          </a:p>
          <a:p>
            <a:pPr>
              <a:buFontTx/>
              <a:buChar char="-"/>
            </a:pPr>
            <a:r>
              <a:rPr lang="cs-CZ" dirty="0" smtClean="0"/>
              <a:t>Mozek</a:t>
            </a:r>
          </a:p>
          <a:p>
            <a:pPr>
              <a:buFontTx/>
              <a:buChar char="-"/>
            </a:pPr>
            <a:r>
              <a:rPr lang="cs-CZ" dirty="0" smtClean="0"/>
              <a:t>Svalstvo</a:t>
            </a:r>
          </a:p>
          <a:p>
            <a:pPr>
              <a:buFontTx/>
              <a:buChar char="-"/>
            </a:pPr>
            <a:r>
              <a:rPr lang="cs-CZ" dirty="0" smtClean="0"/>
              <a:t>Žaludek, střeva</a:t>
            </a:r>
          </a:p>
          <a:p>
            <a:pPr>
              <a:buFontTx/>
              <a:buChar char="-"/>
            </a:pPr>
            <a:r>
              <a:rPr lang="cs-CZ" dirty="0" smtClean="0"/>
              <a:t>Kůže, vlasy</a:t>
            </a:r>
          </a:p>
          <a:p>
            <a:pPr>
              <a:buFontTx/>
              <a:buChar char="-"/>
            </a:pPr>
            <a:r>
              <a:rPr lang="cs-CZ" dirty="0" smtClean="0"/>
              <a:t>Srdce, krevní oběh</a:t>
            </a:r>
          </a:p>
          <a:p>
            <a:pPr>
              <a:buFontTx/>
              <a:buChar char="-"/>
            </a:pPr>
            <a:r>
              <a:rPr lang="cs-CZ" dirty="0" smtClean="0"/>
              <a:t>Tuková tkáň</a:t>
            </a:r>
          </a:p>
        </p:txBody>
      </p:sp>
    </p:spTree>
    <p:extLst>
      <p:ext uri="{BB962C8B-B14F-4D97-AF65-F5344CB8AC3E}">
        <p14:creationId xmlns:p14="http://schemas.microsoft.com/office/powerpoint/2010/main" val="17066808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1.   Inzulin</a:t>
            </a:r>
          </a:p>
          <a:p>
            <a:pPr marL="0" indent="0">
              <a:buNone/>
            </a:pPr>
            <a:r>
              <a:rPr lang="cs-CZ" dirty="0" smtClean="0"/>
              <a:t>       a)řídí hospodaření minerálními látkami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b)podporuje syntézu tuků ze sacharidů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c)snižuje hladinu glukózy v krvi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d)zvyšuje odolnost vůči stresu</a:t>
            </a:r>
          </a:p>
          <a:p>
            <a:pPr marL="0" indent="0">
              <a:buNone/>
            </a:pPr>
            <a:r>
              <a:rPr lang="cs-CZ" dirty="0" smtClean="0"/>
              <a:t>2.  Štítná žláza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a)produkuje </a:t>
            </a:r>
            <a:r>
              <a:rPr lang="cs-CZ" dirty="0" err="1" smtClean="0"/>
              <a:t>tyreotropní</a:t>
            </a:r>
            <a:r>
              <a:rPr lang="cs-CZ" dirty="0" smtClean="0"/>
              <a:t> hormon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b)produkuje v malé míře estrogeny a progesteron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c)produkuje </a:t>
            </a:r>
            <a:r>
              <a:rPr lang="cs-CZ" dirty="0" err="1" smtClean="0"/>
              <a:t>kalcitocin</a:t>
            </a:r>
            <a:r>
              <a:rPr lang="cs-CZ" dirty="0" smtClean="0"/>
              <a:t> d)produkuje hormon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dirty="0" err="1" smtClean="0"/>
              <a:t>trijódtyronin</a:t>
            </a:r>
            <a:r>
              <a:rPr lang="cs-CZ" dirty="0" smtClean="0"/>
              <a:t> e)produkuje hormon tyroxin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f)je největší </a:t>
            </a:r>
            <a:r>
              <a:rPr lang="cs-CZ" smtClean="0"/>
              <a:t>endokrinní žlázou </a:t>
            </a:r>
            <a:endParaRPr lang="cs-CZ" dirty="0" smtClean="0"/>
          </a:p>
          <a:p>
            <a:pPr marL="514350" indent="-514350">
              <a:buAutoNum type="arabicPeriod" startAt="2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6270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b)c)</a:t>
            </a:r>
          </a:p>
          <a:p>
            <a:pPr marL="514350" indent="-514350">
              <a:buAutoNum type="arabicPeriod"/>
            </a:pPr>
            <a:r>
              <a:rPr lang="cs-CZ" dirty="0" smtClean="0"/>
              <a:t>c)d)e)f)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647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A7EA52"/>
              </a:buClr>
            </a:pPr>
            <a:r>
              <a:rPr lang="cs-CZ" sz="2200" dirty="0">
                <a:solidFill>
                  <a:prstClr val="black"/>
                </a:solidFill>
              </a:rPr>
              <a:t>JELÍNEK, Jan. </a:t>
            </a:r>
            <a:r>
              <a:rPr lang="cs-CZ" sz="2200" i="1" dirty="0">
                <a:solidFill>
                  <a:prstClr val="black"/>
                </a:solidFill>
              </a:rPr>
              <a:t>Biologie pro gymnázia</a:t>
            </a:r>
            <a:r>
              <a:rPr lang="cs-CZ" sz="2200" dirty="0">
                <a:solidFill>
                  <a:prstClr val="black"/>
                </a:solidFill>
              </a:rPr>
              <a:t>. Olomouc: Olomouc, 1980, ISBN 80-7182-070-9. </a:t>
            </a:r>
          </a:p>
          <a:p>
            <a:pPr lvl="0">
              <a:buClr>
                <a:srgbClr val="A7EA52"/>
              </a:buClr>
            </a:pPr>
            <a:r>
              <a:rPr lang="cs-CZ" sz="2200" dirty="0">
                <a:solidFill>
                  <a:prstClr val="black"/>
                </a:solidFill>
              </a:rPr>
              <a:t>BENEŠOVÁ, Marika. </a:t>
            </a:r>
            <a:r>
              <a:rPr lang="cs-CZ" sz="2200" i="1" dirty="0">
                <a:solidFill>
                  <a:prstClr val="black"/>
                </a:solidFill>
              </a:rPr>
              <a:t>Odmaturuj z biologie</a:t>
            </a:r>
            <a:r>
              <a:rPr lang="cs-CZ" sz="2200" dirty="0">
                <a:solidFill>
                  <a:prstClr val="black"/>
                </a:solidFill>
              </a:rPr>
              <a:t>. Brno: </a:t>
            </a:r>
            <a:r>
              <a:rPr lang="cs-CZ" sz="2200" dirty="0" err="1">
                <a:solidFill>
                  <a:prstClr val="black"/>
                </a:solidFill>
              </a:rPr>
              <a:t>Didaktis</a:t>
            </a:r>
            <a:r>
              <a:rPr lang="cs-CZ" sz="2200" dirty="0">
                <a:solidFill>
                  <a:prstClr val="black"/>
                </a:solidFill>
              </a:rPr>
              <a:t>, 1980, ISBN 80-86285-67-7</a:t>
            </a:r>
            <a:r>
              <a:rPr lang="cs-CZ" sz="2200" dirty="0" smtClean="0">
                <a:solidFill>
                  <a:prstClr val="black"/>
                </a:solidFill>
              </a:rPr>
              <a:t>.</a:t>
            </a:r>
          </a:p>
          <a:p>
            <a:pPr lvl="0">
              <a:buClr>
                <a:srgbClr val="A7EA52"/>
              </a:buClr>
            </a:pPr>
            <a:r>
              <a:rPr lang="cs-CZ" sz="1600" dirty="0">
                <a:solidFill>
                  <a:prstClr val="black"/>
                </a:solidFill>
              </a:rPr>
              <a:t>NEZNÁMÝ, Neznámý. </a:t>
            </a:r>
            <a:r>
              <a:rPr lang="cs-CZ" sz="1600" i="1" dirty="0">
                <a:solidFill>
                  <a:prstClr val="black"/>
                </a:solidFill>
              </a:rPr>
              <a:t>http://www.rustovyhormon.cz/dbpic/hypo</a:t>
            </a:r>
            <a:r>
              <a:rPr lang="cs-CZ" sz="1600" dirty="0">
                <a:solidFill>
                  <a:prstClr val="black"/>
                </a:solidFill>
              </a:rPr>
              <a:t> [online]. [cit. 20.5.2013]. Dostupný na WWW: http://www.rustovyhormon.cz/dbpic/hypo </a:t>
            </a:r>
          </a:p>
          <a:p>
            <a:pPr lvl="0">
              <a:buClr>
                <a:srgbClr val="A7EA52"/>
              </a:buClr>
            </a:pPr>
            <a:r>
              <a:rPr lang="cs-CZ" sz="1600" dirty="0"/>
              <a:t>NEZNÁMÝ, Neznámý. </a:t>
            </a:r>
            <a:r>
              <a:rPr lang="cs-CZ" sz="1600" i="1" dirty="0"/>
              <a:t>http://skolaazdomu.wikispaces.com/file/view/zlazy.jpg/171354409/zlazy.jpg</a:t>
            </a:r>
            <a:r>
              <a:rPr lang="cs-CZ" sz="1600" dirty="0"/>
              <a:t> [online]. [cit. 20.5.2013]. Dostupný na WWW: http://skolaazdomu.wikispaces.com/file/view/zlazy.jpg/171354409/zlazy.jpg </a:t>
            </a:r>
            <a:endParaRPr lang="cs-CZ" sz="1600" dirty="0">
              <a:solidFill>
                <a:prstClr val="black"/>
              </a:solidFill>
            </a:endParaRPr>
          </a:p>
          <a:p>
            <a:r>
              <a:rPr lang="cs-CZ" sz="1600" dirty="0"/>
              <a:t>NEZNÁMÝ, Neznámý. </a:t>
            </a:r>
            <a:r>
              <a:rPr lang="cs-CZ" sz="1600" i="1" dirty="0"/>
              <a:t>http://img.blesk.cz/img/1/gallery/283492_stitna-zlaza-zdravi.jpg</a:t>
            </a:r>
            <a:r>
              <a:rPr lang="cs-CZ" sz="1600" dirty="0"/>
              <a:t> [online]. [cit. 20.5.2013]. Dostupný na WWW: http://</a:t>
            </a:r>
            <a:r>
              <a:rPr lang="cs-CZ" sz="1600" dirty="0" smtClean="0"/>
              <a:t>img.blesk.cz/img/1/gallery/283492_stitna-zlaza-zdravi.jpg   </a:t>
            </a:r>
          </a:p>
          <a:p>
            <a:endParaRPr lang="cs-CZ" sz="1600" dirty="0" smtClean="0"/>
          </a:p>
          <a:p>
            <a:endParaRPr lang="cs-CZ" sz="1700" dirty="0"/>
          </a:p>
        </p:txBody>
      </p:sp>
    </p:spTree>
    <p:extLst>
      <p:ext uri="{BB962C8B-B14F-4D97-AF65-F5344CB8AC3E}">
        <p14:creationId xmlns:p14="http://schemas.microsoft.com/office/powerpoint/2010/main" val="3968880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848</Words>
  <Application>Microsoft Office PowerPoint</Application>
  <PresentationFormat>Předvádění na obrazovce (4:3)</PresentationFormat>
  <Paragraphs>104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Tok</vt:lpstr>
      <vt:lpstr>Prezentace aplikace PowerPoint</vt:lpstr>
      <vt:lpstr>ANOTACE</vt:lpstr>
      <vt:lpstr>Hormonální regulace</vt:lpstr>
      <vt:lpstr>Hypotalamus</vt:lpstr>
      <vt:lpstr>Hypofýza (podvěsek mozkový)</vt:lpstr>
      <vt:lpstr>Štítná žláza</vt:lpstr>
      <vt:lpstr>Nadledvinky</vt:lpstr>
      <vt:lpstr>Slinivka břišní</vt:lpstr>
      <vt:lpstr>Vaječníky</vt:lpstr>
      <vt:lpstr>Varlata</vt:lpstr>
      <vt:lpstr>Příštítná tělíska</vt:lpstr>
      <vt:lpstr>Nemoci nervové a hormonální soustavy</vt:lpstr>
      <vt:lpstr>Hypotalamus a hypofýza</vt:lpstr>
      <vt:lpstr>Endokrinní žlázy</vt:lpstr>
      <vt:lpstr>Poruchy funkce štítné žlázy</vt:lpstr>
      <vt:lpstr>Kontrolní otázky</vt:lpstr>
      <vt:lpstr>Správné odpovědi</vt:lpstr>
      <vt:lpstr>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brogowskaandrea</dc:creator>
  <cp:lastModifiedBy>reznickovakarla</cp:lastModifiedBy>
  <cp:revision>17</cp:revision>
  <dcterms:created xsi:type="dcterms:W3CDTF">2013-05-20T08:25:23Z</dcterms:created>
  <dcterms:modified xsi:type="dcterms:W3CDTF">2013-09-05T06:02:38Z</dcterms:modified>
</cp:coreProperties>
</file>