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373252-A631-4249-947E-1D0F4AB6A6C1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5/Collage_Rome.jpg" TargetMode="External"/><Relationship Id="rId3" Type="http://schemas.openxmlformats.org/officeDocument/2006/relationships/hyperlink" Target="http://upload.wikimedia.org/wikipedia/commons/0/03/Flag_of_Italy.svg" TargetMode="External"/><Relationship Id="rId7" Type="http://schemas.openxmlformats.org/officeDocument/2006/relationships/hyperlink" Target="http://upload.wikimedia.org/wikipedia/commons/5/5c/Presidente_Napolitano.jpg" TargetMode="External"/><Relationship Id="rId2" Type="http://schemas.openxmlformats.org/officeDocument/2006/relationships/hyperlink" Target="http://cs.wikipedia.org/wiki/It%C3%A1l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6/It-map-cs.jpg" TargetMode="External"/><Relationship Id="rId5" Type="http://schemas.openxmlformats.org/officeDocument/2006/relationships/hyperlink" Target="http://upload.wikimedia.org/wikipedia/commons/d/d8/Mont-Blanc_001.jpg" TargetMode="External"/><Relationship Id="rId10" Type="http://schemas.openxmlformats.org/officeDocument/2006/relationships/hyperlink" Target="http://www.topcarrating.com/2012-lamborghini-aventador-lp900-4-molto-veloce-dmc.php" TargetMode="External"/><Relationship Id="rId4" Type="http://schemas.openxmlformats.org/officeDocument/2006/relationships/hyperlink" Target="http://upload.wikimedia.org/wikipedia/commons/0/00/Emblem_of_Italy.svg" TargetMode="External"/><Relationship Id="rId9" Type="http://schemas.openxmlformats.org/officeDocument/2006/relationships/hyperlink" Target="http://upload.wikimedia.org/wikipedia/commons/f/f2/Leaning_Tower_of_Pis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780928"/>
            <a:ext cx="8640960" cy="36004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algn="l">
              <a:defRPr/>
            </a:pPr>
            <a:r>
              <a:rPr lang="cs-CZ" dirty="0" smtClean="0"/>
              <a:t>Autor: </a:t>
            </a:r>
            <a:r>
              <a:rPr lang="cs-CZ" i="1" dirty="0" smtClean="0"/>
              <a:t> PaedDr. Vaňková Marcela, Vaněk Tomáš</a:t>
            </a:r>
          </a:p>
          <a:p>
            <a:pPr algn="l">
              <a:defRPr/>
            </a:pPr>
            <a:r>
              <a:rPr lang="cs-CZ" dirty="0" smtClean="0"/>
              <a:t>Číslo projektu: CZ.1.07/1.4.00/21.3235</a:t>
            </a:r>
          </a:p>
          <a:p>
            <a:pPr algn="l">
              <a:defRPr/>
            </a:pPr>
            <a:r>
              <a:rPr lang="cs-CZ" dirty="0" smtClean="0"/>
              <a:t>Název: VY_52_INOVACE_1B_31_Itálie</a:t>
            </a:r>
          </a:p>
          <a:p>
            <a:pPr algn="l">
              <a:defRPr/>
            </a:pPr>
            <a:r>
              <a:rPr lang="cs-CZ" dirty="0" smtClean="0"/>
              <a:t>Téma:  Zeměpis pro 2. stupeň ZŠ</a:t>
            </a: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7052892" cy="172819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</a:p>
          <a:p>
            <a:r>
              <a:rPr lang="cs-CZ" dirty="0" smtClean="0"/>
              <a:t>Podnebí a geografie</a:t>
            </a:r>
          </a:p>
          <a:p>
            <a:r>
              <a:rPr lang="cs-CZ" dirty="0" smtClean="0"/>
              <a:t>Státní rozložení</a:t>
            </a:r>
          </a:p>
          <a:p>
            <a:r>
              <a:rPr lang="cs-CZ" dirty="0" smtClean="0"/>
              <a:t>Ekonomika</a:t>
            </a:r>
          </a:p>
          <a:p>
            <a:r>
              <a:rPr lang="cs-CZ" dirty="0" smtClean="0"/>
              <a:t>Kultura</a:t>
            </a:r>
          </a:p>
          <a:p>
            <a:r>
              <a:rPr lang="cs-CZ" dirty="0" smtClean="0"/>
              <a:t>Materiál je určen k výkladu učiva </a:t>
            </a:r>
            <a:r>
              <a:rPr lang="cs-CZ" smtClean="0"/>
              <a:t>o Itálii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Flag of Ital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7620000" cy="507682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/>
          <a:lstStyle/>
          <a:p>
            <a:r>
              <a:rPr lang="cs-CZ" sz="3000" dirty="0" smtClean="0">
                <a:solidFill>
                  <a:schemeClr val="tx1"/>
                </a:solidFill>
              </a:rPr>
              <a:t>Hlavní město: Řím</a:t>
            </a:r>
          </a:p>
          <a:p>
            <a:r>
              <a:rPr lang="cs-CZ" sz="3000" dirty="0" smtClean="0">
                <a:solidFill>
                  <a:schemeClr val="tx1"/>
                </a:solidFill>
              </a:rPr>
              <a:t>Počet obyvatel: </a:t>
            </a:r>
            <a:r>
              <a:rPr lang="pl-PL" sz="3000" dirty="0" smtClean="0">
                <a:solidFill>
                  <a:schemeClr val="tx1"/>
                </a:solidFill>
              </a:rPr>
              <a:t>59 433 744 </a:t>
            </a:r>
            <a:endParaRPr lang="cs-CZ" sz="3000" dirty="0" smtClean="0">
              <a:solidFill>
                <a:schemeClr val="tx1"/>
              </a:solidFill>
            </a:endParaRPr>
          </a:p>
          <a:p>
            <a:r>
              <a:rPr lang="cs-CZ" sz="3000" dirty="0" smtClean="0">
                <a:solidFill>
                  <a:schemeClr val="tx1"/>
                </a:solidFill>
              </a:rPr>
              <a:t>Rozloha: </a:t>
            </a:r>
            <a:r>
              <a:rPr lang="pl-PL" sz="3000" dirty="0" smtClean="0">
                <a:solidFill>
                  <a:schemeClr val="tx1"/>
                </a:solidFill>
              </a:rPr>
              <a:t>301 338 km² (69. na světě)</a:t>
            </a:r>
            <a:endParaRPr lang="cs-CZ" sz="3000" dirty="0" smtClean="0">
              <a:solidFill>
                <a:schemeClr val="tx1"/>
              </a:solidFill>
            </a:endParaRPr>
          </a:p>
          <a:p>
            <a:r>
              <a:rPr lang="cs-CZ" sz="3000" dirty="0" smtClean="0">
                <a:solidFill>
                  <a:schemeClr val="tx1"/>
                </a:solidFill>
              </a:rPr>
              <a:t>Jazyk: italština</a:t>
            </a:r>
          </a:p>
          <a:p>
            <a:r>
              <a:rPr lang="cs-CZ" sz="3000" dirty="0" smtClean="0">
                <a:solidFill>
                  <a:schemeClr val="tx1"/>
                </a:solidFill>
              </a:rPr>
              <a:t>Státní zřízení: parlamentní republika</a:t>
            </a:r>
          </a:p>
          <a:p>
            <a:r>
              <a:rPr lang="cs-CZ" sz="3000" dirty="0" smtClean="0">
                <a:solidFill>
                  <a:schemeClr val="tx1"/>
                </a:solidFill>
              </a:rPr>
              <a:t>Náboženství: katolické </a:t>
            </a: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6148" name="Picture 4" descr="Soubor:Emblem of Italy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9961" y="0"/>
            <a:ext cx="2784039" cy="3140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Nejvyšší hora: </a:t>
            </a:r>
            <a:r>
              <a:rPr lang="fr-FR" sz="3000" dirty="0" smtClean="0"/>
              <a:t>Mont Blanc (Monte Bianco) de Courmayeur (4748 m n. m.)</a:t>
            </a:r>
            <a:endParaRPr lang="cs-CZ" sz="3000" dirty="0" smtClean="0"/>
          </a:p>
          <a:p>
            <a:r>
              <a:rPr lang="cs-CZ" dirty="0" smtClean="0"/>
              <a:t>Povrch velmi členitý a hornatý: Alpy </a:t>
            </a:r>
            <a:r>
              <a:rPr lang="cs-CZ" dirty="0" smtClean="0"/>
              <a:t>(ledovcová </a:t>
            </a:r>
            <a:r>
              <a:rPr lang="cs-CZ" dirty="0" smtClean="0"/>
              <a:t>jezera), Apeniny</a:t>
            </a:r>
          </a:p>
          <a:p>
            <a:r>
              <a:rPr lang="cs-CZ" dirty="0" smtClean="0"/>
              <a:t>Ostrovy: Sicílie, </a:t>
            </a:r>
            <a:r>
              <a:rPr lang="cs-CZ" dirty="0" err="1" smtClean="0"/>
              <a:t>Sardínie</a:t>
            </a:r>
            <a:r>
              <a:rPr lang="cs-CZ" dirty="0" smtClean="0"/>
              <a:t>, </a:t>
            </a:r>
            <a:r>
              <a:rPr lang="cs-CZ" dirty="0" err="1" smtClean="0"/>
              <a:t>Elba</a:t>
            </a:r>
            <a:endParaRPr lang="cs-CZ" dirty="0" smtClean="0"/>
          </a:p>
          <a:p>
            <a:r>
              <a:rPr lang="cs-CZ" dirty="0" smtClean="0"/>
              <a:t>Většina země leží na Apeninském poloostrově</a:t>
            </a:r>
          </a:p>
          <a:p>
            <a:r>
              <a:rPr lang="cs-CZ" dirty="0" smtClean="0"/>
              <a:t>Častá </a:t>
            </a:r>
            <a:r>
              <a:rPr lang="cs-CZ" dirty="0" err="1" smtClean="0"/>
              <a:t>seismická</a:t>
            </a:r>
            <a:r>
              <a:rPr lang="cs-CZ" dirty="0" smtClean="0"/>
              <a:t> aktivita, sopky </a:t>
            </a:r>
            <a:r>
              <a:rPr lang="cs-CZ" dirty="0" smtClean="0"/>
              <a:t>(Vesuv</a:t>
            </a:r>
            <a:r>
              <a:rPr lang="cs-CZ" dirty="0" smtClean="0"/>
              <a:t>, Etna)</a:t>
            </a:r>
            <a:endParaRPr lang="cs-CZ" dirty="0"/>
          </a:p>
        </p:txBody>
      </p:sp>
      <p:pic>
        <p:nvPicPr>
          <p:cNvPr id="5122" name="Picture 2" descr="http://upload.wikimedia.org/wikipedia/commons/d/d8/Mont-Blanc_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7848872" cy="51248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2/26/It-map-c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692696"/>
            <a:ext cx="5568004" cy="59766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rozložení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tx1"/>
                </a:solidFill>
              </a:rPr>
              <a:t>Prezident: </a:t>
            </a:r>
            <a:r>
              <a:rPr lang="cs-CZ" sz="3000" b="1" dirty="0" err="1" smtClean="0">
                <a:solidFill>
                  <a:schemeClr val="tx1"/>
                </a:solidFill>
              </a:rPr>
              <a:t>Giorgio</a:t>
            </a:r>
            <a:r>
              <a:rPr lang="cs-CZ" sz="3000" b="1" dirty="0" smtClean="0">
                <a:solidFill>
                  <a:schemeClr val="tx1"/>
                </a:solidFill>
              </a:rPr>
              <a:t> </a:t>
            </a:r>
            <a:r>
              <a:rPr lang="cs-CZ" sz="3000" b="1" dirty="0" err="1" smtClean="0">
                <a:solidFill>
                  <a:schemeClr val="tx1"/>
                </a:solidFill>
              </a:rPr>
              <a:t>Napolitano</a:t>
            </a:r>
            <a:endParaRPr lang="cs-CZ" sz="3000" b="1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chemeClr val="tx1"/>
                </a:solidFill>
              </a:rPr>
              <a:t>Zákonodárný orgán je dvoukomorový parlament </a:t>
            </a:r>
            <a:r>
              <a:rPr lang="cs-CZ" sz="3000" b="1" dirty="0" smtClean="0">
                <a:solidFill>
                  <a:schemeClr val="tx1"/>
                </a:solidFill>
              </a:rPr>
              <a:t>(poslanecká </a:t>
            </a:r>
            <a:r>
              <a:rPr lang="cs-CZ" sz="3000" b="1" dirty="0" smtClean="0">
                <a:solidFill>
                  <a:schemeClr val="tx1"/>
                </a:solidFill>
              </a:rPr>
              <a:t>sněmovna, senát)</a:t>
            </a:r>
          </a:p>
          <a:p>
            <a:r>
              <a:rPr lang="cs-CZ" sz="3000" b="1" dirty="0" smtClean="0">
                <a:solidFill>
                  <a:schemeClr val="tx1"/>
                </a:solidFill>
              </a:rPr>
              <a:t>Zakladatelem G7 a spoluzakladatel Evropské unie</a:t>
            </a:r>
          </a:p>
          <a:p>
            <a:r>
              <a:rPr lang="cs-CZ" sz="3000" b="1" dirty="0" smtClean="0">
                <a:solidFill>
                  <a:schemeClr val="tx1"/>
                </a:solidFill>
              </a:rPr>
              <a:t>Rozdělena do 20 regione </a:t>
            </a:r>
            <a:r>
              <a:rPr lang="cs-CZ" sz="3000" b="1" dirty="0" smtClean="0">
                <a:solidFill>
                  <a:schemeClr val="tx1"/>
                </a:solidFill>
              </a:rPr>
              <a:t>(krajů</a:t>
            </a:r>
            <a:r>
              <a:rPr lang="cs-CZ" sz="3000" b="1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sz="3000" b="1" dirty="0" smtClean="0">
                <a:solidFill>
                  <a:schemeClr val="tx1"/>
                </a:solidFill>
              </a:rPr>
              <a:t>Velká urbanizace </a:t>
            </a:r>
            <a:r>
              <a:rPr lang="cs-CZ" sz="3000" b="1" dirty="0" smtClean="0">
                <a:solidFill>
                  <a:schemeClr val="tx1"/>
                </a:solidFill>
              </a:rPr>
              <a:t>(až </a:t>
            </a:r>
            <a:r>
              <a:rPr lang="cs-CZ" sz="3000" b="1" dirty="0" smtClean="0">
                <a:solidFill>
                  <a:schemeClr val="tx1"/>
                </a:solidFill>
              </a:rPr>
              <a:t>67%)</a:t>
            </a:r>
            <a:endParaRPr lang="cs-CZ" sz="3000" b="1" dirty="0">
              <a:solidFill>
                <a:schemeClr val="tx1"/>
              </a:solidFill>
            </a:endParaRPr>
          </a:p>
        </p:txBody>
      </p:sp>
      <p:pic>
        <p:nvPicPr>
          <p:cNvPr id="4100" name="Picture 4" descr="http://upload.wikimedia.org/wikipedia/commons/5/5c/Presidente_Napolita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76672"/>
            <a:ext cx="4737980" cy="619268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HDP: 32 647 ( 25. na světě, 2011)</a:t>
            </a:r>
          </a:p>
          <a:p>
            <a:r>
              <a:rPr lang="cs-CZ" dirty="0" smtClean="0"/>
              <a:t>Průmyslově-zemědělský stát: </a:t>
            </a:r>
            <a:r>
              <a:rPr lang="cs-CZ" dirty="0" smtClean="0"/>
              <a:t>nejrozvinutější </a:t>
            </a:r>
            <a:r>
              <a:rPr lang="cs-CZ" dirty="0" smtClean="0"/>
              <a:t>v jižní Evropě</a:t>
            </a:r>
          </a:p>
          <a:p>
            <a:r>
              <a:rPr lang="cs-CZ" dirty="0" smtClean="0"/>
              <a:t>Průmysl: automobilový, strojírenský, textilní, zásoby paliv, elektrárny ( jaderné, vodní)…</a:t>
            </a:r>
          </a:p>
          <a:p>
            <a:r>
              <a:rPr lang="cs-CZ" dirty="0" smtClean="0"/>
              <a:t>Zemědělství: vinná réva ( víno), pšenice, ječmen, žito…</a:t>
            </a:r>
            <a:endParaRPr lang="pl-PL" dirty="0" smtClean="0"/>
          </a:p>
        </p:txBody>
      </p:sp>
      <p:pic>
        <p:nvPicPr>
          <p:cNvPr id="3074" name="Picture 2" descr="2012 Lamborghini Aventador LP900-4 Molto Veloce DM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7620000" cy="5238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Historicky velmi bohatá země- množství antických a renesančních památek</a:t>
            </a:r>
          </a:p>
          <a:p>
            <a:pPr>
              <a:buNone/>
            </a:pPr>
            <a:r>
              <a:rPr lang="cs-CZ" dirty="0" smtClean="0"/>
              <a:t>Turistické destinace: Řím (Roma), Florencie (</a:t>
            </a:r>
            <a:r>
              <a:rPr lang="cs-CZ" dirty="0" err="1" smtClean="0"/>
              <a:t>Firenze</a:t>
            </a:r>
            <a:r>
              <a:rPr lang="cs-CZ" dirty="0" smtClean="0"/>
              <a:t>), Benátky (</a:t>
            </a:r>
            <a:r>
              <a:rPr lang="cs-CZ" dirty="0" err="1" smtClean="0"/>
              <a:t>Venezia</a:t>
            </a:r>
            <a:r>
              <a:rPr lang="cs-CZ" dirty="0" smtClean="0"/>
              <a:t>), Pisa, pláže, hory (Alpy)</a:t>
            </a:r>
          </a:p>
          <a:p>
            <a:pPr>
              <a:buNone/>
            </a:pPr>
            <a:r>
              <a:rPr lang="cs-CZ" dirty="0" smtClean="0"/>
              <a:t>Nejvíce památek UNESCO</a:t>
            </a:r>
          </a:p>
          <a:p>
            <a:pPr>
              <a:buNone/>
            </a:pPr>
            <a:r>
              <a:rPr lang="cs-CZ" dirty="0" smtClean="0"/>
              <a:t>Filmové a hudební festivaly (Benátky, San </a:t>
            </a:r>
            <a:r>
              <a:rPr lang="cs-CZ" dirty="0" err="1" smtClean="0"/>
              <a:t>Remo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Soubor:Collage Rom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76672"/>
            <a:ext cx="7143750" cy="5715000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f/f2/Leaning_Tower_of_Pi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32656"/>
            <a:ext cx="4536504" cy="6048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http://cs.wikipedia.org/wiki/It%C3%A1lie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http://upload.wikimedia.org/wikipedia/commons/0/03/Flag_of_Italy.svg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http://upload.wikimedia.org/wikipedia/commons/0/00/Emblem_of_Italy.svg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http://upload.wikimedia.org/wikipedia/commons/d/d8/Mont-Blanc_001.jpg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http://upload.wikimedia.org/wikipedia/commons/2/26/It-map-cs.jpg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http://upload.wikimedia.org/wikipedia/commons/5/5c/Presidente_Napolitano.jpg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http://upload.wikimedia.org/wikipedia/commons/7/75/Collage_Rome.jpg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http://upload.wikimedia.org/wikipedia/commons/f/f2/Leaning_Tower_of_Pisa.jpg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topcarrating.com</a:t>
            </a:r>
            <a:r>
              <a:rPr lang="cs-CZ" dirty="0" smtClean="0">
                <a:hlinkClick r:id="rId10"/>
              </a:rPr>
              <a:t>/2012-</a:t>
            </a:r>
            <a:r>
              <a:rPr lang="cs-CZ" dirty="0" err="1" smtClean="0">
                <a:hlinkClick r:id="rId10"/>
              </a:rPr>
              <a:t>lamborghini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aventador</a:t>
            </a:r>
            <a:r>
              <a:rPr lang="cs-CZ" dirty="0" smtClean="0">
                <a:hlinkClick r:id="rId10"/>
              </a:rPr>
              <a:t>-lp900-4-</a:t>
            </a:r>
            <a:r>
              <a:rPr lang="cs-CZ" dirty="0" err="1" smtClean="0">
                <a:hlinkClick r:id="rId10"/>
              </a:rPr>
              <a:t>molto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veloce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dmc.php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453</TotalTime>
  <Words>305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</vt:lpstr>
      <vt:lpstr>Základní údaje</vt:lpstr>
      <vt:lpstr>Podnebí a geografie</vt:lpstr>
      <vt:lpstr>Státní rozložení</vt:lpstr>
      <vt:lpstr>Hospodářství</vt:lpstr>
      <vt:lpstr>Kultura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</dc:creator>
  <cp:lastModifiedBy>Dum</cp:lastModifiedBy>
  <cp:revision>48</cp:revision>
  <dcterms:created xsi:type="dcterms:W3CDTF">2013-09-03T10:59:53Z</dcterms:created>
  <dcterms:modified xsi:type="dcterms:W3CDTF">2013-09-05T13:30:42Z</dcterms:modified>
</cp:coreProperties>
</file>