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7" r:id="rId2"/>
    <p:sldId id="258" r:id="rId3"/>
    <p:sldId id="260" r:id="rId4"/>
    <p:sldId id="277" r:id="rId5"/>
    <p:sldId id="271" r:id="rId6"/>
    <p:sldId id="262" r:id="rId7"/>
    <p:sldId id="268" r:id="rId8"/>
    <p:sldId id="267" r:id="rId9"/>
    <p:sldId id="270" r:id="rId10"/>
    <p:sldId id="269" r:id="rId11"/>
    <p:sldId id="274" r:id="rId12"/>
    <p:sldId id="275" r:id="rId13"/>
    <p:sldId id="276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1848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E49ED-C094-4191-BA34-8A55CBBA337E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F9B95-4F69-429D-864C-2874E07A9AE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5559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5.9.2013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db.cz/kniha-768-jakub-a-jeho-pan-jakub-a-jeho-pan" TargetMode="External"/><Relationship Id="rId2" Type="http://schemas.openxmlformats.org/officeDocument/2006/relationships/hyperlink" Target="http://slovnikceskeliteratury.cz/showContent.jsp?docId=1265&amp;hl=milan+kundera+jakub+a+jeho+p%C3%A1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a/a9/Denis_Diderot_signature.svg/200px-Denis_Diderot_signature.svg.png" TargetMode="External"/><Relationship Id="rId4" Type="http://schemas.openxmlformats.org/officeDocument/2006/relationships/hyperlink" Target="http://upload.wikimedia.org/wikipedia/commons/thumb/6/63/Denis_Diderot_111.PNG/220px-Denis_Diderot_111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VY_12_INOVACE_01B_31_Kundera_Jakub_a_jeho_pán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literatura 20.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08.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 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cs-CZ" dirty="0" smtClean="0"/>
              <a:t>Tento materiál byl vytvořen pro výuku v předmětu český jazyk a literatura v šestém ročníku šestiletého studia,  a to jako část jedné vyučovací hodiny v rozsahu cca 25 minut.</a:t>
            </a:r>
          </a:p>
          <a:p>
            <a:pPr algn="just">
              <a:buNone/>
            </a:pPr>
            <a:r>
              <a:rPr lang="cs-CZ" dirty="0" smtClean="0"/>
              <a:t>Materiál slouží k procvičování čtenářské gramotnosti, je zaměřen na  kontrolu porozumění textu a vyhledávání informací v úryvcích z díla Jakub a jeho pán Milana Kundery.</a:t>
            </a:r>
          </a:p>
          <a:p>
            <a:pPr algn="just">
              <a:buNone/>
            </a:pPr>
            <a:r>
              <a:rPr lang="cs-CZ" dirty="0" smtClean="0"/>
              <a:t>Cílem prezentace je naučit žáky pracovat s textem, vyhledávat v něm určité informace, porozumět mu a přemýšlet o jeho obsahu. Dále je prezentace využita také pro otázky týkající se jazykové výstavby textu divadelní hry a opakování literární teorie a historie (viz otázky psané kurzívou). Pozn. Prezentace navazuje na obsah předcházející hodiny věnované osobnosti Milana Kundery a jeho prozaické tvorbě. </a:t>
            </a:r>
          </a:p>
          <a:p>
            <a:pPr algn="just">
              <a:buNone/>
            </a:pPr>
            <a:r>
              <a:rPr lang="cs-CZ" dirty="0" smtClean="0"/>
              <a:t>Metodi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cké pokyny: Žáci postupují podle pokynů uvedených v prezentaci. Řešení úloh zapisují nejen do svých poznámek, ale také na tabuli elektronickým perem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správné řešení či srovnání obsahuje prezentace v závěru. Texty i otázky k nim je možno vytisknout a dát žákům k dispozici do dvojice či do skupiny apod.</a:t>
            </a:r>
          </a:p>
          <a:p>
            <a:pPr lvl="0" algn="just">
              <a:buNone/>
            </a:pPr>
            <a:r>
              <a:rPr lang="cs-CZ" dirty="0" smtClean="0"/>
              <a:t>Materiál je určen k interaktivní výuce.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MILAN KUNDERA</a:t>
            </a:r>
            <a:br>
              <a:rPr lang="cs-CZ" sz="4000" dirty="0" smtClean="0"/>
            </a:br>
            <a:r>
              <a:rPr lang="cs-CZ" sz="4000" dirty="0" smtClean="0"/>
              <a:t>JAKUB A JEHO PÁN  </a:t>
            </a:r>
            <a:br>
              <a:rPr lang="cs-CZ" sz="4000" dirty="0" smtClean="0"/>
            </a:br>
            <a:r>
              <a:rPr lang="cs-CZ" sz="3600" dirty="0" smtClean="0"/>
              <a:t>POCTA DENISI DIDEROTOVI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3600" dirty="0" smtClean="0"/>
              <a:t>Česká literatura 20. století</a:t>
            </a:r>
            <a:endParaRPr lang="cs-CZ" sz="36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Rozvoj čtenářské gramotnosti</a:t>
            </a:r>
            <a:endParaRPr lang="cs-CZ" dirty="0"/>
          </a:p>
        </p:txBody>
      </p:sp>
      <p:pic>
        <p:nvPicPr>
          <p:cNvPr id="1029" name="Picture 5" descr="http://upload.wikimedia.org/wikipedia/commons/thumb/6/63/Denis_Diderot_111.PNG/220px-Denis_Diderot_1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571876"/>
            <a:ext cx="1928826" cy="2393498"/>
          </a:xfrm>
          <a:prstGeom prst="rect">
            <a:avLst/>
          </a:prstGeom>
          <a:noFill/>
          <a:ln w="44450">
            <a:solidFill>
              <a:schemeClr val="bg2">
                <a:lumMod val="60000"/>
                <a:lumOff val="40000"/>
              </a:schemeClr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4500562" y="557214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10" name="Obrázek 9" descr="DSCN16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285782" y="3571878"/>
            <a:ext cx="3571900" cy="2571767"/>
          </a:xfrm>
          <a:prstGeom prst="rect">
            <a:avLst/>
          </a:prstGeom>
          <a:ln w="47625"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11" name="TextovéPole 10"/>
          <p:cNvSpPr txBox="1"/>
          <p:nvPr/>
        </p:nvSpPr>
        <p:spPr>
          <a:xfrm>
            <a:off x="2500298" y="621508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pic>
        <p:nvPicPr>
          <p:cNvPr id="12290" name="Picture 2" descr="Signatu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5972175"/>
            <a:ext cx="1905000" cy="885825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4500562" y="635795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/>
              <a:t>Milan Kundera - Jakub a jeho pán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dirty="0" smtClean="0"/>
              <a:t>Poslední divadelní hra Milana Kundery – napsal ji česky, a to již po příchodu sovětských vojsk, v roce 1971. Poprvé se hrála pod cizím jménem (Evalda Schorma) v ústeckém divadle v době,  kdy už byl skutečný autor v Paříži.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dirty="0" smtClean="0"/>
              <a:t>Milan Kundera v této hře vyjadřuje obdiv k literatuře 18. století, zejména k autorům jako Denis Diderot či Laurence Sterne, kteří „jej inspirovali jak k tematizaci fiktivnosti a tvořenosti textu, tak i k pojetí vyprávění jako neustálého střetávání a prolínání tragična s komičnem a vysokého s nízkým.“</a:t>
            </a:r>
            <a:r>
              <a:rPr lang="cs-CZ" baseline="30000" dirty="0" smtClean="0"/>
              <a:t>1)</a:t>
            </a:r>
            <a:endParaRPr lang="cs-CZ" dirty="0" smtClean="0"/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dirty="0" smtClean="0"/>
              <a:t>Je to vlastně neobvyklá dramatizace a zároveň variace na Diderotova Jakuba Fatalistu, „hravá i krutá studie proměn lidského osudu v neprohlédnutelném světě, … patřící k dílům, která </a:t>
            </a:r>
            <a:r>
              <a:rPr lang="cs-CZ" i="1" dirty="0" smtClean="0"/>
              <a:t>má bez výhrad rád a chce vydávat.</a:t>
            </a:r>
            <a:r>
              <a:rPr lang="cs-CZ" dirty="0" smtClean="0"/>
              <a:t>“</a:t>
            </a:r>
            <a:r>
              <a:rPr lang="cs-CZ" baseline="30000" dirty="0" smtClean="0"/>
              <a:t>2)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dirty="0" smtClean="0"/>
              <a:t>Dialogy sluhy Jakuba a jeho pána, neustále opakované pokusy o vyprávění Jakubovy první erotické aféry, velmi podobné příběhy o lásce, zradě, zklamání a nepoučitelnosti, vstupování dalších postav na scénu a do děje, to vše je plné vtipu, ale i hlubšího smyslu.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000" dirty="0" smtClean="0"/>
              <a:t>Milan Kundera - Jakub a jeho pán </a:t>
            </a:r>
            <a:br>
              <a:rPr lang="cs-CZ" sz="4000" dirty="0" smtClean="0"/>
            </a:br>
            <a:r>
              <a:rPr lang="cs-CZ" sz="4000" dirty="0" smtClean="0"/>
              <a:t>Úvod k jedné variaci </a:t>
            </a:r>
            <a:r>
              <a:rPr lang="cs-CZ" sz="3600" dirty="0" smtClean="0"/>
              <a:t>(předmluva) - Otázky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/>
              <a:t>Na základě </a:t>
            </a:r>
            <a:r>
              <a:rPr lang="cs-CZ" sz="2000" dirty="0" smtClean="0"/>
              <a:t>úryvku z následujícího </a:t>
            </a:r>
            <a:r>
              <a:rPr lang="cs-CZ" sz="2000" dirty="0" smtClean="0"/>
              <a:t>textu a také na základě vlastních znalostí odpovězte na následující otázky, odpovědi zapište, popř. odpovězte ústně: </a:t>
            </a:r>
          </a:p>
          <a:p>
            <a:pPr>
              <a:buNone/>
            </a:pPr>
            <a:r>
              <a:rPr lang="cs-CZ" sz="2000" dirty="0" smtClean="0"/>
              <a:t>1. Vysvětlete tato slova: „…setkání dvou spisovatelů, ale i dvou století. A též setkání románu a divadla.“ </a:t>
            </a:r>
            <a:r>
              <a:rPr lang="cs-CZ" sz="2000" i="1" dirty="0" smtClean="0"/>
              <a:t>Uveďte typické rozdíly mezi textem románovým a dramatickým, resp. mezi 18. a 20. stoletím. Co víte o Denisi Diderotovi? </a:t>
            </a:r>
          </a:p>
          <a:p>
            <a:pPr>
              <a:buNone/>
            </a:pPr>
            <a:r>
              <a:rPr lang="cs-CZ" sz="2000" dirty="0" smtClean="0"/>
              <a:t>2. Na čem spočívají tři milostné příběhy? _____________________________</a:t>
            </a:r>
          </a:p>
          <a:p>
            <a:pPr>
              <a:buNone/>
            </a:pPr>
            <a:r>
              <a:rPr lang="cs-CZ" sz="2000" i="1" dirty="0" smtClean="0"/>
              <a:t>	Znáte jiné dílo postavené na podobném principu?</a:t>
            </a:r>
          </a:p>
          <a:p>
            <a:pPr>
              <a:buNone/>
            </a:pPr>
            <a:r>
              <a:rPr lang="cs-CZ" sz="2000" dirty="0" smtClean="0"/>
              <a:t>3. Kdo je hlavním aktérem oněch příběhů? _______ ________ ____________</a:t>
            </a:r>
          </a:p>
          <a:p>
            <a:pPr>
              <a:buNone/>
            </a:pPr>
            <a:r>
              <a:rPr lang="cs-CZ" sz="2000" dirty="0" smtClean="0"/>
              <a:t>4. Co je epizoda? ______________Kterou ze tří historií lze takto označit? ___Ve kterém jednání se objevuje? ___ </a:t>
            </a:r>
            <a:r>
              <a:rPr lang="cs-CZ" sz="2000" i="1" dirty="0" smtClean="0"/>
              <a:t>Uveďte jiné dílo obsahující epizodu. </a:t>
            </a:r>
          </a:p>
          <a:p>
            <a:pPr>
              <a:buNone/>
            </a:pPr>
            <a:r>
              <a:rPr lang="cs-CZ" sz="2000" dirty="0" smtClean="0"/>
              <a:t>5. V čem autor podle svého názoru překročil zákony dramatické konstrukce? ________________________________________ </a:t>
            </a:r>
            <a:r>
              <a:rPr lang="cs-CZ" sz="2000" i="1" dirty="0" smtClean="0"/>
              <a:t>Jaký zákon má na mysli?</a:t>
            </a:r>
          </a:p>
          <a:p>
            <a:pPr>
              <a:buNone/>
            </a:pPr>
            <a:r>
              <a:rPr lang="cs-CZ" sz="2000" dirty="0" smtClean="0"/>
              <a:t>6. Co se rozumí technikou polyfonie?  _______________________________</a:t>
            </a:r>
          </a:p>
          <a:p>
            <a:pPr>
              <a:buNone/>
            </a:pPr>
            <a:r>
              <a:rPr lang="cs-CZ" sz="2000" dirty="0" smtClean="0"/>
              <a:t>7. Co se rozumí technikou variací? __________________________________</a:t>
            </a:r>
          </a:p>
          <a:p>
            <a:pPr>
              <a:buNone/>
            </a:pPr>
            <a:r>
              <a:rPr lang="cs-CZ" sz="2000" i="1" dirty="0" smtClean="0"/>
              <a:t>8. Znáte jiné literární postavy sluhy a jeho pána? Pokud ano, jmenujte je.</a:t>
            </a:r>
            <a:r>
              <a:rPr lang="cs-CZ" sz="2000" dirty="0" smtClean="0"/>
              <a:t> </a:t>
            </a:r>
          </a:p>
          <a:p>
            <a:pPr algn="r">
              <a:buNone/>
            </a:pPr>
            <a:r>
              <a:rPr lang="cs-CZ" sz="1600" dirty="0" smtClean="0"/>
              <a:t>Řešení viz </a:t>
            </a:r>
            <a:r>
              <a:rPr lang="cs-CZ" sz="1600" dirty="0" smtClean="0">
                <a:hlinkClick r:id="rId2" action="ppaction://hlinksldjump"/>
              </a:rPr>
              <a:t>Milan Kundera - Jakub a jeho pán Úvod k jedné variaci - o...</a:t>
            </a:r>
            <a:endParaRPr lang="cs-CZ" sz="16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Milan Kundera - Jakub a jeho pán </a:t>
            </a:r>
            <a:br>
              <a:rPr lang="cs-CZ" sz="3600" dirty="0" smtClean="0"/>
            </a:br>
            <a:r>
              <a:rPr lang="cs-CZ" sz="3600" dirty="0" smtClean="0"/>
              <a:t>Úvod k jedné variaci (autorova předmluva)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…Jakub a jeho pán není adaptace; je to moje vlastní hra, moje vlastní „variace na Diderota“, nebo, protože byla počata v obdivu, moje „pocta Diderotovi“. Tato „variace-pocta“ je mnohonásobné setkání: setkání dvou spisovatelů, ale i dvou století. A též setkání románu a divadla. …</a:t>
            </a:r>
          </a:p>
          <a:p>
            <a:pPr>
              <a:buNone/>
            </a:pPr>
            <a:r>
              <a:rPr lang="cs-CZ" dirty="0" smtClean="0"/>
              <a:t>Konstrukce je taková: na křehkých základech cesty Jakuba a jeho pána spočívají tři milostné historie: pánova, Jakubova a paní de La Pommeraye. Zatímco dvě první jsou lehce (druhá dokonce jen velice lehce) spojeny s rozuzlením cesty, třetí, která zaujímá druhé jednání, je z technického hlediska pouhou epizodou (nesouvisí s hlavním dějem). To je evidentní překročení toho, co se nazývá zákonem dramatické konstrukce. Ale v tom jsem právě viděl svoji sázku: zříci se přísné jednoty děje a vytvořit souvislost celku subtilnějšími prostředky: technikou polyfonie (tři historie nejsou vyprávěny jedna za druhou, ale jsou vzájemně propleteny) a technikou variací (tři historie jsou tři variace na společné téma).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</a:t>
            </a:r>
            <a:br>
              <a:rPr lang="cs-CZ" dirty="0" smtClean="0"/>
            </a:br>
            <a:r>
              <a:rPr lang="cs-CZ" dirty="0" smtClean="0"/>
              <a:t>Jakub a jeho pán – otázky k textu 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ts val="2300"/>
              </a:lnSpc>
              <a:buNone/>
            </a:pPr>
            <a:r>
              <a:rPr lang="cs-CZ" sz="2100" dirty="0" smtClean="0"/>
              <a:t>Přečtěte si následující úryvek a odpovězte na otázky.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Která/é postava/y v úryvku vystupuje/í? _______________________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Jedná se o dialog? Monolog? ________________________________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Jaké otázky se v úryvku řeší? ________________________________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Jak byste na tyto otázky odpověděli vy sami? Lze obsah odpovědí v úryvku chápat symbolicky? Co by pak mohly odpovědi znamenat? Jsou odpovědi ovlivněny dobou, nebo jsou nadčasové?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Z které části textu divadelní hry, popř. z kterého jednání je podle vašeho názoru tento úryvek? _________________________________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Jsou v textu použity scénické poznámky? _____________ Pokud ano, co je jejich obsahem?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Pokuste se vyjádřit, jak se liší text divadelní hry od textu prozaického a doložte své tvrzení na příkladech, tj. přepište (do svých poznámek) dvě  zvolené repliky jako text prózy.</a:t>
            </a:r>
          </a:p>
          <a:p>
            <a:pPr marL="514350" indent="-514350" algn="just">
              <a:lnSpc>
                <a:spcPts val="23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100" dirty="0" smtClean="0"/>
              <a:t>Najděte v textu příklad básnického prostředku typu </a:t>
            </a:r>
            <a:r>
              <a:rPr lang="cs-CZ" sz="2100" i="1" dirty="0" smtClean="0"/>
              <a:t>ohlušující ticho </a:t>
            </a:r>
            <a:r>
              <a:rPr lang="cs-CZ" sz="2100" dirty="0" smtClean="0"/>
              <a:t>a pojmenujte ho. ________________________________________</a:t>
            </a:r>
          </a:p>
          <a:p>
            <a:pPr marL="0" indent="0" algn="r">
              <a:lnSpc>
                <a:spcPts val="2300"/>
              </a:lnSpc>
              <a:buClr>
                <a:schemeClr val="tx1"/>
              </a:buClr>
              <a:buNone/>
            </a:pPr>
            <a:r>
              <a:rPr lang="cs-CZ" sz="1600" dirty="0" smtClean="0"/>
              <a:t>Řešení viz </a:t>
            </a:r>
            <a:r>
              <a:rPr lang="pl-PL" sz="1600" dirty="0" smtClean="0">
                <a:hlinkClick r:id="rId2" action="ppaction://hlinksldjump"/>
              </a:rPr>
              <a:t>Milan Kundera Jakub a jeho pán – text - odpovědi A</a:t>
            </a: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03232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 smtClean="0"/>
              <a:t>Milan Kundera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Jakub a jeho pán – úryvek 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7234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900" dirty="0" smtClean="0"/>
              <a:t>JAKUB: Víte přece, co říkala hostinská, ta vznešená baba s velikou zadnicí: že jeden bez druhého nemůžeme být.</a:t>
            </a:r>
            <a:r>
              <a:rPr lang="cs-CZ" sz="1900" i="1" dirty="0" smtClean="0"/>
              <a:t>(Pán ve velkém dojetí padne Jakubovi do náručí. Jakub tiší jeho dojetí.) </a:t>
            </a:r>
            <a:r>
              <a:rPr lang="cs-CZ" sz="1900" dirty="0" smtClean="0"/>
              <a:t>No nic, nic, řekněte mi raději, kam půjdeme!</a:t>
            </a:r>
          </a:p>
          <a:p>
            <a:pPr>
              <a:buNone/>
            </a:pPr>
            <a:r>
              <a:rPr lang="cs-CZ" sz="1900" dirty="0" smtClean="0"/>
              <a:t>PÁN: Copak víme, kam jdeme?</a:t>
            </a:r>
          </a:p>
          <a:p>
            <a:pPr>
              <a:buNone/>
            </a:pPr>
            <a:r>
              <a:rPr lang="cs-CZ" sz="1900" dirty="0" smtClean="0"/>
              <a:t>JAKUB: To neví nikdo.</a:t>
            </a:r>
          </a:p>
          <a:p>
            <a:pPr>
              <a:buNone/>
            </a:pPr>
            <a:r>
              <a:rPr lang="cs-CZ" sz="1900" dirty="0" smtClean="0"/>
              <a:t>PÁN: Nikdo.</a:t>
            </a:r>
          </a:p>
          <a:p>
            <a:pPr>
              <a:buNone/>
            </a:pPr>
            <a:r>
              <a:rPr lang="cs-CZ" sz="1900" dirty="0" smtClean="0"/>
              <a:t>JAKUB: Tak mě veďte.</a:t>
            </a:r>
          </a:p>
          <a:p>
            <a:pPr>
              <a:buNone/>
            </a:pPr>
            <a:r>
              <a:rPr lang="cs-CZ" sz="1900" dirty="0" smtClean="0"/>
              <a:t>PÁN: Jak tě můžu vést, když nevíme, kam jdeme?</a:t>
            </a:r>
          </a:p>
          <a:p>
            <a:pPr>
              <a:buNone/>
            </a:pPr>
            <a:r>
              <a:rPr lang="cs-CZ" sz="1900" dirty="0" smtClean="0"/>
              <a:t>JAKUB: Tak to bylo psáno tam nahoře: Vy jste můj pán a je to vaše poslání mě vést.</a:t>
            </a:r>
          </a:p>
          <a:p>
            <a:pPr>
              <a:buNone/>
            </a:pPr>
            <a:r>
              <a:rPr lang="cs-CZ" sz="1900" dirty="0" smtClean="0"/>
              <a:t>PÁN: Ano, ale tys zapomněl, co je psáno hned kousek dál. Pán bude sice dávat rozkazy, ale Jakub bude určovat jaké. Čekám.</a:t>
            </a:r>
          </a:p>
          <a:p>
            <a:pPr>
              <a:buNone/>
            </a:pPr>
            <a:r>
              <a:rPr lang="cs-CZ" sz="1900" dirty="0" smtClean="0"/>
              <a:t>JAKUB: Dobrá. Chci tedy, abyste mě vedl… vpřed.</a:t>
            </a:r>
          </a:p>
          <a:p>
            <a:pPr>
              <a:buNone/>
            </a:pPr>
            <a:r>
              <a:rPr lang="cs-CZ" sz="1900" dirty="0" smtClean="0"/>
              <a:t>PÁN </a:t>
            </a:r>
            <a:r>
              <a:rPr lang="cs-CZ" sz="1900" i="1" dirty="0" smtClean="0"/>
              <a:t>(Upadne do rozpaků a rozhlíží se kolem)</a:t>
            </a:r>
            <a:r>
              <a:rPr lang="cs-CZ" sz="1900" dirty="0" smtClean="0"/>
              <a:t>: No jo. Ale kde je to?</a:t>
            </a:r>
          </a:p>
          <a:p>
            <a:pPr>
              <a:buNone/>
            </a:pPr>
            <a:r>
              <a:rPr lang="cs-CZ" sz="1900" dirty="0" smtClean="0"/>
              <a:t>JAKUB: Prozradím vám velké tajemství. Odvěký trik lidstva. Vpřed – to je kamkoli.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</a:t>
            </a:r>
            <a:br>
              <a:rPr lang="cs-CZ" dirty="0" smtClean="0"/>
            </a:br>
            <a:r>
              <a:rPr lang="cs-CZ" dirty="0" smtClean="0"/>
              <a:t>Jakub a jeho pán – otázky k textu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 algn="just">
              <a:lnSpc>
                <a:spcPts val="2400"/>
              </a:lnSpc>
              <a:buClr>
                <a:schemeClr val="tx1"/>
              </a:buClr>
              <a:buNone/>
            </a:pPr>
            <a:r>
              <a:rPr lang="cs-CZ" sz="2400" dirty="0" smtClean="0"/>
              <a:t>Přečtěte si následující úryvek a odpovězte na otázky 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Jedná se o opět o dialog? __________________________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Kdo text pronáší? ________________________________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Co je obsahem úryvku? _________________________ Lze ho interpretovat symbolicky? ____________Uvědomte si, v jaké době a prostředí vznikl.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Domníváte se, že autor zde vyjadřuje svůj názor na umění, umělce a adresáty jejich umění všeobecně? Jak byste tento názor vyjádřili vlastními slovy? ________________________________________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Jakými kompozičními, stylistickými či jazykovými prostředky dosáhl autor toho, že text diváka či čtenáře nenudí? Doložte na příkladech. ____________________________________________ </a:t>
            </a:r>
          </a:p>
          <a:p>
            <a:pPr marL="514350" indent="-514350" algn="just">
              <a:lnSpc>
                <a:spcPts val="24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cs-CZ" sz="2200" dirty="0" smtClean="0"/>
              <a:t>Jaké jazykové prostředky ukazují na to, že text vznikl v současnosti, tedy nikoli v 18. století, kdy se hra odehrává? _____________________________________________________</a:t>
            </a:r>
          </a:p>
          <a:p>
            <a:pPr marL="0" indent="0" algn="r">
              <a:lnSpc>
                <a:spcPts val="2400"/>
              </a:lnSpc>
              <a:buClr>
                <a:schemeClr val="tx1"/>
              </a:buClr>
              <a:buNone/>
            </a:pPr>
            <a:r>
              <a:rPr lang="cs-CZ" sz="1600" dirty="0" smtClean="0"/>
              <a:t>Řešení viz </a:t>
            </a:r>
            <a:r>
              <a:rPr lang="cs-CZ" sz="1600" dirty="0" smtClean="0">
                <a:hlinkClick r:id="rId2" action="ppaction://hlinksldjump"/>
              </a:rPr>
              <a:t>Milan Kundera Jakub a jeho pán – text - odpovědi B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</a:t>
            </a:r>
            <a:br>
              <a:rPr lang="cs-CZ" dirty="0" smtClean="0"/>
            </a:br>
            <a:r>
              <a:rPr lang="cs-CZ" dirty="0" smtClean="0"/>
              <a:t>Jakub a jeho pán – úryvek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ts val="2000"/>
              </a:lnSpc>
              <a:buNone/>
            </a:pPr>
            <a:r>
              <a:rPr lang="cs-CZ" sz="2000" dirty="0" smtClean="0"/>
              <a:t>PÁN Tak tedy jednou se objevil u našeho pána mladý básník a vytáhl z kapsy papír. – Ale, ale, to je překvapení, řekl náš pán, vždyť to jsou verše! Ano, verše, mé verše, řekl básník. Prosím vás, řekněte mi o nich pravdu, nic než čistou pravdu. – A nebojíte se pravdy? řekl náš pán. – Ne, odpověděl třesoucím se hlasem mladý básník. A náš pán mu řekl: Milý příteli, nejenže vaše verše stojí za hovno, ale nikdy nebudou stát za nic lepšího. – To je smutné, řekl mladý básník, tak tedy budu celý život muset psát špatné verše. A náš pán řekl: Varuji vás, mladý básníku! Ani bohové, ani lidé, ba ani patníky neodpouštějí nikdy prostřednost básníkům! A básník pravil: Já vím, mistře, ale já si nemohu pomoci. Mám puzení. … Mám strašné puzení psát špatné verše. – Varuju vás! napomínal ho znova náš pán, a tehdy mu mladý básník odpověděl: Já vím, mistře, že vy jste velký Diderot a já jsem špatný básník, ale nás špatných básníků je víc, my vás vždycky přehlasujem! Celé lidstvo se skládá ze samých špatných básníků! I publikum, to jsou duchem, vkusem, smýšlením samí špatní básníci! Proč si myslíte, že by špatní básníci ubližovali špatných básníkům? Vždyť ideálem špatných básníků, jimiž je lidstvo, jsou nepochybně právě špatné verše!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 - Jakub a jeho pán Úvod k jedné variaci -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Možné odpovědi: </a:t>
            </a:r>
          </a:p>
          <a:p>
            <a:pPr>
              <a:buNone/>
            </a:pPr>
            <a:r>
              <a:rPr lang="cs-CZ" dirty="0" smtClean="0"/>
              <a:t>1. Je to setkání Denise Diderota, představitele francouzského osvícenství a  autora románu Jakub fatalista a jeho pán, a Milana Kundery, autora stále tvořícího, představitele české a francouzské literatury 20. – 21. století. 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2. Milostné příběhy jsou divákům předloženy v průběhu cesty, tj. putování dvou hlavních hrdinů, Jakuba a jeho pána.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3. Jakub, jeho pán a paní de La Pommeray</a:t>
            </a:r>
          </a:p>
          <a:p>
            <a:pPr>
              <a:buNone/>
            </a:pPr>
            <a:r>
              <a:rPr lang="cs-CZ" dirty="0" smtClean="0"/>
              <a:t>4. Epizoda nesouvisí s hlavním dějem. Třetí historie. Druhé jednání.  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5. V porušení jednoty děje.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6. Technika polyfonie – jednotlivé linie jsou vzájemně propleteny. </a:t>
            </a:r>
          </a:p>
          <a:p>
            <a:pPr>
              <a:buNone/>
            </a:pPr>
            <a:r>
              <a:rPr lang="cs-CZ" dirty="0" smtClean="0"/>
              <a:t>7. Technika variací – 3 variace na společné téma. </a:t>
            </a:r>
          </a:p>
          <a:p>
            <a:pPr>
              <a:buNone/>
            </a:pPr>
            <a:r>
              <a:rPr lang="cs-CZ" i="1" dirty="0" smtClean="0"/>
              <a:t>8. Švejk a nadporučík Lukáš, Don Quijote a Sancho Panza, Pozzo a Lucky atd.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</a:t>
            </a:r>
            <a:br>
              <a:rPr lang="cs-CZ" dirty="0" smtClean="0"/>
            </a:br>
            <a:r>
              <a:rPr lang="cs-CZ" dirty="0" smtClean="0"/>
              <a:t>Jakub a jeho pán – text - odpovědi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Pán a Jakub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Dialog – dvě postavy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Kam jdou? Kdo z nich má vést? Co je to vpřed?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Zde nelze odpovědět krátce – vhodná je diskuze.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Ze závěru, tj. třetí jednání.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Scénické poznámky – dvakrát v textu – vyjadřují, co postavy v určitém okamžiku činí a co cítí, netýkají se kulis apod.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Kundera</a:t>
            </a:r>
            <a:br>
              <a:rPr lang="cs-CZ" dirty="0" smtClean="0"/>
            </a:br>
            <a:r>
              <a:rPr lang="cs-CZ" dirty="0" smtClean="0"/>
              <a:t>Jakub a jeho pán – text - odpovědi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Ne, monolog.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Pán.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Zamyšlení nad dobrým a špatným uměním, které můžeme celé, popř. některé části textu vykládat symbolicky – např. „nás špatných básníků je víc, my vás vždycky přehlasujem“ – dobová narážka, ale i nadčasová ironie.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Zde nelze odpovědět krátce – vhodná je diskuze.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Např. : text je sice monologem, ale jeho obsahem je záznam rozhovoru dvou osob, tzn. má rychlý spád, lze využít různé intonace atd. V textu kontrastují slova a tvary spisovné s nespisovnými prostředky.</a:t>
            </a:r>
          </a:p>
          <a:p>
            <a:pPr marL="514350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cs-CZ" sz="2400" dirty="0" smtClean="0"/>
              <a:t>Užití některých nespisovných slov a tvarů.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KUNDERA, Milan. Jakub a jeho pán – pocta Denisi Diderotovi o třech jednáních</a:t>
            </a:r>
            <a:r>
              <a:rPr lang="de-DE" sz="2400" dirty="0" smtClean="0"/>
              <a:t>, </a:t>
            </a:r>
            <a:r>
              <a:rPr lang="cs-CZ" sz="2400" dirty="0" smtClean="0"/>
              <a:t>Brno: Atlantis, 2007, ISBN 978-80-7108-283-5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Cit. 1 - PILAŘ, Milan, KUDLOVÁ, Klára. Milan Kundera. [online] [cit. 11.08.2013]. Dostupný na </a:t>
            </a:r>
            <a:r>
              <a:rPr lang="cs-CZ" sz="2400" dirty="0" smtClean="0">
                <a:hlinkClick r:id="rId2"/>
              </a:rPr>
              <a:t>http://slovnikceskeliteratury.cz/showContent.jsp?docId=1265&amp;hl=milan+kundera+jakub+a+jeho+p%C3%A1n</a:t>
            </a:r>
            <a:r>
              <a:rPr lang="cs-CZ" sz="2400" dirty="0" smtClean="0"/>
              <a:t>+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Cit. 2 - AUTOR NEUVEDEN. Jakub a jeho pán. [online] [cit. 11.08.2013]. Dostupný na </a:t>
            </a:r>
            <a:r>
              <a:rPr lang="cs-CZ" sz="2400" dirty="0" smtClean="0">
                <a:hlinkClick r:id="rId3"/>
              </a:rPr>
              <a:t>http://www.cbdb.cz/kniha-768-jakub-a-jeho-pan-jakub-a-jeho-pan</a:t>
            </a:r>
            <a:r>
              <a:rPr lang="cs-CZ" sz="2400" dirty="0" smtClean="0"/>
              <a:t>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Obr. 1 - archiv autora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Obr. 2 - </a:t>
            </a:r>
            <a:r>
              <a:rPr lang="cs-CZ" sz="2400" i="1" dirty="0" smtClean="0"/>
              <a:t>wikipedia</a:t>
            </a:r>
            <a:r>
              <a:rPr lang="cs-CZ" sz="2400" dirty="0" smtClean="0"/>
              <a:t> [online]. [cit. 11.08.2013]. Dostupný na WWW: </a:t>
            </a:r>
            <a:r>
              <a:rPr lang="cs-CZ" sz="2400" dirty="0" smtClean="0">
                <a:hlinkClick r:id="rId4"/>
              </a:rPr>
              <a:t>http://upload.wikimedia.org/wikipedia/commons/thumb/6/63/Denis_Diderot_111.PNG/220px-Denis_Diderot_111.PNG</a:t>
            </a:r>
            <a:r>
              <a:rPr lang="cs-CZ" sz="2400" dirty="0" smtClean="0"/>
              <a:t>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Obr. 3 – </a:t>
            </a:r>
            <a:r>
              <a:rPr lang="cs-CZ" sz="2400" i="1" dirty="0" smtClean="0"/>
              <a:t>wikipedia</a:t>
            </a:r>
            <a:r>
              <a:rPr lang="cs-CZ" sz="2400" dirty="0" smtClean="0"/>
              <a:t> [online]. [cit. 11.08.2013]. Dostupný na WWW: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>
                <a:hlinkClick r:id="rId5"/>
              </a:rPr>
              <a:t>http://upload.wikimedia.org/wikipedia/commons/thumb/a/a9/Denis_Diderot_signature.svg/200px-Denis_Diderot_signature.svg.png</a:t>
            </a:r>
            <a:r>
              <a:rPr lang="cs-CZ" sz="2400" dirty="0" smtClean="0"/>
              <a:t>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Archiv autora </a:t>
            </a:r>
          </a:p>
          <a:p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357290" y="2828836"/>
            <a:ext cx="5500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247</TotalTime>
  <Words>1804</Words>
  <Application>Microsoft Office PowerPoint</Application>
  <PresentationFormat>Předvádění na obrazovce (4:3)</PresentationFormat>
  <Paragraphs>111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Lití písma</vt:lpstr>
      <vt:lpstr>Snímek 1</vt:lpstr>
      <vt:lpstr>Anotace</vt:lpstr>
      <vt:lpstr>MILAN KUNDERA JAKUB A JEHO PÁN   POCTA DENISI DIDEROTOVI Česká literatura 20. století</vt:lpstr>
      <vt:lpstr>Milan Kundera - Jakub a jeho pán</vt:lpstr>
      <vt:lpstr>Milan Kundera - Jakub a jeho pán  Úvod k jedné variaci (předmluva) - Otázky</vt:lpstr>
      <vt:lpstr>Milan Kundera - Jakub a jeho pán  Úvod k jedné variaci (autorova předmluva)</vt:lpstr>
      <vt:lpstr>Milan Kundera Jakub a jeho pán – otázky k textu A </vt:lpstr>
      <vt:lpstr>Milan Kundera Jakub a jeho pán – úryvek A</vt:lpstr>
      <vt:lpstr>Milan Kundera Jakub a jeho pán – otázky k textu B</vt:lpstr>
      <vt:lpstr>Milan Kundera Jakub a jeho pán – úryvek B</vt:lpstr>
      <vt:lpstr>Milan Kundera - Jakub a jeho pán Úvod k jedné variaci - odpovědi</vt:lpstr>
      <vt:lpstr>Milan Kundera Jakub a jeho pán – text - odpovědi A</vt:lpstr>
      <vt:lpstr>Milan Kundera Jakub a jeho pán – text - odpovědi B</vt:lpstr>
      <vt:lpstr>Zdroje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32</cp:revision>
  <dcterms:created xsi:type="dcterms:W3CDTF">2013-08-11T07:44:03Z</dcterms:created>
  <dcterms:modified xsi:type="dcterms:W3CDTF">2013-09-05T18:05:25Z</dcterms:modified>
</cp:coreProperties>
</file>