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3" r:id="rId2"/>
    <p:sldId id="295" r:id="rId3"/>
    <p:sldId id="294" r:id="rId4"/>
    <p:sldId id="257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80" r:id="rId24"/>
    <p:sldId id="279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2" r:id="rId35"/>
    <p:sldId id="296" r:id="rId3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5E93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-164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31A83-E362-4D67-AC06-FCA1BEB6A1E6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5177A-819B-4F56-BFB8-F089A7A7DB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31A83-E362-4D67-AC06-FCA1BEB6A1E6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5177A-819B-4F56-BFB8-F089A7A7DB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31A83-E362-4D67-AC06-FCA1BEB6A1E6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5177A-819B-4F56-BFB8-F089A7A7DB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31A83-E362-4D67-AC06-FCA1BEB6A1E6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5177A-819B-4F56-BFB8-F089A7A7DB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31A83-E362-4D67-AC06-FCA1BEB6A1E6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5177A-819B-4F56-BFB8-F089A7A7DB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31A83-E362-4D67-AC06-FCA1BEB6A1E6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5177A-819B-4F56-BFB8-F089A7A7DB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31A83-E362-4D67-AC06-FCA1BEB6A1E6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5177A-819B-4F56-BFB8-F089A7A7DB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31A83-E362-4D67-AC06-FCA1BEB6A1E6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5177A-819B-4F56-BFB8-F089A7A7DB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31A83-E362-4D67-AC06-FCA1BEB6A1E6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AA5177A-819B-4F56-BFB8-F089A7A7DB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31A83-E362-4D67-AC06-FCA1BEB6A1E6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5177A-819B-4F56-BFB8-F089A7A7DB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31A83-E362-4D67-AC06-FCA1BEB6A1E6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5177A-819B-4F56-BFB8-F089A7A7DB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5C31A83-E362-4D67-AC06-FCA1BEB6A1E6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AA5177A-819B-4F56-BFB8-F089A7A7DBA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18" Type="http://schemas.openxmlformats.org/officeDocument/2006/relationships/slide" Target="slide21.xml"/><Relationship Id="rId26" Type="http://schemas.openxmlformats.org/officeDocument/2006/relationships/slide" Target="slide29.xml"/><Relationship Id="rId3" Type="http://schemas.openxmlformats.org/officeDocument/2006/relationships/slide" Target="slide6.xml"/><Relationship Id="rId21" Type="http://schemas.openxmlformats.org/officeDocument/2006/relationships/slide" Target="slide24.xml"/><Relationship Id="rId7" Type="http://schemas.openxmlformats.org/officeDocument/2006/relationships/slide" Target="slide10.xml"/><Relationship Id="rId12" Type="http://schemas.openxmlformats.org/officeDocument/2006/relationships/slide" Target="slide15.xml"/><Relationship Id="rId17" Type="http://schemas.openxmlformats.org/officeDocument/2006/relationships/slide" Target="slide20.xml"/><Relationship Id="rId25" Type="http://schemas.openxmlformats.org/officeDocument/2006/relationships/slide" Target="slide28.xml"/><Relationship Id="rId2" Type="http://schemas.openxmlformats.org/officeDocument/2006/relationships/slide" Target="slide5.xml"/><Relationship Id="rId16" Type="http://schemas.openxmlformats.org/officeDocument/2006/relationships/slide" Target="slide19.xml"/><Relationship Id="rId20" Type="http://schemas.openxmlformats.org/officeDocument/2006/relationships/slide" Target="slide23.xml"/><Relationship Id="rId29" Type="http://schemas.openxmlformats.org/officeDocument/2006/relationships/slide" Target="slide32.xml"/><Relationship Id="rId1" Type="http://schemas.openxmlformats.org/officeDocument/2006/relationships/slideLayout" Target="../slideLayouts/slideLayout7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24" Type="http://schemas.openxmlformats.org/officeDocument/2006/relationships/slide" Target="slide27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23" Type="http://schemas.openxmlformats.org/officeDocument/2006/relationships/slide" Target="slide26.xml"/><Relationship Id="rId28" Type="http://schemas.openxmlformats.org/officeDocument/2006/relationships/slide" Target="slide31.xml"/><Relationship Id="rId10" Type="http://schemas.openxmlformats.org/officeDocument/2006/relationships/slide" Target="slide13.xml"/><Relationship Id="rId19" Type="http://schemas.openxmlformats.org/officeDocument/2006/relationships/slide" Target="slide22.xml"/><Relationship Id="rId31" Type="http://schemas.openxmlformats.org/officeDocument/2006/relationships/slide" Target="slide34.xml"/><Relationship Id="rId4" Type="http://schemas.openxmlformats.org/officeDocument/2006/relationships/slide" Target="slide7.xml"/><Relationship Id="rId9" Type="http://schemas.openxmlformats.org/officeDocument/2006/relationships/slide" Target="slide12.xml"/><Relationship Id="rId14" Type="http://schemas.openxmlformats.org/officeDocument/2006/relationships/slide" Target="slide17.xml"/><Relationship Id="rId22" Type="http://schemas.openxmlformats.org/officeDocument/2006/relationships/slide" Target="slide25.xml"/><Relationship Id="rId27" Type="http://schemas.openxmlformats.org/officeDocument/2006/relationships/slide" Target="slide30.xml"/><Relationship Id="rId30" Type="http://schemas.openxmlformats.org/officeDocument/2006/relationships/slide" Target="slide3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30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5400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5516" y="1340768"/>
            <a:ext cx="8676964" cy="519985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Základní škola a mateřská škola Šaratice, okres Vyškov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III/2 – Inovace a zkvalitnění výuky prostřednictvím ICT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VY_32_INOVACE_84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Číslo projektu: CZ.1.07./1.4.00/21.1996</a:t>
            </a:r>
          </a:p>
          <a:p>
            <a:pPr>
              <a:buNone/>
            </a:pPr>
            <a:endParaRPr lang="cs-CZ" sz="2400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Jméno autora: Mgr. Gita Vespalcová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Datum vytvoření: Říjen 2011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Ročník: 6. ročník základní školy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Vzdělávací oblast: Člověk a společnost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Vzdělávací obor: Dějepis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Tematický okruh: Dějepis 6. – 9. ročník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Téma: Historický milionář. Pravěk. </a:t>
            </a:r>
          </a:p>
          <a:p>
            <a:endParaRPr lang="cs-CZ" dirty="0"/>
          </a:p>
        </p:txBody>
      </p:sp>
      <p:pic>
        <p:nvPicPr>
          <p:cNvPr id="5" name="Picture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8603" y="108613"/>
            <a:ext cx="5472688" cy="1224136"/>
          </a:xfrm>
          <a:prstGeom prst="rect">
            <a:avLst/>
          </a:prstGeom>
          <a:solidFill>
            <a:srgbClr val="FFFFFF"/>
          </a:solidFill>
          <a:ln>
            <a:noFill/>
          </a:ln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Metodický list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99856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Děti si z hlavní stránky vybírají podle bodů otázky.</a:t>
            </a:r>
          </a:p>
          <a:p>
            <a:r>
              <a:rPr lang="cs-CZ" sz="24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Kliknutím na políčko se dětem otevře stránka s otázkou.</a:t>
            </a:r>
          </a:p>
          <a:p>
            <a:r>
              <a:rPr lang="cs-CZ" sz="24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Políčko s řešením jim dává kontrolu správné odpovědi.</a:t>
            </a:r>
          </a:p>
          <a:p>
            <a:r>
              <a:rPr lang="cs-CZ" sz="24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Domečkem se vrací zpět do hlavní nabídky.</a:t>
            </a:r>
          </a:p>
          <a:p>
            <a:r>
              <a:rPr lang="cs-CZ" sz="24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Hra končí vyčerpáním všech otázek.</a:t>
            </a:r>
          </a:p>
          <a:p>
            <a:r>
              <a:rPr lang="cs-CZ" sz="24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Děti si podle správně zodpovězených otázek počítají body. Vítězí ten, kdo získá nejvyšší počet bodů.</a:t>
            </a:r>
            <a:endParaRPr lang="cs-CZ" sz="24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Historický milionář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Pravěk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rId2" action="ppaction://hlinksldjump" highlightClick="1"/>
          </p:cNvPr>
          <p:cNvSpPr/>
          <p:nvPr/>
        </p:nvSpPr>
        <p:spPr>
          <a:xfrm>
            <a:off x="755576" y="692696"/>
            <a:ext cx="1296144" cy="50405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1000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6" name="Tlačítko akce: Vlastní 5">
            <a:hlinkClick r:id="rId3" action="ppaction://hlinksldjump" highlightClick="1"/>
          </p:cNvPr>
          <p:cNvSpPr/>
          <p:nvPr/>
        </p:nvSpPr>
        <p:spPr>
          <a:xfrm>
            <a:off x="755576" y="1268760"/>
            <a:ext cx="1296144" cy="50405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1000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7" name="Tlačítko akce: Vlastní 6">
            <a:hlinkClick r:id="rId4" action="ppaction://hlinksldjump" highlightClick="1"/>
          </p:cNvPr>
          <p:cNvSpPr/>
          <p:nvPr/>
        </p:nvSpPr>
        <p:spPr>
          <a:xfrm>
            <a:off x="755576" y="1844824"/>
            <a:ext cx="1296144" cy="50405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1000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8" name="Tlačítko akce: Vlastní 7">
            <a:hlinkClick r:id="rId5" action="ppaction://hlinksldjump" highlightClick="1"/>
          </p:cNvPr>
          <p:cNvSpPr/>
          <p:nvPr/>
        </p:nvSpPr>
        <p:spPr>
          <a:xfrm>
            <a:off x="755576" y="2420888"/>
            <a:ext cx="1296144" cy="50405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1000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9" name="Tlačítko akce: Vlastní 8">
            <a:hlinkClick r:id="rId6" action="ppaction://hlinksldjump" highlightClick="1"/>
          </p:cNvPr>
          <p:cNvSpPr/>
          <p:nvPr/>
        </p:nvSpPr>
        <p:spPr>
          <a:xfrm>
            <a:off x="755576" y="2996952"/>
            <a:ext cx="1296144" cy="50405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1000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0" name="Tlačítko akce: Vlastní 9">
            <a:hlinkClick r:id="rId7" action="ppaction://hlinksldjump" highlightClick="1"/>
          </p:cNvPr>
          <p:cNvSpPr/>
          <p:nvPr/>
        </p:nvSpPr>
        <p:spPr>
          <a:xfrm>
            <a:off x="755576" y="3573016"/>
            <a:ext cx="1296144" cy="50405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1000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1" name="Tlačítko akce: Vlastní 10">
            <a:hlinkClick r:id="rId8" action="ppaction://hlinksldjump" highlightClick="1"/>
          </p:cNvPr>
          <p:cNvSpPr/>
          <p:nvPr/>
        </p:nvSpPr>
        <p:spPr>
          <a:xfrm>
            <a:off x="755576" y="4149080"/>
            <a:ext cx="1296144" cy="50405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1000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2" name="Tlačítko akce: Vlastní 11">
            <a:hlinkClick r:id="rId9" action="ppaction://hlinksldjump" highlightClick="1"/>
          </p:cNvPr>
          <p:cNvSpPr/>
          <p:nvPr/>
        </p:nvSpPr>
        <p:spPr>
          <a:xfrm>
            <a:off x="755576" y="4725144"/>
            <a:ext cx="1296144" cy="50405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1000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3" name="Tlačítko akce: Vlastní 12">
            <a:hlinkClick r:id="rId10" action="ppaction://hlinksldjump" highlightClick="1"/>
          </p:cNvPr>
          <p:cNvSpPr/>
          <p:nvPr/>
        </p:nvSpPr>
        <p:spPr>
          <a:xfrm>
            <a:off x="755576" y="5301208"/>
            <a:ext cx="1296144" cy="50405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1000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4" name="Tlačítko akce: Vlastní 13">
            <a:hlinkClick r:id="rId11" action="ppaction://hlinksldjump" highlightClick="1"/>
          </p:cNvPr>
          <p:cNvSpPr/>
          <p:nvPr/>
        </p:nvSpPr>
        <p:spPr>
          <a:xfrm>
            <a:off x="755576" y="5877272"/>
            <a:ext cx="1296144" cy="50405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1000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6" name="Tlačítko akce: Vlastní 15">
            <a:hlinkClick r:id="rId12" action="ppaction://hlinksldjump" highlightClick="1"/>
          </p:cNvPr>
          <p:cNvSpPr/>
          <p:nvPr/>
        </p:nvSpPr>
        <p:spPr>
          <a:xfrm>
            <a:off x="3851920" y="692696"/>
            <a:ext cx="1296144" cy="504056"/>
          </a:xfrm>
          <a:prstGeom prst="actionButtonBlank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3000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7" name="Tlačítko akce: Vlastní 16">
            <a:hlinkClick r:id="rId13" action="ppaction://hlinksldjump" highlightClick="1"/>
          </p:cNvPr>
          <p:cNvSpPr/>
          <p:nvPr/>
        </p:nvSpPr>
        <p:spPr>
          <a:xfrm>
            <a:off x="3851920" y="1268760"/>
            <a:ext cx="1296144" cy="504056"/>
          </a:xfrm>
          <a:prstGeom prst="actionButtonBlank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3000</a:t>
            </a:r>
          </a:p>
        </p:txBody>
      </p:sp>
      <p:sp>
        <p:nvSpPr>
          <p:cNvPr id="18" name="Tlačítko akce: Vlastní 17">
            <a:hlinkClick r:id="rId14" action="ppaction://hlinksldjump" highlightClick="1"/>
          </p:cNvPr>
          <p:cNvSpPr/>
          <p:nvPr/>
        </p:nvSpPr>
        <p:spPr>
          <a:xfrm>
            <a:off x="3851920" y="1844824"/>
            <a:ext cx="1296144" cy="504056"/>
          </a:xfrm>
          <a:prstGeom prst="actionButtonBlank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3000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9" name="Tlačítko akce: Vlastní 18">
            <a:hlinkClick r:id="rId15" action="ppaction://hlinksldjump" highlightClick="1"/>
          </p:cNvPr>
          <p:cNvSpPr/>
          <p:nvPr/>
        </p:nvSpPr>
        <p:spPr>
          <a:xfrm>
            <a:off x="3851920" y="2420888"/>
            <a:ext cx="1296144" cy="504056"/>
          </a:xfrm>
          <a:prstGeom prst="actionButtonBlank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3000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20" name="Tlačítko akce: Vlastní 19">
            <a:hlinkClick r:id="rId16" action="ppaction://hlinksldjump" highlightClick="1"/>
          </p:cNvPr>
          <p:cNvSpPr/>
          <p:nvPr/>
        </p:nvSpPr>
        <p:spPr>
          <a:xfrm>
            <a:off x="3851920" y="2996952"/>
            <a:ext cx="1296144" cy="504056"/>
          </a:xfrm>
          <a:prstGeom prst="actionButtonBlank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3000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21" name="Tlačítko akce: Vlastní 20">
            <a:hlinkClick r:id="rId17" action="ppaction://hlinksldjump" highlightClick="1"/>
          </p:cNvPr>
          <p:cNvSpPr/>
          <p:nvPr/>
        </p:nvSpPr>
        <p:spPr>
          <a:xfrm>
            <a:off x="3851920" y="3573016"/>
            <a:ext cx="1296144" cy="504056"/>
          </a:xfrm>
          <a:prstGeom prst="actionButtonBlank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3000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22" name="Tlačítko akce: Vlastní 21">
            <a:hlinkClick r:id="rId18" action="ppaction://hlinksldjump" highlightClick="1"/>
          </p:cNvPr>
          <p:cNvSpPr/>
          <p:nvPr/>
        </p:nvSpPr>
        <p:spPr>
          <a:xfrm>
            <a:off x="3851920" y="4149080"/>
            <a:ext cx="1296144" cy="504056"/>
          </a:xfrm>
          <a:prstGeom prst="actionButtonBlank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3000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23" name="Tlačítko akce: Vlastní 22">
            <a:hlinkClick r:id="rId19" action="ppaction://hlinksldjump" highlightClick="1"/>
          </p:cNvPr>
          <p:cNvSpPr/>
          <p:nvPr/>
        </p:nvSpPr>
        <p:spPr>
          <a:xfrm>
            <a:off x="3851920" y="4725144"/>
            <a:ext cx="1296144" cy="504056"/>
          </a:xfrm>
          <a:prstGeom prst="actionButtonBlank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3000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24" name="Tlačítko akce: Vlastní 23">
            <a:hlinkClick r:id="rId20" action="ppaction://hlinksldjump" highlightClick="1"/>
          </p:cNvPr>
          <p:cNvSpPr/>
          <p:nvPr/>
        </p:nvSpPr>
        <p:spPr>
          <a:xfrm>
            <a:off x="3851920" y="5301208"/>
            <a:ext cx="1296144" cy="504056"/>
          </a:xfrm>
          <a:prstGeom prst="actionButtonBlank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3000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25" name="Tlačítko akce: Vlastní 24">
            <a:hlinkClick r:id="rId21" action="ppaction://hlinksldjump" highlightClick="1"/>
          </p:cNvPr>
          <p:cNvSpPr/>
          <p:nvPr/>
        </p:nvSpPr>
        <p:spPr>
          <a:xfrm>
            <a:off x="3851920" y="5877272"/>
            <a:ext cx="1296144" cy="504056"/>
          </a:xfrm>
          <a:prstGeom prst="actionButtonBlank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3000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27" name="Tlačítko akce: Vlastní 26">
            <a:hlinkClick r:id="rId22" action="ppaction://hlinksldjump" highlightClick="1"/>
          </p:cNvPr>
          <p:cNvSpPr/>
          <p:nvPr/>
        </p:nvSpPr>
        <p:spPr>
          <a:xfrm>
            <a:off x="7164288" y="692696"/>
            <a:ext cx="1296144" cy="504056"/>
          </a:xfrm>
          <a:prstGeom prst="actionButtonBlank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7030A0"/>
                </a:solidFill>
              </a:rPr>
              <a:t>5000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28" name="Tlačítko akce: Vlastní 27">
            <a:hlinkClick r:id="rId23" action="ppaction://hlinksldjump" highlightClick="1"/>
          </p:cNvPr>
          <p:cNvSpPr/>
          <p:nvPr/>
        </p:nvSpPr>
        <p:spPr>
          <a:xfrm>
            <a:off x="7164288" y="1268760"/>
            <a:ext cx="1296144" cy="504056"/>
          </a:xfrm>
          <a:prstGeom prst="actionButtonBlank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7030A0"/>
                </a:solidFill>
              </a:rPr>
              <a:t>5000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29" name="Tlačítko akce: Vlastní 28">
            <a:hlinkClick r:id="rId24" action="ppaction://hlinksldjump" highlightClick="1"/>
          </p:cNvPr>
          <p:cNvSpPr/>
          <p:nvPr/>
        </p:nvSpPr>
        <p:spPr>
          <a:xfrm>
            <a:off x="7164288" y="1844824"/>
            <a:ext cx="1296144" cy="504056"/>
          </a:xfrm>
          <a:prstGeom prst="actionButtonBlank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7030A0"/>
                </a:solidFill>
              </a:rPr>
              <a:t>5000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30" name="Tlačítko akce: Vlastní 29">
            <a:hlinkClick r:id="rId25" action="ppaction://hlinksldjump" highlightClick="1"/>
          </p:cNvPr>
          <p:cNvSpPr/>
          <p:nvPr/>
        </p:nvSpPr>
        <p:spPr>
          <a:xfrm>
            <a:off x="7164288" y="2420888"/>
            <a:ext cx="1296144" cy="504056"/>
          </a:xfrm>
          <a:prstGeom prst="actionButtonBlank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7030A0"/>
                </a:solidFill>
              </a:rPr>
              <a:t>5000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31" name="Tlačítko akce: Vlastní 30">
            <a:hlinkClick r:id="rId26" action="ppaction://hlinksldjump" highlightClick="1"/>
          </p:cNvPr>
          <p:cNvSpPr/>
          <p:nvPr/>
        </p:nvSpPr>
        <p:spPr>
          <a:xfrm>
            <a:off x="7164288" y="2996952"/>
            <a:ext cx="1296144" cy="504056"/>
          </a:xfrm>
          <a:prstGeom prst="actionButtonBlank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7030A0"/>
                </a:solidFill>
              </a:rPr>
              <a:t>5000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32" name="Tlačítko akce: Vlastní 31">
            <a:hlinkClick r:id="rId27" action="ppaction://hlinksldjump" highlightClick="1"/>
          </p:cNvPr>
          <p:cNvSpPr/>
          <p:nvPr/>
        </p:nvSpPr>
        <p:spPr>
          <a:xfrm>
            <a:off x="7164288" y="3573016"/>
            <a:ext cx="1296144" cy="504056"/>
          </a:xfrm>
          <a:prstGeom prst="actionButtonBlank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7030A0"/>
                </a:solidFill>
              </a:rPr>
              <a:t>5000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33" name="Tlačítko akce: Vlastní 32">
            <a:hlinkClick r:id="rId28" action="ppaction://hlinksldjump" highlightClick="1"/>
          </p:cNvPr>
          <p:cNvSpPr/>
          <p:nvPr/>
        </p:nvSpPr>
        <p:spPr>
          <a:xfrm>
            <a:off x="7164288" y="4149080"/>
            <a:ext cx="1296144" cy="504056"/>
          </a:xfrm>
          <a:prstGeom prst="actionButtonBlank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7030A0"/>
                </a:solidFill>
              </a:rPr>
              <a:t>5000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34" name="Tlačítko akce: Vlastní 33">
            <a:hlinkClick r:id="rId29" action="ppaction://hlinksldjump" highlightClick="1"/>
          </p:cNvPr>
          <p:cNvSpPr/>
          <p:nvPr/>
        </p:nvSpPr>
        <p:spPr>
          <a:xfrm>
            <a:off x="7164288" y="4725144"/>
            <a:ext cx="1296144" cy="504056"/>
          </a:xfrm>
          <a:prstGeom prst="actionButtonBlank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7030A0"/>
                </a:solidFill>
              </a:rPr>
              <a:t>5000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35" name="Tlačítko akce: Vlastní 34">
            <a:hlinkClick r:id="rId30" action="ppaction://hlinksldjump" highlightClick="1"/>
          </p:cNvPr>
          <p:cNvSpPr/>
          <p:nvPr/>
        </p:nvSpPr>
        <p:spPr>
          <a:xfrm>
            <a:off x="7164288" y="5301208"/>
            <a:ext cx="1296144" cy="504056"/>
          </a:xfrm>
          <a:prstGeom prst="actionButtonBlank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7030A0"/>
                </a:solidFill>
              </a:rPr>
              <a:t>5000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36" name="Tlačítko akce: Vlastní 35">
            <a:hlinkClick r:id="rId31" action="ppaction://hlinksldjump" highlightClick="1"/>
          </p:cNvPr>
          <p:cNvSpPr/>
          <p:nvPr/>
        </p:nvSpPr>
        <p:spPr>
          <a:xfrm>
            <a:off x="7164288" y="5877272"/>
            <a:ext cx="1296144" cy="504056"/>
          </a:xfrm>
          <a:prstGeom prst="actionButtonBlank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7030A0"/>
                </a:solidFill>
              </a:rPr>
              <a:t>5000</a:t>
            </a:r>
            <a:endParaRPr lang="cs-CZ" sz="28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3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4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5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6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6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7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7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8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9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9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0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0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1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2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2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3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3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44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5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56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62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68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74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8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Otázka za 1000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Z čeho se vyrábí bronz?</a:t>
            </a:r>
          </a:p>
          <a:p>
            <a:pPr>
              <a:buNone/>
            </a:pPr>
            <a:endParaRPr lang="cs-CZ" sz="1600" dirty="0" smtClean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600" dirty="0" smtClean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                                                  měď a cín</a:t>
            </a:r>
            <a:endParaRPr lang="cs-CZ" sz="16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lačítko akce: Vlastní 3">
            <a:hlinkClick r:id="rId2" action="ppaction://hlinksldjump" highlightClick="1"/>
          </p:cNvPr>
          <p:cNvSpPr/>
          <p:nvPr/>
        </p:nvSpPr>
        <p:spPr>
          <a:xfrm>
            <a:off x="6444208" y="6065912"/>
            <a:ext cx="1296144" cy="79208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7847856" y="6065912"/>
            <a:ext cx="1296144" cy="79208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/>
          <a:lstStyle/>
          <a:p>
            <a:r>
              <a:rPr lang="cs-CZ" dirty="0" smtClean="0"/>
              <a:t>Otázka za 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2"/>
                </a:solidFill>
              </a:rPr>
              <a:t>Který vývojový stupeň člověka používal pěstní klín?</a:t>
            </a:r>
          </a:p>
          <a:p>
            <a:pPr>
              <a:buNone/>
            </a:pPr>
            <a:r>
              <a:rPr lang="cs-CZ" dirty="0" smtClean="0"/>
              <a:t>  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           </a:t>
            </a:r>
            <a:r>
              <a:rPr lang="cs-CZ" sz="1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člověk vzpřímený</a:t>
            </a:r>
            <a:endParaRPr lang="cs-CZ" sz="16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847856" y="6209928"/>
            <a:ext cx="1296144" cy="6480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Vlastní 8">
            <a:hlinkClick r:id="rId3" action="ppaction://hlinksldjump" highlightClick="1"/>
          </p:cNvPr>
          <p:cNvSpPr/>
          <p:nvPr/>
        </p:nvSpPr>
        <p:spPr>
          <a:xfrm>
            <a:off x="6444208" y="6209928"/>
            <a:ext cx="1296144" cy="6480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Otázka za 1000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181208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Na jakém kontinentě žil člověk zručný?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</a:t>
            </a:r>
            <a:r>
              <a:rPr lang="cs-CZ" sz="1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Afrika</a:t>
            </a:r>
            <a:endParaRPr lang="cs-CZ" sz="16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847856" y="6165304"/>
            <a:ext cx="1296144" cy="6926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Vlastní 8">
            <a:hlinkClick r:id="rId3" action="ppaction://hlinksldjump" highlightClick="1"/>
          </p:cNvPr>
          <p:cNvSpPr/>
          <p:nvPr/>
        </p:nvSpPr>
        <p:spPr>
          <a:xfrm>
            <a:off x="6444208" y="6165304"/>
            <a:ext cx="1296144" cy="69269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Otázka za 1000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>
            <a:normAutofit fontScale="47500" lnSpcReduction="20000"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59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Jak se jmenuje soška ženy nalezená na našem území?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</a:t>
            </a:r>
          </a:p>
          <a:p>
            <a:pPr>
              <a:buNone/>
            </a:pP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           </a:t>
            </a:r>
          </a:p>
          <a:p>
            <a:pPr>
              <a:buNone/>
            </a:pP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                                       </a:t>
            </a:r>
            <a:r>
              <a:rPr lang="cs-CZ" sz="34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Věstonická venuše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400" dirty="0" smtClean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</a:t>
            </a:r>
            <a:endParaRPr lang="cs-CZ" sz="2500" dirty="0" smtClean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</a:t>
            </a:r>
            <a:endParaRPr lang="cs-CZ" sz="12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lačítko akce: Domů 6">
            <a:hlinkClick r:id="rId2" action="ppaction://hlinksldjump" highlightClick="1"/>
          </p:cNvPr>
          <p:cNvSpPr/>
          <p:nvPr/>
        </p:nvSpPr>
        <p:spPr>
          <a:xfrm>
            <a:off x="7847856" y="6209928"/>
            <a:ext cx="1296144" cy="6480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Vlastní 7">
            <a:hlinkClick r:id="rId3" action="ppaction://hlinksldjump" highlightClick="1"/>
          </p:cNvPr>
          <p:cNvSpPr/>
          <p:nvPr/>
        </p:nvSpPr>
        <p:spPr>
          <a:xfrm>
            <a:off x="6444208" y="6209928"/>
            <a:ext cx="1296144" cy="6480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Otázka za 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2"/>
                </a:solidFill>
              </a:rPr>
              <a:t>Jak se cizím slovem řekne vypalování lesů?</a:t>
            </a:r>
          </a:p>
          <a:p>
            <a:endParaRPr lang="cs-CZ" dirty="0" smtClean="0"/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                                                       </a:t>
            </a:r>
            <a:r>
              <a:rPr lang="cs-CZ" sz="1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žďáření</a:t>
            </a:r>
            <a:endParaRPr lang="cs-CZ" sz="16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lačítko akce: Vlastní 3">
            <a:hlinkClick r:id="rId2" action="ppaction://hlinksldjump" highlightClick="1"/>
          </p:cNvPr>
          <p:cNvSpPr/>
          <p:nvPr/>
        </p:nvSpPr>
        <p:spPr>
          <a:xfrm>
            <a:off x="5796136" y="6093296"/>
            <a:ext cx="1296144" cy="6480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7164288" y="6093296"/>
            <a:ext cx="1152128" cy="6480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Otázka za 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2"/>
                </a:solidFill>
              </a:rPr>
              <a:t>Které první kamenné nástroje si člověk vyráběl?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                                </a:t>
            </a:r>
            <a:r>
              <a:rPr lang="cs-CZ" sz="1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úštěpy a sekáče</a:t>
            </a:r>
            <a:endParaRPr lang="cs-CZ" sz="16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991872" y="6165304"/>
            <a:ext cx="1152128" cy="6926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Vlastní 8">
            <a:hlinkClick r:id="rId3" action="ppaction://hlinksldjump" highlightClick="1"/>
          </p:cNvPr>
          <p:cNvSpPr/>
          <p:nvPr/>
        </p:nvSpPr>
        <p:spPr>
          <a:xfrm>
            <a:off x="6732240" y="6165304"/>
            <a:ext cx="1152128" cy="69269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Otázka za 1000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Které obilí začali lidé pěstovat jako první?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                                        </a:t>
            </a:r>
            <a:r>
              <a:rPr lang="cs-CZ" sz="1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pšenici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/>
              <a:t>                                     </a:t>
            </a:r>
            <a:endParaRPr lang="cs-CZ" dirty="0"/>
          </a:p>
        </p:txBody>
      </p:sp>
      <p:sp>
        <p:nvSpPr>
          <p:cNvPr id="7" name="Tlačítko akce: Domů 6">
            <a:hlinkClick r:id="rId2" action="ppaction://hlinksldjump" highlightClick="1"/>
          </p:cNvPr>
          <p:cNvSpPr/>
          <p:nvPr/>
        </p:nvSpPr>
        <p:spPr>
          <a:xfrm>
            <a:off x="7991872" y="6137920"/>
            <a:ext cx="1152128" cy="720080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Vlastní 7">
            <a:hlinkClick r:id="rId3" action="ppaction://hlinksldjump" highlightClick="1"/>
          </p:cNvPr>
          <p:cNvSpPr/>
          <p:nvPr/>
        </p:nvSpPr>
        <p:spPr>
          <a:xfrm>
            <a:off x="6732240" y="6165304"/>
            <a:ext cx="1152128" cy="69269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Otázka za 1000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Jak se latinsky řekne člověk rozumný?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</a:t>
            </a:r>
            <a:r>
              <a:rPr lang="cs-CZ" sz="1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Homo sapiens</a:t>
            </a:r>
            <a:endParaRPr lang="cs-CZ" sz="16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lačítko akce: Vlastní 3">
            <a:hlinkClick r:id="rId2" action="ppaction://hlinksldjump" highlightClick="1"/>
          </p:cNvPr>
          <p:cNvSpPr/>
          <p:nvPr/>
        </p:nvSpPr>
        <p:spPr>
          <a:xfrm>
            <a:off x="6300192" y="6137920"/>
            <a:ext cx="1440160" cy="72008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7847856" y="6137920"/>
            <a:ext cx="1296144" cy="720080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Otázka za 1000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Co určitě nelovil homo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erectus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</a:t>
            </a:r>
            <a:r>
              <a:rPr lang="cs-CZ" sz="1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mamuty</a:t>
            </a:r>
            <a:endParaRPr lang="cs-CZ" sz="16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847856" y="6209928"/>
            <a:ext cx="1296144" cy="6480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Vlastní 8">
            <a:hlinkClick r:id="rId3" action="ppaction://hlinksldjump" highlightClick="1"/>
          </p:cNvPr>
          <p:cNvSpPr/>
          <p:nvPr/>
        </p:nvSpPr>
        <p:spPr>
          <a:xfrm>
            <a:off x="6444208" y="6209928"/>
            <a:ext cx="1296144" cy="6480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Otázka za 1000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Který kámen využíval člověk rozumný k výrobě nástrojů?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</a:t>
            </a:r>
            <a:r>
              <a:rPr lang="cs-CZ" sz="1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pazourek</a:t>
            </a:r>
            <a:endParaRPr lang="cs-CZ" sz="16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lačítko akce: Domů 6">
            <a:hlinkClick r:id="rId2" action="ppaction://hlinksldjump" highlightClick="1"/>
          </p:cNvPr>
          <p:cNvSpPr/>
          <p:nvPr/>
        </p:nvSpPr>
        <p:spPr>
          <a:xfrm>
            <a:off x="7919864" y="6209928"/>
            <a:ext cx="1224136" cy="6480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Vlastní 7">
            <a:hlinkClick r:id="rId3" action="ppaction://hlinksldjump" highlightClick="1"/>
          </p:cNvPr>
          <p:cNvSpPr/>
          <p:nvPr/>
        </p:nvSpPr>
        <p:spPr>
          <a:xfrm>
            <a:off x="6588224" y="6209928"/>
            <a:ext cx="1224136" cy="6480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Otázka za 3000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Jak se říká formě na odlévání železa?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</a:t>
            </a:r>
            <a:r>
              <a:rPr lang="cs-CZ" sz="1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kadlub</a:t>
            </a:r>
            <a:endParaRPr lang="cs-CZ" sz="16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7847856" y="6165304"/>
            <a:ext cx="1296144" cy="6926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Vlastní 9">
            <a:hlinkClick r:id="rId3" action="ppaction://hlinksldjump" highlightClick="1"/>
          </p:cNvPr>
          <p:cNvSpPr/>
          <p:nvPr/>
        </p:nvSpPr>
        <p:spPr>
          <a:xfrm>
            <a:off x="6444208" y="6165304"/>
            <a:ext cx="1296144" cy="69269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Otázka za 3000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Který světadíl byl osídlen nejpozději?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lvl="3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        </a:t>
            </a:r>
            <a:r>
              <a:rPr lang="cs-CZ" sz="1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Amerika</a:t>
            </a:r>
            <a:endParaRPr lang="cs-CZ" sz="16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lačítko akce: Vlastní 3">
            <a:hlinkClick r:id="rId2" action="ppaction://hlinksldjump" highlightClick="1"/>
          </p:cNvPr>
          <p:cNvSpPr/>
          <p:nvPr/>
        </p:nvSpPr>
        <p:spPr>
          <a:xfrm>
            <a:off x="6516216" y="6209928"/>
            <a:ext cx="1296144" cy="6480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  </a:t>
            </a:r>
            <a:endParaRPr lang="cs-CZ" dirty="0"/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7919864" y="6209928"/>
            <a:ext cx="1224136" cy="6480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Otázka za 3000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Který malíř kreslil obrázky pravěkých lovců a sběračů?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</a:t>
            </a:r>
            <a:r>
              <a:rPr lang="cs-CZ" sz="1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Zdeněk Burian</a:t>
            </a:r>
            <a:endParaRPr lang="cs-CZ" sz="16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919864" y="6165304"/>
            <a:ext cx="1224136" cy="6926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Vlastní 8">
            <a:hlinkClick r:id="rId3" action="ppaction://hlinksldjump" highlightClick="1"/>
          </p:cNvPr>
          <p:cNvSpPr/>
          <p:nvPr/>
        </p:nvSpPr>
        <p:spPr>
          <a:xfrm>
            <a:off x="6588224" y="6165304"/>
            <a:ext cx="1224136" cy="69269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Otázka za 3000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Vysvětli pojem přirozená dělba práce.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</a:t>
            </a:r>
            <a:r>
              <a:rPr lang="cs-CZ" sz="1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muži - lovci, ženy - sběrači</a:t>
            </a:r>
            <a:endParaRPr lang="cs-CZ" sz="16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lačítko akce: Vlastní 3">
            <a:hlinkClick r:id="rId2" action="ppaction://hlinksldjump" highlightClick="1"/>
          </p:cNvPr>
          <p:cNvSpPr/>
          <p:nvPr/>
        </p:nvSpPr>
        <p:spPr>
          <a:xfrm>
            <a:off x="6372200" y="6209928"/>
            <a:ext cx="1440160" cy="6480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7919864" y="6209928"/>
            <a:ext cx="1224136" cy="6480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Otázka za 3000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Jak se řecky řekne starší doba kamenná?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</a:t>
            </a:r>
            <a:r>
              <a:rPr lang="cs-CZ" sz="1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paleolit</a:t>
            </a:r>
            <a:endParaRPr lang="cs-CZ" sz="16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lačítko akce: Vlastní 3">
            <a:hlinkClick r:id="rId2" action="ppaction://hlinksldjump" highlightClick="1"/>
          </p:cNvPr>
          <p:cNvSpPr/>
          <p:nvPr/>
        </p:nvSpPr>
        <p:spPr>
          <a:xfrm>
            <a:off x="6588224" y="6209928"/>
            <a:ext cx="1296144" cy="6480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7991872" y="6209928"/>
            <a:ext cx="1152128" cy="6480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Otázka za 3000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Kde v blízkosti Brna sídlil člověk vzpřímený?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</a:t>
            </a:r>
            <a:r>
              <a:rPr lang="cs-CZ" sz="1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Stránská skála</a:t>
            </a:r>
            <a:endParaRPr lang="cs-CZ" sz="16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lačítko akce: Domů 6">
            <a:hlinkClick r:id="rId2" action="ppaction://hlinksldjump" highlightClick="1"/>
          </p:cNvPr>
          <p:cNvSpPr/>
          <p:nvPr/>
        </p:nvSpPr>
        <p:spPr>
          <a:xfrm>
            <a:off x="7919864" y="6209928"/>
            <a:ext cx="1224136" cy="6480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Vlastní 7">
            <a:hlinkClick r:id="rId3" action="ppaction://hlinksldjump" highlightClick="1"/>
          </p:cNvPr>
          <p:cNvSpPr/>
          <p:nvPr/>
        </p:nvSpPr>
        <p:spPr>
          <a:xfrm>
            <a:off x="6588224" y="6209928"/>
            <a:ext cx="1224136" cy="6480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Otázka za 3000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Ve které evropské jeskyni se našly světoznámé pravěké malby?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                                                   </a:t>
            </a:r>
            <a:r>
              <a:rPr lang="cs-CZ" sz="1600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Altamira</a:t>
            </a:r>
            <a:endParaRPr lang="cs-CZ" sz="16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lačítko akce: Domů 6">
            <a:hlinkClick r:id="rId2" action="ppaction://hlinksldjump" highlightClick="1"/>
          </p:cNvPr>
          <p:cNvSpPr/>
          <p:nvPr/>
        </p:nvSpPr>
        <p:spPr>
          <a:xfrm>
            <a:off x="7919864" y="6209928"/>
            <a:ext cx="1224136" cy="6480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Vlastní 7">
            <a:hlinkClick r:id="rId3" action="ppaction://hlinksldjump" highlightClick="1"/>
          </p:cNvPr>
          <p:cNvSpPr/>
          <p:nvPr/>
        </p:nvSpPr>
        <p:spPr>
          <a:xfrm>
            <a:off x="6588224" y="6209928"/>
            <a:ext cx="1224136" cy="6480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Otázka za 3000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Řekni název posvátné rostliny Keltů.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   </a:t>
            </a:r>
            <a:r>
              <a:rPr lang="cs-CZ" sz="1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jmelí</a:t>
            </a:r>
            <a:endParaRPr lang="cs-CZ" sz="16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lačítko akce: Domů 6">
            <a:hlinkClick r:id="rId2" action="ppaction://hlinksldjump" highlightClick="1"/>
          </p:cNvPr>
          <p:cNvSpPr/>
          <p:nvPr/>
        </p:nvSpPr>
        <p:spPr>
          <a:xfrm>
            <a:off x="7847856" y="6165304"/>
            <a:ext cx="1296144" cy="6926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Vlastní 7">
            <a:hlinkClick r:id="rId3" action="ppaction://hlinksldjump" highlightClick="1"/>
          </p:cNvPr>
          <p:cNvSpPr/>
          <p:nvPr/>
        </p:nvSpPr>
        <p:spPr>
          <a:xfrm>
            <a:off x="6444208" y="6165304"/>
            <a:ext cx="1296144" cy="69269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Otázka za 3000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767808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Znáš nejstarší řemeslo, kterému se lidé začali věnovat?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</a:t>
            </a:r>
            <a:r>
              <a:rPr lang="cs-CZ" sz="1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hrnčířství</a:t>
            </a:r>
            <a:endParaRPr lang="cs-CZ" sz="16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991872" y="6165304"/>
            <a:ext cx="1152128" cy="6926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Vlastní 8">
            <a:hlinkClick r:id="rId3" action="ppaction://hlinksldjump" highlightClick="1"/>
          </p:cNvPr>
          <p:cNvSpPr/>
          <p:nvPr/>
        </p:nvSpPr>
        <p:spPr>
          <a:xfrm>
            <a:off x="6732240" y="6165304"/>
            <a:ext cx="1152128" cy="69269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Otázka za 3000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Pamatuješ si jméno autora knihy Lovci mamutů?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</a:t>
            </a:r>
            <a:r>
              <a:rPr lang="cs-CZ" sz="1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Eduard </a:t>
            </a:r>
            <a:r>
              <a:rPr lang="cs-CZ" sz="1600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Štorch</a:t>
            </a:r>
            <a:endParaRPr lang="cs-CZ" sz="16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lačítko akce: Domů 6">
            <a:hlinkClick r:id="rId2" action="ppaction://hlinksldjump" highlightClick="1"/>
          </p:cNvPr>
          <p:cNvSpPr/>
          <p:nvPr/>
        </p:nvSpPr>
        <p:spPr>
          <a:xfrm>
            <a:off x="7991872" y="6165304"/>
            <a:ext cx="1152128" cy="6926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Vlastní 7">
            <a:hlinkClick r:id="rId3" action="ppaction://hlinksldjump" highlightClick="1"/>
          </p:cNvPr>
          <p:cNvSpPr/>
          <p:nvPr/>
        </p:nvSpPr>
        <p:spPr>
          <a:xfrm>
            <a:off x="6732240" y="6165304"/>
            <a:ext cx="1152128" cy="69269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Otázka za 5000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Které historické období označuje slovo halštat?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</a:t>
            </a:r>
            <a:r>
              <a:rPr lang="cs-CZ" sz="1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doba železná</a:t>
            </a:r>
            <a:endParaRPr lang="cs-CZ" sz="16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lačítko akce: Vlastní 3">
            <a:hlinkClick r:id="rId2" action="ppaction://hlinksldjump" highlightClick="1"/>
          </p:cNvPr>
          <p:cNvSpPr/>
          <p:nvPr/>
        </p:nvSpPr>
        <p:spPr>
          <a:xfrm>
            <a:off x="6516216" y="6209928"/>
            <a:ext cx="1296144" cy="6480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7919864" y="6209928"/>
            <a:ext cx="1224136" cy="6480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Otázka za 5000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Vysvětli, čím se zabývá antropologie.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</a:t>
            </a:r>
            <a:r>
              <a:rPr lang="cs-CZ" sz="1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studiem lidských kosterních pozůstatků</a:t>
            </a:r>
            <a:endParaRPr lang="cs-CZ" sz="16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lačítko akce: Vlastní 3">
            <a:hlinkClick r:id="rId2" action="ppaction://hlinksldjump" highlightClick="1"/>
          </p:cNvPr>
          <p:cNvSpPr/>
          <p:nvPr/>
        </p:nvSpPr>
        <p:spPr>
          <a:xfrm>
            <a:off x="6660232" y="6209928"/>
            <a:ext cx="1224136" cy="6480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6" name="Tlačítko akce: Domů 5">
            <a:hlinkClick r:id="rId3" action="ppaction://hlinksldjump" highlightClick="1"/>
          </p:cNvPr>
          <p:cNvSpPr/>
          <p:nvPr/>
        </p:nvSpPr>
        <p:spPr>
          <a:xfrm>
            <a:off x="7991872" y="6209928"/>
            <a:ext cx="1152128" cy="6480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Otázka za 5000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Jak byste vysvětlili pojem společenská dělba práce?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</a:t>
            </a:r>
            <a:r>
              <a:rPr lang="cs-CZ" sz="1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rozdělení společnosti na zemědělce a řemeslníky</a:t>
            </a:r>
            <a:endParaRPr lang="cs-CZ" sz="16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lačítko akce: Vlastní 3">
            <a:hlinkClick r:id="rId2" action="ppaction://hlinksldjump" highlightClick="1"/>
          </p:cNvPr>
          <p:cNvSpPr/>
          <p:nvPr/>
        </p:nvSpPr>
        <p:spPr>
          <a:xfrm>
            <a:off x="6732240" y="6209928"/>
            <a:ext cx="1224136" cy="6480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8063880" y="6209928"/>
            <a:ext cx="1080120" cy="6480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Otázka za 5000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Které zvíře bylo domestikováno jako první?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   </a:t>
            </a:r>
            <a:r>
              <a:rPr lang="cs-CZ" sz="1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vlk</a:t>
            </a:r>
            <a:endParaRPr lang="cs-CZ" sz="16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lačítko akce: Domů 6">
            <a:hlinkClick r:id="rId2" action="ppaction://hlinksldjump" highlightClick="1"/>
          </p:cNvPr>
          <p:cNvSpPr/>
          <p:nvPr/>
        </p:nvSpPr>
        <p:spPr>
          <a:xfrm>
            <a:off x="7991872" y="6237312"/>
            <a:ext cx="1152128" cy="62068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Vlastní 7">
            <a:hlinkClick r:id="rId3" action="ppaction://hlinksldjump" highlightClick="1"/>
          </p:cNvPr>
          <p:cNvSpPr/>
          <p:nvPr/>
        </p:nvSpPr>
        <p:spPr>
          <a:xfrm>
            <a:off x="6732240" y="6237312"/>
            <a:ext cx="1152128" cy="62068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Otázka za 5000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Vysvětli řecký termín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eneolit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</a:t>
            </a:r>
            <a:r>
              <a:rPr lang="cs-CZ" sz="1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pozdní doba kamenná</a:t>
            </a:r>
            <a:endParaRPr lang="cs-CZ" sz="16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lačítko akce: Vlastní 3">
            <a:hlinkClick r:id="rId2" action="ppaction://hlinksldjump" highlightClick="1"/>
          </p:cNvPr>
          <p:cNvSpPr/>
          <p:nvPr/>
        </p:nvSpPr>
        <p:spPr>
          <a:xfrm>
            <a:off x="6444208" y="6209928"/>
            <a:ext cx="1368152" cy="6480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7919864" y="6209928"/>
            <a:ext cx="1224136" cy="6480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Otázka za 5000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Kterou událostí začíná náš letopočet?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</a:t>
            </a:r>
            <a:r>
              <a:rPr lang="cs-CZ" sz="1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narození Ježíše Krista</a:t>
            </a:r>
            <a:endParaRPr lang="cs-CZ" sz="16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919864" y="6237312"/>
            <a:ext cx="1224136" cy="62068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Vlastní 8">
            <a:hlinkClick r:id="rId3" action="ppaction://hlinksldjump" highlightClick="1"/>
          </p:cNvPr>
          <p:cNvSpPr/>
          <p:nvPr/>
        </p:nvSpPr>
        <p:spPr>
          <a:xfrm>
            <a:off x="6588224" y="6237312"/>
            <a:ext cx="1224136" cy="62068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Otázka za 5000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Jak se říká keltským kněžím?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</a:t>
            </a:r>
            <a:r>
              <a:rPr lang="cs-CZ" sz="1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druidové</a:t>
            </a:r>
            <a:endParaRPr lang="cs-CZ" sz="16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lačítko akce: Vlastní 3">
            <a:hlinkClick r:id="rId2" action="ppaction://hlinksldjump" highlightClick="1"/>
          </p:cNvPr>
          <p:cNvSpPr/>
          <p:nvPr/>
        </p:nvSpPr>
        <p:spPr>
          <a:xfrm>
            <a:off x="6300192" y="6209928"/>
            <a:ext cx="1440160" cy="6480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7847856" y="6209928"/>
            <a:ext cx="1296144" cy="6480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Otázka za 5000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Vzpomínáš si na název keltských mincí nalezených na našem území?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</a:t>
            </a:r>
            <a:r>
              <a:rPr lang="cs-CZ" sz="1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duhovky</a:t>
            </a:r>
            <a:endParaRPr lang="cs-CZ" sz="16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lačítko akce: Vlastní 3">
            <a:hlinkClick r:id="rId2" action="ppaction://hlinksldjump" highlightClick="1"/>
          </p:cNvPr>
          <p:cNvSpPr/>
          <p:nvPr/>
        </p:nvSpPr>
        <p:spPr>
          <a:xfrm>
            <a:off x="6372200" y="6209928"/>
            <a:ext cx="1440160" cy="6480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7919864" y="6209928"/>
            <a:ext cx="1224136" cy="6480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Otázka za 5000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839816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Co sloužilo jako jedno z prvních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předmincovních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platidel?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</a:t>
            </a:r>
            <a:r>
              <a:rPr lang="cs-CZ" sz="1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bronzové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hřivny</a:t>
            </a:r>
            <a:endParaRPr lang="cs-CZ" sz="16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lačítko akce: Domů 6">
            <a:hlinkClick r:id="rId2" action="ppaction://hlinksldjump" highlightClick="1"/>
          </p:cNvPr>
          <p:cNvSpPr/>
          <p:nvPr/>
        </p:nvSpPr>
        <p:spPr>
          <a:xfrm>
            <a:off x="7919864" y="6209928"/>
            <a:ext cx="1224136" cy="6480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Vlastní 7">
            <a:hlinkClick r:id="rId3" action="ppaction://hlinksldjump" highlightClick="1"/>
          </p:cNvPr>
          <p:cNvSpPr/>
          <p:nvPr/>
        </p:nvSpPr>
        <p:spPr>
          <a:xfrm>
            <a:off x="6588224" y="6237312"/>
            <a:ext cx="1224136" cy="62068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Otázka za 5000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Která věda se zabývá vznikem a vývojem písma?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</a:t>
            </a:r>
            <a:r>
              <a:rPr lang="cs-CZ" sz="1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paleografie</a:t>
            </a:r>
            <a:endParaRPr lang="cs-CZ" sz="16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lačítko akce: Vlastní 3">
            <a:hlinkClick r:id="rId2" action="ppaction://hlinksldjump" highlightClick="1"/>
          </p:cNvPr>
          <p:cNvSpPr/>
          <p:nvPr/>
        </p:nvSpPr>
        <p:spPr>
          <a:xfrm>
            <a:off x="6516216" y="6281936"/>
            <a:ext cx="1296144" cy="576064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7919864" y="6281936"/>
            <a:ext cx="1224136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Použité symboly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Microsoft Office - ilustrace</a:t>
            </a:r>
            <a:endParaRPr lang="cs-CZ" sz="20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73994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550</TotalTime>
  <Words>624</Words>
  <Application>Microsoft Office PowerPoint</Application>
  <PresentationFormat>Předvádění na obrazovce (4:3)</PresentationFormat>
  <Paragraphs>314</Paragraphs>
  <Slides>35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35</vt:i4>
      </vt:variant>
    </vt:vector>
  </HeadingPairs>
  <TitlesOfParts>
    <vt:vector size="36" baseType="lpstr">
      <vt:lpstr>Tok</vt:lpstr>
      <vt:lpstr> </vt:lpstr>
      <vt:lpstr>Metodický list</vt:lpstr>
      <vt:lpstr>Historický milionář </vt:lpstr>
      <vt:lpstr>Prezentace aplikace PowerPoint</vt:lpstr>
      <vt:lpstr>Otázka za 1000</vt:lpstr>
      <vt:lpstr>Otázka za 1000</vt:lpstr>
      <vt:lpstr>Otázka za 1000</vt:lpstr>
      <vt:lpstr>Otázka za 1000</vt:lpstr>
      <vt:lpstr>Otázka za 1000</vt:lpstr>
      <vt:lpstr>Otázka za 1000</vt:lpstr>
      <vt:lpstr>Otázka za 1000</vt:lpstr>
      <vt:lpstr>Otázka za 1000</vt:lpstr>
      <vt:lpstr>Otázka za 1000</vt:lpstr>
      <vt:lpstr>Otázka za 1000</vt:lpstr>
      <vt:lpstr>Otázka za 3000</vt:lpstr>
      <vt:lpstr>Otázka za 3000</vt:lpstr>
      <vt:lpstr>Otázka za 3000</vt:lpstr>
      <vt:lpstr>Otázka za 3000</vt:lpstr>
      <vt:lpstr>Otázka za 3000</vt:lpstr>
      <vt:lpstr>Otázka za 3000</vt:lpstr>
      <vt:lpstr>Otázka za 3000</vt:lpstr>
      <vt:lpstr>Otázka za 3000</vt:lpstr>
      <vt:lpstr>Otázka za 3000</vt:lpstr>
      <vt:lpstr>Otázka za 3000</vt:lpstr>
      <vt:lpstr>Otázka za 5000</vt:lpstr>
      <vt:lpstr>Otázka za 5000</vt:lpstr>
      <vt:lpstr>Otázka za 5000</vt:lpstr>
      <vt:lpstr>Otázka za 5000</vt:lpstr>
      <vt:lpstr>Otázka za 5000</vt:lpstr>
      <vt:lpstr>Otázka za 5000</vt:lpstr>
      <vt:lpstr>Otázka za 5000</vt:lpstr>
      <vt:lpstr>Otázka za 5000</vt:lpstr>
      <vt:lpstr>Otázka za 5000</vt:lpstr>
      <vt:lpstr>Otázka za 5000</vt:lpstr>
      <vt:lpstr>Použité symboly</vt:lpstr>
    </vt:vector>
  </TitlesOfParts>
  <Company>AXION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Historický milionář </dc:title>
  <dc:creator>Zbyněk</dc:creator>
  <cp:lastModifiedBy>Správce PC</cp:lastModifiedBy>
  <cp:revision>62</cp:revision>
  <dcterms:created xsi:type="dcterms:W3CDTF">2011-10-04T14:06:43Z</dcterms:created>
  <dcterms:modified xsi:type="dcterms:W3CDTF">2013-09-04T12:36:04Z</dcterms:modified>
</cp:coreProperties>
</file>