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82" r:id="rId4"/>
    <p:sldId id="257" r:id="rId5"/>
    <p:sldId id="259" r:id="rId6"/>
    <p:sldId id="260" r:id="rId7"/>
    <p:sldId id="268" r:id="rId8"/>
    <p:sldId id="283" r:id="rId9"/>
    <p:sldId id="269" r:id="rId10"/>
    <p:sldId id="270" r:id="rId11"/>
    <p:sldId id="271" r:id="rId12"/>
    <p:sldId id="272" r:id="rId13"/>
    <p:sldId id="273" r:id="rId14"/>
    <p:sldId id="274" r:id="rId15"/>
    <p:sldId id="261" r:id="rId16"/>
    <p:sldId id="262" r:id="rId17"/>
    <p:sldId id="275" r:id="rId18"/>
    <p:sldId id="276" r:id="rId19"/>
    <p:sldId id="277" r:id="rId20"/>
    <p:sldId id="279" r:id="rId21"/>
    <p:sldId id="278" r:id="rId22"/>
    <p:sldId id="280" r:id="rId23"/>
    <p:sldId id="281" r:id="rId24"/>
    <p:sldId id="284" r:id="rId25"/>
    <p:sldId id="263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9878" autoAdjust="0"/>
  </p:normalViewPr>
  <p:slideViewPr>
    <p:cSldViewPr>
      <p:cViewPr varScale="1">
        <p:scale>
          <a:sx n="115" d="100"/>
          <a:sy n="115" d="100"/>
        </p:scale>
        <p:origin x="-149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C312E18-6C21-4902-8793-FAA0C87D0B2C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EF084FC-95BF-4FFD-A7A5-BB389D7944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312E18-6C21-4902-8793-FAA0C87D0B2C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F084FC-95BF-4FFD-A7A5-BB389D7944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C312E18-6C21-4902-8793-FAA0C87D0B2C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EF084FC-95BF-4FFD-A7A5-BB389D7944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312E18-6C21-4902-8793-FAA0C87D0B2C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F084FC-95BF-4FFD-A7A5-BB389D7944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312E18-6C21-4902-8793-FAA0C87D0B2C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F084FC-95BF-4FFD-A7A5-BB389D7944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312E18-6C21-4902-8793-FAA0C87D0B2C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F084FC-95BF-4FFD-A7A5-BB389D7944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C312E18-6C21-4902-8793-FAA0C87D0B2C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F084FC-95BF-4FFD-A7A5-BB389D7944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312E18-6C21-4902-8793-FAA0C87D0B2C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F084FC-95BF-4FFD-A7A5-BB389D7944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312E18-6C21-4902-8793-FAA0C87D0B2C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F084FC-95BF-4FFD-A7A5-BB389D7944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312E18-6C21-4902-8793-FAA0C87D0B2C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F084FC-95BF-4FFD-A7A5-BB389D7944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AC312E18-6C21-4902-8793-FAA0C87D0B2C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F084FC-95BF-4FFD-A7A5-BB389D7944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AC312E18-6C21-4902-8793-FAA0C87D0B2C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EF084FC-95BF-4FFD-A7A5-BB389D79447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slide" Target="slide8.xml"/><Relationship Id="rId7" Type="http://schemas.openxmlformats.org/officeDocument/2006/relationships/slide" Target="slide12.xml"/><Relationship Id="rId12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image" Target="../media/image4.png"/><Relationship Id="rId5" Type="http://schemas.openxmlformats.org/officeDocument/2006/relationships/slide" Target="slide10.xml"/><Relationship Id="rId10" Type="http://schemas.openxmlformats.org/officeDocument/2006/relationships/slide" Target="slide15.xml"/><Relationship Id="rId4" Type="http://schemas.openxmlformats.org/officeDocument/2006/relationships/slide" Target="slide9.xml"/><Relationship Id="rId9" Type="http://schemas.openxmlformats.org/officeDocument/2006/relationships/slide" Target="slide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39259" y="1268760"/>
            <a:ext cx="7239000" cy="53309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Základní škola a mateřská škola Šaratice, okres Vyškov</a:t>
            </a:r>
          </a:p>
          <a:p>
            <a:pPr>
              <a:buNone/>
            </a:pPr>
            <a:r>
              <a:rPr lang="cs-CZ" sz="24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III/2 – Inovace a zkvalitnění výuky prostřednictvím ICT</a:t>
            </a:r>
          </a:p>
          <a:p>
            <a:pPr>
              <a:buNone/>
            </a:pPr>
            <a:r>
              <a:rPr lang="cs-CZ" sz="24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VY_32_INOVACE_90</a:t>
            </a:r>
          </a:p>
          <a:p>
            <a:pPr>
              <a:buNone/>
            </a:pPr>
            <a:r>
              <a:rPr lang="cs-CZ" sz="24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Číslo projektu: CZ.1.07./1.4.00/21.1996</a:t>
            </a:r>
          </a:p>
          <a:p>
            <a:pPr>
              <a:buNone/>
            </a:pPr>
            <a:endParaRPr lang="cs-CZ" sz="24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Jméno autora: Mgr. Gita Vespalcová</a:t>
            </a:r>
          </a:p>
          <a:p>
            <a:pPr>
              <a:buNone/>
            </a:pPr>
            <a:r>
              <a:rPr lang="cs-CZ" sz="24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Datum vytvoření: Duben 2012</a:t>
            </a:r>
          </a:p>
          <a:p>
            <a:pPr>
              <a:buNone/>
            </a:pPr>
            <a:r>
              <a:rPr lang="cs-CZ" sz="24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Ročník: 7. ročník základní školy</a:t>
            </a:r>
          </a:p>
          <a:p>
            <a:pPr>
              <a:buNone/>
            </a:pPr>
            <a:r>
              <a:rPr lang="cs-CZ" sz="24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Vzdělávací oblast: Člověk a společnost</a:t>
            </a:r>
          </a:p>
          <a:p>
            <a:pPr>
              <a:buNone/>
            </a:pPr>
            <a:r>
              <a:rPr lang="cs-CZ" sz="24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Vzdělávací obor: Dějepis</a:t>
            </a:r>
          </a:p>
          <a:p>
            <a:pPr>
              <a:buNone/>
            </a:pPr>
            <a:r>
              <a:rPr lang="cs-CZ" sz="24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Tematický okruh: Dějepis 6. – 9. ročník</a:t>
            </a:r>
          </a:p>
          <a:p>
            <a:pPr>
              <a:buNone/>
            </a:pPr>
            <a:r>
              <a:rPr lang="cs-CZ" sz="24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Téma: Přemyslovci. Časová přímka.</a:t>
            </a:r>
            <a:endParaRPr lang="cs-CZ" dirty="0" smtClean="0">
              <a:solidFill>
                <a:schemeClr val="tx1">
                  <a:lumMod val="5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5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0271"/>
            <a:ext cx="5616704" cy="1268760"/>
          </a:xfrm>
          <a:prstGeom prst="rect">
            <a:avLst/>
          </a:prstGeom>
          <a:solidFill>
            <a:srgbClr val="FFFFFF"/>
          </a:solidFill>
          <a:ln>
            <a:noFill/>
          </a:ln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39000" cy="660688"/>
          </a:xfrm>
        </p:spPr>
        <p:txBody>
          <a:bodyPr/>
          <a:lstStyle/>
          <a:p>
            <a:r>
              <a:rPr lang="cs-CZ" sz="4000" i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Metodický list</a:t>
            </a:r>
            <a:endParaRPr lang="cs-CZ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7239000" cy="5403000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Děti nejprve pracují s časovou osou.</a:t>
            </a:r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Pokusí se správně přiřadit k letopočtům události.</a:t>
            </a:r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Body na ose jsou opatřeny hypertextovými odkazy. Kliknutím na ně se dětem objeví správné odpovědi s dalšími informacemi.</a:t>
            </a:r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Po vyčerpání všech dat jsou pro děti připraveny jednoduché otázky, které prověří jejich práci v hodině.</a:t>
            </a:r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Na stránku s kvízovými otázkami se dostanou kliknutím na vykřičník, který je vpravo dole pod časovou osou.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7239000" cy="612308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Stránky s otázkami mají skrytou odpověď, která se objeví kliknutím na     .</a:t>
            </a:r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Kliknutí na šipku je přesune na další stránku s otázkou. K dispozici je celkem devět stránek s otázkami.</a:t>
            </a:r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Cílem je zopakovat si některé důležité letopočty související s vývojem českého státu.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Documents and Settings\Zbyněk\Local Settings\Temporary Internet Files\Content.IE5\CE77G2EI\MC900442139[1].pn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4788024" y="764704"/>
            <a:ext cx="473394" cy="4831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letopočty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Časová přímka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Přímá spojovací šipka 5"/>
          <p:cNvCxnSpPr/>
          <p:nvPr/>
        </p:nvCxnSpPr>
        <p:spPr>
          <a:xfrm>
            <a:off x="107504" y="3429000"/>
            <a:ext cx="7920880" cy="0"/>
          </a:xfrm>
          <a:prstGeom prst="straightConnector1">
            <a:avLst/>
          </a:prstGeom>
          <a:ln>
            <a:solidFill>
              <a:schemeClr val="tx1">
                <a:lumMod val="65000"/>
              </a:schemeClr>
            </a:solidFill>
            <a:headEnd type="arrow"/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8" name="Přímá spojovací čára 7">
            <a:hlinkClick r:id="rId2" action="ppaction://hlinksldjump"/>
          </p:cNvPr>
          <p:cNvCxnSpPr/>
          <p:nvPr/>
        </p:nvCxnSpPr>
        <p:spPr>
          <a:xfrm>
            <a:off x="683568" y="3284984"/>
            <a:ext cx="0" cy="288032"/>
          </a:xfrm>
          <a:prstGeom prst="line">
            <a:avLst/>
          </a:prstGeom>
          <a:ln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" name="Přímá spojovací čára 10">
            <a:hlinkClick r:id="rId3" action="ppaction://hlinksldjump"/>
          </p:cNvPr>
          <p:cNvCxnSpPr/>
          <p:nvPr/>
        </p:nvCxnSpPr>
        <p:spPr>
          <a:xfrm>
            <a:off x="1619672" y="3284984"/>
            <a:ext cx="0" cy="288032"/>
          </a:xfrm>
          <a:prstGeom prst="line">
            <a:avLst/>
          </a:prstGeom>
          <a:ln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2" name="Přímá spojovací čára 11">
            <a:hlinkClick r:id="rId4" action="ppaction://hlinksldjump"/>
          </p:cNvPr>
          <p:cNvCxnSpPr/>
          <p:nvPr/>
        </p:nvCxnSpPr>
        <p:spPr>
          <a:xfrm>
            <a:off x="2267744" y="3284984"/>
            <a:ext cx="0" cy="288032"/>
          </a:xfrm>
          <a:prstGeom prst="line">
            <a:avLst/>
          </a:prstGeom>
          <a:ln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3" name="Přímá spojovací čára 12">
            <a:hlinkClick r:id="rId5" action="ppaction://hlinksldjump"/>
          </p:cNvPr>
          <p:cNvCxnSpPr/>
          <p:nvPr/>
        </p:nvCxnSpPr>
        <p:spPr>
          <a:xfrm>
            <a:off x="3059832" y="3284984"/>
            <a:ext cx="0" cy="288032"/>
          </a:xfrm>
          <a:prstGeom prst="line">
            <a:avLst/>
          </a:prstGeom>
          <a:ln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4" name="Přímá spojovací čára 13">
            <a:hlinkClick r:id="rId6" action="ppaction://hlinksldjump"/>
          </p:cNvPr>
          <p:cNvCxnSpPr/>
          <p:nvPr/>
        </p:nvCxnSpPr>
        <p:spPr>
          <a:xfrm>
            <a:off x="3923928" y="3284984"/>
            <a:ext cx="0" cy="288032"/>
          </a:xfrm>
          <a:prstGeom prst="line">
            <a:avLst/>
          </a:prstGeom>
          <a:ln>
            <a:solidFill>
              <a:schemeClr val="tx1">
                <a:lumMod val="65000"/>
              </a:schemeClr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5" name="Přímá spojovací čára 14">
            <a:hlinkClick r:id="rId7" action="ppaction://hlinksldjump"/>
          </p:cNvPr>
          <p:cNvCxnSpPr/>
          <p:nvPr/>
        </p:nvCxnSpPr>
        <p:spPr>
          <a:xfrm>
            <a:off x="5004048" y="3284984"/>
            <a:ext cx="0" cy="288032"/>
          </a:xfrm>
          <a:prstGeom prst="line">
            <a:avLst/>
          </a:prstGeom>
          <a:ln>
            <a:solidFill>
              <a:schemeClr val="tx1">
                <a:lumMod val="65000"/>
              </a:schemeClr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6" name="Přímá spojovací čára 15">
            <a:hlinkClick r:id="rId8" action="ppaction://hlinksldjump"/>
          </p:cNvPr>
          <p:cNvCxnSpPr/>
          <p:nvPr/>
        </p:nvCxnSpPr>
        <p:spPr>
          <a:xfrm>
            <a:off x="6012160" y="3284984"/>
            <a:ext cx="0" cy="288032"/>
          </a:xfrm>
          <a:prstGeom prst="line">
            <a:avLst/>
          </a:prstGeom>
          <a:ln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čára 16">
            <a:hlinkClick r:id="rId9" action="ppaction://hlinksldjump"/>
          </p:cNvPr>
          <p:cNvCxnSpPr/>
          <p:nvPr/>
        </p:nvCxnSpPr>
        <p:spPr>
          <a:xfrm>
            <a:off x="7020272" y="3284984"/>
            <a:ext cx="0" cy="288032"/>
          </a:xfrm>
          <a:prstGeom prst="line">
            <a:avLst/>
          </a:prstGeom>
          <a:ln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 rot="16200000">
            <a:off x="184191" y="2375298"/>
            <a:ext cx="1008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935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 rot="16200000">
            <a:off x="1114979" y="2375300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995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 rot="16200000">
            <a:off x="1770721" y="2411305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1085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 rot="16200000">
            <a:off x="2590505" y="2411304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1158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 rot="16200000">
            <a:off x="3422807" y="2375301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1212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 rot="16200000">
            <a:off x="4540479" y="2411306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1278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 rot="16200000">
            <a:off x="5548592" y="2411305"/>
            <a:ext cx="936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1300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 rot="16200000">
            <a:off x="6541252" y="2339296"/>
            <a:ext cx="936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1306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Documents and Settings\Zbyněk\Local Settings\Temporary Internet Files\Content.IE5\UQIHIO6I\MC900442128[1].pn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>
            <a:grayscl/>
          </a:blip>
          <a:srcRect/>
          <a:stretch>
            <a:fillRect/>
          </a:stretch>
        </p:blipFill>
        <p:spPr bwMode="auto">
          <a:xfrm>
            <a:off x="7452320" y="6177905"/>
            <a:ext cx="680095" cy="680095"/>
          </a:xfrm>
          <a:prstGeom prst="rect">
            <a:avLst/>
          </a:prstGeom>
          <a:noFill/>
        </p:spPr>
      </p:pic>
      <p:cxnSp>
        <p:nvCxnSpPr>
          <p:cNvPr id="20" name="Přímá spojovací čára 19">
            <a:hlinkClick r:id="rId12" action="ppaction://hlinksldjump"/>
          </p:cNvPr>
          <p:cNvCxnSpPr/>
          <p:nvPr/>
        </p:nvCxnSpPr>
        <p:spPr>
          <a:xfrm>
            <a:off x="1187624" y="3284984"/>
            <a:ext cx="0" cy="288032"/>
          </a:xfrm>
          <a:prstGeom prst="line">
            <a:avLst/>
          </a:prstGeom>
          <a:ln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 rot="16200000">
            <a:off x="789527" y="2483313"/>
            <a:ext cx="792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955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Smrt knížete Václava</a:t>
            </a:r>
            <a:endParaRPr lang="cs-CZ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Roku 935, 28. září, byl zavražděn kníže Václav z rodu Přemyslovců.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Vraždu si objednal Boleslav, Václavův bratr.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K vraždě došlo ve Staré Boleslavi, kam Boleslav svého bratra pozval.</a:t>
            </a:r>
            <a:endParaRPr lang="cs-CZ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1026" name="Picture 2" descr="C:\Documents and Settings\Zbyněk\Local Settings\Temporary Internet Files\Content.IE5\TF167KQC\MC900442122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7452320" y="6177905"/>
            <a:ext cx="684721" cy="6800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Ražba stříbrných denárů</a:t>
            </a:r>
            <a:endParaRPr lang="cs-CZ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Roku 955 začal Boleslav I. razit stříbrné denáry.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Do té doby se u nás používaly jako platidlo šátečky (kus plátna).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Nejsou to ovšem první mince ražené na našem území. Ty začali ze zlata razit Keltové a nazýváme je duhovky.</a:t>
            </a:r>
            <a:endParaRPr lang="cs-CZ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1026" name="Picture 2" descr="C:\Documents and Settings\Zbyněk\Local Settings\Temporary Internet Files\Content.IE5\TF167KQC\MC900442122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7452320" y="6177905"/>
            <a:ext cx="684721" cy="6800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Vyvraždění </a:t>
            </a:r>
            <a:r>
              <a:rPr lang="cs-CZ" dirty="0" err="1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Slavníkovců</a:t>
            </a:r>
            <a:endParaRPr lang="cs-CZ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Roku 995 nechal Boleslav II. vyvraždit své konkurenty na </a:t>
            </a:r>
            <a:r>
              <a:rPr lang="cs-CZ" dirty="0" err="1" smtClean="0">
                <a:solidFill>
                  <a:schemeClr val="tx1">
                    <a:lumMod val="50000"/>
                  </a:schemeClr>
                </a:solidFill>
              </a:rPr>
              <a:t>Libici</a:t>
            </a:r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Dokončil tak sjednocení českého státu.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Masakr přežil pouze bývalý český biskup Vojtěch </a:t>
            </a:r>
            <a:r>
              <a:rPr lang="cs-CZ" dirty="0" err="1" smtClean="0">
                <a:solidFill>
                  <a:schemeClr val="tx1">
                    <a:lumMod val="50000"/>
                  </a:schemeClr>
                </a:solidFill>
              </a:rPr>
              <a:t>Slavníkovec</a:t>
            </a:r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, který byl na misijní cestě do Polska.</a:t>
            </a:r>
            <a:endParaRPr lang="cs-CZ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1026" name="Picture 2" descr="C:\Documents and Settings\Zbyněk\Local Settings\Temporary Internet Files\Content.IE5\TF167KQC\MC900442122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7452320" y="6177905"/>
            <a:ext cx="684721" cy="6800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Korunovace Vratislava II.</a:t>
            </a:r>
            <a:endParaRPr lang="cs-CZ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Roku 1085 byl prvním českým králem korunován kníže Vratislav II.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Královskou korunu získal za pomoc císaři Svaté říše římské.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Jindřich IV., římský císař, byl ve sporu s papežem o vládu nad křesťanským světem.</a:t>
            </a:r>
            <a:endParaRPr lang="cs-CZ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1026" name="Picture 2" descr="C:\Documents and Settings\Zbyněk\Local Settings\Temporary Internet Files\Content.IE5\TF167KQC\MC900442122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7452320" y="6177905"/>
            <a:ext cx="684721" cy="6800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Korunovace Vladislava II.</a:t>
            </a:r>
            <a:endParaRPr lang="cs-CZ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Roku 1158 byl korunován druhý český král Vladislav II.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Českou korunu si zasloužil pomocí římskému císaři Fridrichu I. během druhé křížové výpravy.</a:t>
            </a:r>
            <a:endParaRPr lang="cs-CZ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1026" name="Picture 2" descr="C:\Documents and Settings\Zbyněk\Local Settings\Temporary Internet Files\Content.IE5\TF167KQC\MC900442122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7452320" y="6177905"/>
            <a:ext cx="684721" cy="6800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Zlatá bula sicilská</a:t>
            </a:r>
            <a:endParaRPr lang="cs-CZ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Roku 1212 byla vydána listina zaručující českému knížeti dědičný královský titul.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Prvním dědičným český králem byl Přemysl Otakar I.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České království se tak zbavilo své závislosti na Svaté říši římské.</a:t>
            </a:r>
          </a:p>
        </p:txBody>
      </p:sp>
      <p:pic>
        <p:nvPicPr>
          <p:cNvPr id="1026" name="Picture 2" descr="C:\Documents and Settings\Zbyněk\Local Settings\Temporary Internet Files\Content.IE5\TF167KQC\MC900442122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7452320" y="6177905"/>
            <a:ext cx="684721" cy="6800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Bitva na Moravském poli</a:t>
            </a:r>
            <a:endParaRPr lang="cs-CZ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Roku 1278 umírá v bitvě na Moravském poli český král Přemysl Otakar II.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Bojoval proti římskému králi Rudolfu I. Habsburskému.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Neuznal totiž Rudolfovo zvolení římským králem.</a:t>
            </a:r>
          </a:p>
        </p:txBody>
      </p:sp>
      <p:pic>
        <p:nvPicPr>
          <p:cNvPr id="1026" name="Picture 2" descr="C:\Documents and Settings\Zbyněk\Local Settings\Temporary Internet Files\Content.IE5\TF167KQC\MC900442122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7452320" y="6177905"/>
            <a:ext cx="684721" cy="6800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Ražba pražských grošů</a:t>
            </a:r>
            <a:endParaRPr lang="cs-CZ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Roku 1300 nechává Václav II. razit nové mince, pražské groše.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Jsou raženy ze stříbra.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Jediná královská mincovna byla tehdy v Kutné Hoře, kde se stříbro zároveň těžilo.</a:t>
            </a:r>
          </a:p>
        </p:txBody>
      </p:sp>
      <p:pic>
        <p:nvPicPr>
          <p:cNvPr id="1026" name="Picture 2" descr="C:\Documents and Settings\Zbyněk\Local Settings\Temporary Internet Files\Content.IE5\TF167KQC\MC900442122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7452320" y="6177905"/>
            <a:ext cx="684721" cy="6800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Vymírají Přemyslovci</a:t>
            </a:r>
            <a:endParaRPr lang="cs-CZ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Roku 1306 umírá poslední král z rodu Přemyslovců, Václav III.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Přemyslovci tak vymírají po meči. Zůstaly pouze princezny Anna a Eliška, sestry 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   Václava III.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Začíná tak boj české šlechty o zvolení nového českého krále.</a:t>
            </a:r>
          </a:p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Tím se roku 1310 stává Jan Lucemburský, manžel Elišky Přemyslovny.</a:t>
            </a:r>
          </a:p>
        </p:txBody>
      </p:sp>
      <p:pic>
        <p:nvPicPr>
          <p:cNvPr id="1026" name="Picture 2" descr="C:\Documents and Settings\Zbyněk\Local Settings\Temporary Internet Files\Content.IE5\TF167KQC\MC900442122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7452320" y="6177905"/>
            <a:ext cx="684721" cy="6800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Kvízové otázky</a:t>
            </a:r>
            <a:endParaRPr lang="cs-CZ" sz="32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Documents and Settings\Zbyněk\Local Settings\Temporary Internet Files\Content.IE5\WVKR2EH9\MC900442144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7452320" y="6183238"/>
            <a:ext cx="652854" cy="674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28. září 935</a:t>
            </a:r>
            <a:endParaRPr lang="cs-CZ" sz="32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Kdy zemřel kníže Václav?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Zbyněk\Local Settings\Temporary Internet Files\Content.IE5\CE77G2EI\MC900442139[1].pn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6804248" y="6158855"/>
            <a:ext cx="685068" cy="699145"/>
          </a:xfrm>
          <a:prstGeom prst="rect">
            <a:avLst/>
          </a:prstGeom>
          <a:noFill/>
        </p:spPr>
      </p:pic>
      <p:pic>
        <p:nvPicPr>
          <p:cNvPr id="5" name="Picture 2" descr="C:\Documents and Settings\Zbyněk\Local Settings\Temporary Internet Files\Content.IE5\WVKR2EH9\MC900442144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7452320" y="6183238"/>
            <a:ext cx="652854" cy="674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Keltské duhovky</a:t>
            </a:r>
            <a:endParaRPr lang="cs-CZ" sz="32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Které mince se u nás razily jako první?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Zbyněk\Local Settings\Temporary Internet Files\Content.IE5\CE77G2EI\MC900442139[1].pn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6804248" y="6158855"/>
            <a:ext cx="685068" cy="699145"/>
          </a:xfrm>
          <a:prstGeom prst="rect">
            <a:avLst/>
          </a:prstGeom>
          <a:noFill/>
        </p:spPr>
      </p:pic>
      <p:pic>
        <p:nvPicPr>
          <p:cNvPr id="5" name="Picture 2" descr="C:\Documents and Settings\Zbyněk\Local Settings\Temporary Internet Files\Content.IE5\WVKR2EH9\MC900442144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7452320" y="6183238"/>
            <a:ext cx="652854" cy="674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Vojtěch </a:t>
            </a:r>
            <a:r>
              <a:rPr lang="cs-CZ" sz="3200" dirty="0" err="1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Slavníkovec</a:t>
            </a:r>
            <a:endParaRPr lang="cs-CZ" sz="32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se jmenoval druhý český biskup?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Zbyněk\Local Settings\Temporary Internet Files\Content.IE5\CE77G2EI\MC900442139[1].pn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6804248" y="6158855"/>
            <a:ext cx="685068" cy="699145"/>
          </a:xfrm>
          <a:prstGeom prst="rect">
            <a:avLst/>
          </a:prstGeom>
          <a:noFill/>
        </p:spPr>
      </p:pic>
      <p:pic>
        <p:nvPicPr>
          <p:cNvPr id="5" name="Picture 2" descr="C:\Documents and Settings\Zbyněk\Local Settings\Temporary Internet Files\Content.IE5\WVKR2EH9\MC900442144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7452320" y="6183238"/>
            <a:ext cx="652854" cy="674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Jindřichu IV.</a:t>
            </a:r>
            <a:endParaRPr lang="cs-CZ" sz="32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Komu pomohl v boji proti papeži český kníže Vratislav II. a získal tak královskou korunu pro svoji osobu?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Zbyněk\Local Settings\Temporary Internet Files\Content.IE5\CE77G2EI\MC900442139[1].pn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6804248" y="6158855"/>
            <a:ext cx="685068" cy="699145"/>
          </a:xfrm>
          <a:prstGeom prst="rect">
            <a:avLst/>
          </a:prstGeom>
          <a:noFill/>
        </p:spPr>
      </p:pic>
      <p:pic>
        <p:nvPicPr>
          <p:cNvPr id="5" name="Picture 2" descr="C:\Documents and Settings\Zbyněk\Local Settings\Temporary Internet Files\Content.IE5\WVKR2EH9\MC900442144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7452320" y="6183238"/>
            <a:ext cx="652854" cy="674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Účast na 2. křížové výpravě</a:t>
            </a:r>
            <a:endParaRPr lang="cs-CZ" sz="32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Za co získal Vladislav II. královskou korunu?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Zbyněk\Local Settings\Temporary Internet Files\Content.IE5\CE77G2EI\MC900442139[1].pn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6804248" y="6158855"/>
            <a:ext cx="685068" cy="699145"/>
          </a:xfrm>
          <a:prstGeom prst="rect">
            <a:avLst/>
          </a:prstGeom>
          <a:noFill/>
        </p:spPr>
      </p:pic>
      <p:pic>
        <p:nvPicPr>
          <p:cNvPr id="5" name="Picture 2" descr="C:\Documents and Settings\Zbyněk\Local Settings\Temporary Internet Files\Content.IE5\WVKR2EH9\MC900442144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7452320" y="6183238"/>
            <a:ext cx="652854" cy="674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Zlatá bula sicilská</a:t>
            </a:r>
            <a:endParaRPr lang="cs-CZ" sz="32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se jmenuje listina zaručující českým knížatům dědičný královský titul?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Zbyněk\Local Settings\Temporary Internet Files\Content.IE5\CE77G2EI\MC900442139[1].pn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6804248" y="6158855"/>
            <a:ext cx="685068" cy="699145"/>
          </a:xfrm>
          <a:prstGeom prst="rect">
            <a:avLst/>
          </a:prstGeom>
          <a:noFill/>
        </p:spPr>
      </p:pic>
      <p:pic>
        <p:nvPicPr>
          <p:cNvPr id="5" name="Picture 2" descr="C:\Documents and Settings\Zbyněk\Local Settings\Temporary Internet Files\Content.IE5\WVKR2EH9\MC900442144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7452320" y="6183238"/>
            <a:ext cx="652854" cy="674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Proti Rudolfu I. habsburskému</a:t>
            </a:r>
            <a:endParaRPr lang="cs-CZ" sz="32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Proti komu bojoval Přemysl Otakar II. v bitvě na Moravském poli?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Zbyněk\Local Settings\Temporary Internet Files\Content.IE5\CE77G2EI\MC900442139[1].pn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6804248" y="6158855"/>
            <a:ext cx="685068" cy="699145"/>
          </a:xfrm>
          <a:prstGeom prst="rect">
            <a:avLst/>
          </a:prstGeom>
          <a:noFill/>
        </p:spPr>
      </p:pic>
      <p:pic>
        <p:nvPicPr>
          <p:cNvPr id="5" name="Picture 2" descr="C:\Documents and Settings\Zbyněk\Local Settings\Temporary Internet Files\Content.IE5\WVKR2EH9\MC900442144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7452320" y="6183238"/>
            <a:ext cx="652854" cy="674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 Kutné hoře</a:t>
            </a:r>
            <a:endParaRPr lang="cs-CZ" sz="32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Kde se za vlády Václava II. nacházela královská mincovna?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Zbyněk\Local Settings\Temporary Internet Files\Content.IE5\CE77G2EI\MC900442139[1].pn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6804248" y="6158855"/>
            <a:ext cx="685068" cy="699145"/>
          </a:xfrm>
          <a:prstGeom prst="rect">
            <a:avLst/>
          </a:prstGeom>
          <a:noFill/>
        </p:spPr>
      </p:pic>
      <p:pic>
        <p:nvPicPr>
          <p:cNvPr id="5" name="Picture 2" descr="C:\Documents and Settings\Zbyněk\Local Settings\Temporary Internet Files\Content.IE5\WVKR2EH9\MC900442144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7452320" y="6183238"/>
            <a:ext cx="652854" cy="674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Eliška Přemyslovna</a:t>
            </a:r>
            <a:endParaRPr lang="cs-CZ" sz="32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Která Přemyslovna se provdala za Jana Lucemburského?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Zbyněk\Local Settings\Temporary Internet Files\Content.IE5\CE77G2EI\MC900442139[1].pn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6804248" y="6158855"/>
            <a:ext cx="685068" cy="699145"/>
          </a:xfrm>
          <a:prstGeom prst="rect">
            <a:avLst/>
          </a:prstGeom>
          <a:noFill/>
        </p:spPr>
      </p:pic>
      <p:pic>
        <p:nvPicPr>
          <p:cNvPr id="5" name="Picture 2" descr="C:\Documents and Settings\Zbyněk\Local Settings\Temporary Internet Files\Content.IE5\WVKR2EH9\MC900442144[1].pn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7452320" y="6183238"/>
            <a:ext cx="652854" cy="674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Použité symboly</a:t>
            </a:r>
            <a:endParaRPr lang="cs-CZ" sz="32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8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Microsoft </a:t>
            </a:r>
            <a:r>
              <a:rPr lang="cs-CZ" sz="2800" dirty="0" err="1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Offïce</a:t>
            </a:r>
            <a:r>
              <a:rPr lang="cs-CZ" sz="28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klipart</a:t>
            </a:r>
            <a:endParaRPr lang="cs-CZ" sz="28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169</TotalTime>
  <Words>689</Words>
  <Application>Microsoft Office PowerPoint</Application>
  <PresentationFormat>Předvádění na obrazovce (4:3)</PresentationFormat>
  <Paragraphs>109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Bohatý</vt:lpstr>
      <vt:lpstr>Prezentace aplikace PowerPoint</vt:lpstr>
      <vt:lpstr>Metodický list</vt:lpstr>
      <vt:lpstr>Prezentace aplikace PowerPoint</vt:lpstr>
      <vt:lpstr>letopočty</vt:lpstr>
      <vt:lpstr>Prezentace aplikace PowerPoint</vt:lpstr>
      <vt:lpstr>Smrt knížete Václava</vt:lpstr>
      <vt:lpstr>Ražba stříbrných denárů</vt:lpstr>
      <vt:lpstr>Vyvraždění Slavníkovců</vt:lpstr>
      <vt:lpstr>Korunovace Vratislava II.</vt:lpstr>
      <vt:lpstr>Korunovace Vladislava II.</vt:lpstr>
      <vt:lpstr>Zlatá bula sicilská</vt:lpstr>
      <vt:lpstr>Bitva na Moravském poli</vt:lpstr>
      <vt:lpstr>Ražba pražských grošů</vt:lpstr>
      <vt:lpstr>Vymírají Přemyslovci</vt:lpstr>
      <vt:lpstr>Kvízové otázky</vt:lpstr>
      <vt:lpstr>28. září 935</vt:lpstr>
      <vt:lpstr>Keltské duhovky</vt:lpstr>
      <vt:lpstr>Vojtěch Slavníkovec</vt:lpstr>
      <vt:lpstr>Jindřichu IV.</vt:lpstr>
      <vt:lpstr>Účast na 2. křížové výpravě</vt:lpstr>
      <vt:lpstr>Zlatá bula sicilská</vt:lpstr>
      <vt:lpstr>Proti Rudolfu I. habsburskému</vt:lpstr>
      <vt:lpstr>V Kutné hoře</vt:lpstr>
      <vt:lpstr>Eliška Přemyslovna</vt:lpstr>
      <vt:lpstr>Použité symboly</vt:lpstr>
    </vt:vector>
  </TitlesOfParts>
  <Company>AXION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</dc:creator>
  <cp:lastModifiedBy>Správce PC</cp:lastModifiedBy>
  <cp:revision>23</cp:revision>
  <dcterms:created xsi:type="dcterms:W3CDTF">2012-03-29T12:57:05Z</dcterms:created>
  <dcterms:modified xsi:type="dcterms:W3CDTF">2013-09-04T12:40:40Z</dcterms:modified>
</cp:coreProperties>
</file>