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82" r:id="rId4"/>
    <p:sldId id="257" r:id="rId5"/>
    <p:sldId id="259" r:id="rId6"/>
    <p:sldId id="260" r:id="rId7"/>
    <p:sldId id="268" r:id="rId8"/>
    <p:sldId id="283" r:id="rId9"/>
    <p:sldId id="269" r:id="rId10"/>
    <p:sldId id="270" r:id="rId11"/>
    <p:sldId id="271" r:id="rId12"/>
    <p:sldId id="272" r:id="rId13"/>
    <p:sldId id="273" r:id="rId14"/>
    <p:sldId id="274" r:id="rId15"/>
    <p:sldId id="285" r:id="rId16"/>
    <p:sldId id="286" r:id="rId17"/>
    <p:sldId id="287" r:id="rId18"/>
    <p:sldId id="261" r:id="rId19"/>
    <p:sldId id="262" r:id="rId20"/>
    <p:sldId id="275" r:id="rId21"/>
    <p:sldId id="276" r:id="rId22"/>
    <p:sldId id="277" r:id="rId23"/>
    <p:sldId id="279" r:id="rId24"/>
    <p:sldId id="278" r:id="rId25"/>
    <p:sldId id="280" r:id="rId26"/>
    <p:sldId id="281" r:id="rId27"/>
    <p:sldId id="284" r:id="rId28"/>
    <p:sldId id="288" r:id="rId29"/>
    <p:sldId id="289" r:id="rId30"/>
    <p:sldId id="290" r:id="rId31"/>
    <p:sldId id="291" r:id="rId32"/>
    <p:sldId id="292" r:id="rId33"/>
    <p:sldId id="293" r:id="rId34"/>
    <p:sldId id="294" r:id="rId35"/>
    <p:sldId id="295" r:id="rId36"/>
    <p:sldId id="296" r:id="rId37"/>
    <p:sldId id="263" r:id="rId3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3" autoAdjust="0"/>
    <p:restoredTop sz="99878" autoAdjust="0"/>
  </p:normalViewPr>
  <p:slideViewPr>
    <p:cSldViewPr>
      <p:cViewPr varScale="1">
        <p:scale>
          <a:sx n="115" d="100"/>
          <a:sy n="115" d="100"/>
        </p:scale>
        <p:origin x="-1494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3" Type="http://schemas.openxmlformats.org/officeDocument/2006/relationships/image" Target="../media/image4.png"/><Relationship Id="rId7" Type="http://schemas.openxmlformats.org/officeDocument/2006/relationships/slide" Target="slide9.xml"/><Relationship Id="rId12" Type="http://schemas.openxmlformats.org/officeDocument/2006/relationships/slide" Target="slide16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14.xml"/><Relationship Id="rId5" Type="http://schemas.openxmlformats.org/officeDocument/2006/relationships/slide" Target="slide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slide" Target="slide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slide" Target="slide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slide" Target="slide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3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67544" y="1268760"/>
            <a:ext cx="7239000" cy="53309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Základní škola a mateřská škola Šaratice, okres Vyškov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III/2 – Inovace a zkvalitnění výuky prostřednictvím ICT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VY_32_INOVACE_93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CZ.1.07./1.4.00/21.1996</a:t>
            </a:r>
          </a:p>
          <a:p>
            <a:pPr>
              <a:buNone/>
            </a:pPr>
            <a:endParaRPr lang="cs-CZ" sz="2400" dirty="0" smtClean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Jméno autora: Mgr. Gita Vespalcová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Datum vytvoření: Květen 2012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Ročník: 9. ročník základní školy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oblast: Člověk a společnost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obor: Dějepis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Tematický okruh: Dějepis 6. – 9. ročník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Téma: Události 1. poloviny 20. století. Časová přímka.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5" name="Picture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4774" y="116632"/>
            <a:ext cx="5616704" cy="1224136"/>
          </a:xfrm>
          <a:prstGeom prst="rect">
            <a:avLst/>
          </a:prstGeom>
          <a:solidFill>
            <a:srgbClr val="FFFFFF"/>
          </a:solidFill>
          <a:ln>
            <a:noFill/>
          </a:ln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239000" cy="660688"/>
          </a:xfrm>
        </p:spPr>
        <p:txBody>
          <a:bodyPr>
            <a:normAutofit fontScale="90000"/>
          </a:bodyPr>
          <a:lstStyle/>
          <a:p>
            <a:r>
              <a:rPr lang="cs-CZ" sz="40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Metodický list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7239000" cy="540300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Děti nejprve pracují s časovou osou.</a:t>
            </a: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Pokusí se správně přiřadit k letopočtům události.</a:t>
            </a: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Body na ose jsou opatřeny hypertextovými odkazy. Kliknutím na ně se dětem objeví správné odpovědi s dalšími informacemi.</a:t>
            </a: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 vyčerpání všech dat jsou pro děti připraveny jednoduché otázky, které prověří jejich práci v hodině.</a:t>
            </a: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 stránku s kvízovými otázkami se dostanou kliknutím na vykřičník, který je vpravo dole pod časovou osou.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7239000" cy="612308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Stránky s otázkami mají skrytou odpověď, která se objeví kliknutím na      .</a:t>
            </a: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Kliknutí na šipku je přesune na další stránku s otázkou. K dispozici je celkem devět stránek s otázkami.</a:t>
            </a: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Cílem je zopakovat si některé důležité letopočty související s vývojem českého státu.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4932040" y="836712"/>
            <a:ext cx="473394" cy="4831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Události 1. poloviny 20. století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Časová přímka.</a:t>
            </a:r>
            <a:endParaRPr lang="cs-CZ" sz="36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Zbyněk\Local Settings\Temporary Internet Files\Content.IE5\UQIHIO6I\MC900442128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80095" cy="680095"/>
          </a:xfrm>
          <a:prstGeom prst="rect">
            <a:avLst/>
          </a:prstGeom>
          <a:noFill/>
        </p:spPr>
      </p:pic>
      <p:cxnSp>
        <p:nvCxnSpPr>
          <p:cNvPr id="3" name="Přímá spojnice se šipkou 2"/>
          <p:cNvCxnSpPr/>
          <p:nvPr/>
        </p:nvCxnSpPr>
        <p:spPr>
          <a:xfrm>
            <a:off x="467544" y="3284984"/>
            <a:ext cx="8280920" cy="7200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6">
            <a:hlinkClick r:id="rId4" action="ppaction://hlinksldjump"/>
          </p:cNvPr>
          <p:cNvCxnSpPr/>
          <p:nvPr/>
        </p:nvCxnSpPr>
        <p:spPr>
          <a:xfrm>
            <a:off x="1058516" y="3140815"/>
            <a:ext cx="0" cy="28803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28">
            <a:hlinkClick r:id="rId5" action="ppaction://hlinksldjump"/>
          </p:cNvPr>
          <p:cNvCxnSpPr/>
          <p:nvPr/>
        </p:nvCxnSpPr>
        <p:spPr>
          <a:xfrm>
            <a:off x="2051720" y="3157665"/>
            <a:ext cx="0" cy="28803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29">
            <a:hlinkClick r:id="rId6" action="ppaction://hlinksldjump"/>
          </p:cNvPr>
          <p:cNvCxnSpPr/>
          <p:nvPr/>
        </p:nvCxnSpPr>
        <p:spPr>
          <a:xfrm>
            <a:off x="2673371" y="3163871"/>
            <a:ext cx="0" cy="28803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30">
            <a:hlinkClick r:id="rId7" action="ppaction://hlinksldjump"/>
          </p:cNvPr>
          <p:cNvCxnSpPr/>
          <p:nvPr/>
        </p:nvCxnSpPr>
        <p:spPr>
          <a:xfrm>
            <a:off x="3635896" y="3176972"/>
            <a:ext cx="0" cy="28803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2" name="Přímá spojnice 31">
            <a:hlinkClick r:id="rId8" action="ppaction://hlinksldjump"/>
          </p:cNvPr>
          <p:cNvCxnSpPr/>
          <p:nvPr/>
        </p:nvCxnSpPr>
        <p:spPr>
          <a:xfrm>
            <a:off x="4355976" y="3176972"/>
            <a:ext cx="0" cy="28803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3" name="Přímá spojnice 32">
            <a:hlinkClick r:id="rId9" action="ppaction://hlinksldjump"/>
          </p:cNvPr>
          <p:cNvCxnSpPr/>
          <p:nvPr/>
        </p:nvCxnSpPr>
        <p:spPr>
          <a:xfrm>
            <a:off x="5580112" y="3199436"/>
            <a:ext cx="0" cy="28803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nice 34">
            <a:hlinkClick r:id="rId10" action="ppaction://hlinksldjump"/>
          </p:cNvPr>
          <p:cNvCxnSpPr/>
          <p:nvPr/>
        </p:nvCxnSpPr>
        <p:spPr>
          <a:xfrm>
            <a:off x="6300192" y="3191338"/>
            <a:ext cx="0" cy="28803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35">
            <a:hlinkClick r:id="rId11" action="ppaction://hlinksldjump"/>
          </p:cNvPr>
          <p:cNvCxnSpPr/>
          <p:nvPr/>
        </p:nvCxnSpPr>
        <p:spPr>
          <a:xfrm>
            <a:off x="7236296" y="3199436"/>
            <a:ext cx="0" cy="28803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36">
            <a:hlinkClick r:id="rId12" action="ppaction://hlinksldjump"/>
          </p:cNvPr>
          <p:cNvCxnSpPr/>
          <p:nvPr/>
        </p:nvCxnSpPr>
        <p:spPr>
          <a:xfrm>
            <a:off x="8028384" y="3199436"/>
            <a:ext cx="0" cy="28803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 rot="16200000">
            <a:off x="607111" y="2402547"/>
            <a:ext cx="902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1922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rot="16200000">
            <a:off x="1656707" y="2402546"/>
            <a:ext cx="902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1932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 rot="16200000">
            <a:off x="2221966" y="2395485"/>
            <a:ext cx="902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1933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 rot="16200000">
            <a:off x="3184491" y="2402545"/>
            <a:ext cx="902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1935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 rot="16200000">
            <a:off x="3842678" y="2297642"/>
            <a:ext cx="9968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1936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 rot="16200000">
            <a:off x="4397631" y="1661845"/>
            <a:ext cx="2364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29. 9. 1938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 rot="16200000">
            <a:off x="5399946" y="1944080"/>
            <a:ext cx="18004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15. 3. 1939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 rot="16200000">
            <a:off x="5489714" y="4139671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1. 9. 1939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 rot="16200000">
            <a:off x="6336050" y="1939865"/>
            <a:ext cx="18004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22. 6. 1941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 rot="16200000">
            <a:off x="6336050" y="4167072"/>
            <a:ext cx="18004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7. 12. 1941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rot="16200000">
            <a:off x="7164291" y="1943253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8. 5. 1945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 rot="16200000">
            <a:off x="7217907" y="4064160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2. 9. 1945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Nástup fašismu v Itálii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Roku 1922 vedl Benito Mussolini pochod na Řím.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Italská vláda ho proto pod pohrůžkami jmenovala premiérem.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 moci se tak dostala fašistická strana.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TF167KQC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37041" y="5877272"/>
            <a:ext cx="684721" cy="6800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NSDAP u moci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Roku 1932 vyhrála Německá národně socialistická strana dělnická parlamentní volby.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 jejím čele stál Adolf Hitler.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Hitlerův pokus vyhrát prezidentské volby nevyšel. Ve volbách zvítězil opětovně německý prezident Paul von Hindenburg.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Členové NSDAP obsadili klíčové pozice ve vládě.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TF167KQC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84721" cy="6800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Hitler říšským kancléřem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Roku 1933 jmenoval německý prezident Adolfa Hitlera pod tlakem okolností říšským kancléřem.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To mu umožnilo začít uskutečňovat svůj politický program.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Nejprve se vypořádal se svými politickými odpůrci.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 roce 1934 prosadil spojení prezidentského úřadu s úřadem říšského kancléře. Stal se tak neomezeným vládcem Německa.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TF167KQC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84721" cy="6800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Norimberské rasové zákony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Roku 1935 byly vydány Norimberské rasové zákony na ochranu německé krve a cti.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Začalo tak pozvolné omezování lidských práv židovských obyvatel v Německu.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Bylo zakázáno uzavřít sňatek mezi příslušníkem německé a židovské rasy.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TF167KQC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84721" cy="6800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Občanská válka ve Španělsku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Roku 1936 propukla ve Španělsku občanská válka.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 jedné straně bojovali komunisté a socialisté podporováni Sovětským svazem proti monarchistům a nacionalistům na straně druhé. Ti byli podporováni Německem a Itálií.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 čele nacionalistů stál generál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Franco.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Tento válečný konflikt se stal námětem pro román Ernesta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Hemingwaye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Komu zvoní hrana.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TF167KQC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84721" cy="6800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Mnichovská dohoda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29. září 1938 byla podepsána Mnichovská dohoda.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 jejím základě se muselo Československo vzdát  svého pohraničního území ve prospěch Německa, Rakouska a Polska.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Dohodu podepsali představitelé Německa, Itálie, Francie a Velké Británie.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Pouze Československo nebylo k jednání přizváno.</a:t>
            </a:r>
          </a:p>
        </p:txBody>
      </p:sp>
      <p:pic>
        <p:nvPicPr>
          <p:cNvPr id="1026" name="Picture 2" descr="C:\Documents and Settings\Zbyněk\Local Settings\Temporary Internet Files\Content.IE5\TF167KQC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84721" cy="6800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Protektorát Čechy a Morava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15. března 1939 podepsal v Berlíně prezident Emil Hácha vytvoření protektorátu.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Součástí Třetí říše se stala Morava a Slezsko.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Slovensko o den dříve vyhlásilo samostatný stát a Podkarpatská Rus byla připojena k Maďarsku.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Také u nás začaly platit norimberské rasové zákony.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Hlavní politickou moc držel ve svých rukou říšský protektor. Prezident byl pouhou figurkou ovládanou Hitlerem.</a:t>
            </a:r>
          </a:p>
        </p:txBody>
      </p:sp>
      <p:pic>
        <p:nvPicPr>
          <p:cNvPr id="1026" name="Picture 2" descr="C:\Documents and Settings\Zbyněk\Local Settings\Temporary Internet Files\Content.IE5\TF167KQC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84721" cy="680095"/>
          </a:xfrm>
          <a:prstGeom prst="rect">
            <a:avLst/>
          </a:prstGeom>
          <a:noFill/>
        </p:spPr>
      </p:pic>
      <p:pic>
        <p:nvPicPr>
          <p:cNvPr id="4" name="Picture 2" descr="C:\Documents and Settings\Zbyněk\Local Settings\Temporary Internet Files\Content.IE5\WVKR2EH9\MC900442144[2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24328" y="5877272"/>
            <a:ext cx="722524" cy="7467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Napadení Polska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1. září 1939 napadla německá armáda Polsko. 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Záminkou bylo fingované přepadení německé vysílačky na polském území.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Začíná tak bez vyhlášení války největší válečný konflikt v dějinách světa.</a:t>
            </a:r>
          </a:p>
        </p:txBody>
      </p:sp>
      <p:pic>
        <p:nvPicPr>
          <p:cNvPr id="1026" name="Picture 2" descr="C:\Documents and Settings\Zbyněk\Local Settings\Temporary Internet Files\Content.IE5\TF167KQC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84721" cy="6800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Napadení Sovětského svazu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22. června 1941 byl napaden Sovětský svaz.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Hitler tak porušil smlouvu o neútočení z roku 1939, kterou uzavřel se Stalinem.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Napadení mělo krycí název operace Barbarossa. 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Sovětský svaz na válku nebyl připraven, proto zpočátku německá armáda postupovala rychle směrem k Moskvě.</a:t>
            </a:r>
          </a:p>
        </p:txBody>
      </p:sp>
      <p:pic>
        <p:nvPicPr>
          <p:cNvPr id="1026" name="Picture 2" descr="C:\Documents and Settings\Zbyněk\Local Settings\Temporary Internet Files\Content.IE5\TF167KQC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84721" cy="68009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2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24328" y="5877272"/>
            <a:ext cx="722524" cy="7467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Pearl Harbor 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7. prosince 1941 bombardovali Japonci americkou leteckou základnu na Havajských ostrovech Pearl Harbor.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Američané ignorovali podivné zprávy, které zachytila jejich odposlechová služba.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Hlášení znělo: „Východní vítr, déšť.“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Útoku velel admirál Isoroku Yamamoto.</a:t>
            </a:r>
          </a:p>
          <a:p>
            <a:endParaRPr lang="cs-CZ" dirty="0" smtClean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TF167KQC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84721" cy="6800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Kapitulace Německa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8. května 1945 podepsalo Německo kapitulaci.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16. dubna 1945 začala poslední bitva o Berlín.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7. května podepsali obránci Berlína kapitulaci, která vešla v platnost o den později, 8. května.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30. dubna spáchal Adolf Hitler ve svém bunkru sebevraždu.</a:t>
            </a:r>
          </a:p>
          <a:p>
            <a:endParaRPr lang="cs-CZ" dirty="0" smtClean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Zbyněk\Local Settings\Temporary Internet Files\Content.IE5\TF167KQC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84721" cy="68009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2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24328" y="5877272"/>
            <a:ext cx="722524" cy="7467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Kapitulace Japonska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6. a 9. srpna 1945 svrhla americká letadla atomové bomby na japonská města Hirošimu a Nagasaki.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 život přišlo více než sto tisíc lidí.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15. srpna 1945 podepsal japonský císař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Hirohito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kapitulaci.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2. září 1945 vstoupila kapitulace v platnost.</a:t>
            </a:r>
          </a:p>
        </p:txBody>
      </p:sp>
      <p:pic>
        <p:nvPicPr>
          <p:cNvPr id="1026" name="Picture 2" descr="C:\Documents and Settings\Zbyněk\Local Settings\Temporary Internet Files\Content.IE5\TF167KQC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84721" cy="6800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Kvízové otázky</a:t>
            </a: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Documents and Settings\Zbyněk\Local Settings\Temporary Internet Files\Content.IE5\WVKR2EH9\MC900442144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877272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1922</a:t>
            </a:r>
            <a:b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 kterém roce se v Itálii dostali k moci fašisté?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96336" y="5877272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877272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Německá nacionálně socialistická strana dělnická</a:t>
            </a:r>
            <a:b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jmenovala německá fašistická strana?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96336" y="5877272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44408" y="5877272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1932</a:t>
            </a:r>
            <a:b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 kterém roce vyhráli němečtí fašisté parlamentní volby?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24328" y="5877272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Paul von Hindenburg</a:t>
            </a:r>
            <a:b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 německý prezident?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24328" y="5877272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Říšský kancléř</a:t>
            </a:r>
            <a:b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Do jaké funkce byl roku 1933 jmenován Adolf Hitler?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24328" y="5877272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Norimberské rasové zákony</a:t>
            </a:r>
            <a:b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jmenovaly zákony na ochranu německé krve a cti?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24328" y="5877272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1936</a:t>
            </a:r>
            <a:b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 kterém roce začala občanská válka ve Španělsku?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24328" y="5877272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Franco</a:t>
            </a:r>
            <a:b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 generál, který se postavil do čela nacionalistů?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24328" y="5877272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Francie, Itálie, Německo a Velká Británie</a:t>
            </a:r>
            <a:b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Které státy podepsaly Mnichovskou dohodu?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24328" y="5877272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Pohraniční území Československa</a:t>
            </a:r>
            <a:b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 to byly Sudety?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24328" y="5877272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Napadení německé vysílačky v Polsku</a:t>
            </a:r>
            <a:b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Jakou záminku si vybrali Němci k napadení Polska?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24328" y="5877272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1. září 1939</a:t>
            </a:r>
            <a:b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Kdy začala druhá světová válka?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24328" y="5877272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Operace Barbarossa</a:t>
            </a:r>
            <a:b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Jaký byl krycí název pro napadení Sovětského svazu?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24328" y="5877272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Admirál Yamamoto</a:t>
            </a:r>
            <a:b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Kdo velel japonskému útoku na Pearl Harbor?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24328" y="5877272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30. dubna 1945</a:t>
            </a:r>
            <a:b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Kdy spáchal Adolf Hitler sebevraždu?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24328" y="5877272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8. května 1945</a:t>
            </a:r>
            <a:b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Kdy vstoupila v platnost německá kapitulace?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24328" y="5877272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6. srpna 1945</a:t>
            </a:r>
            <a:b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Kdy bombardovala americká armáda Hirošimu?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24328" y="5877272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>
            <a:hlinkClick r:id="" action="ppaction://noaction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15. srpna kapitulace, 2. září vstoupila v platnost</a:t>
            </a:r>
            <a:b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Kdy kapitulovalo Japonsko? Kdy vstoupila kapitulace v platnost?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24328" y="5877272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72400" y="5877272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Použité symboly</a:t>
            </a:r>
            <a:br>
              <a:rPr lang="cs-CZ" sz="320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Microsoft </a:t>
            </a: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Offïce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- klipart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290</TotalTime>
  <Words>1034</Words>
  <Application>Microsoft Office PowerPoint</Application>
  <PresentationFormat>Předvádění na obrazovce (4:3)</PresentationFormat>
  <Paragraphs>163</Paragraphs>
  <Slides>37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37</vt:i4>
      </vt:variant>
    </vt:vector>
  </HeadingPairs>
  <TitlesOfParts>
    <vt:vector size="38" baseType="lpstr">
      <vt:lpstr>Aspekt</vt:lpstr>
      <vt:lpstr>Prezentace aplikace PowerPoint</vt:lpstr>
      <vt:lpstr>Metodický list</vt:lpstr>
      <vt:lpstr>Prezentace aplikace PowerPoint</vt:lpstr>
      <vt:lpstr>Události 1. poloviny 20. století</vt:lpstr>
      <vt:lpstr>Prezentace aplikace PowerPoint</vt:lpstr>
      <vt:lpstr>Nástup fašismu v Itálii</vt:lpstr>
      <vt:lpstr>NSDAP u moci</vt:lpstr>
      <vt:lpstr>Hitler říšským kancléřem</vt:lpstr>
      <vt:lpstr>Norimberské rasové zákony</vt:lpstr>
      <vt:lpstr>Občanská válka ve Španělsku</vt:lpstr>
      <vt:lpstr>Mnichovská dohoda</vt:lpstr>
      <vt:lpstr>Protektorát Čechy a Morava</vt:lpstr>
      <vt:lpstr>Napadení Polska</vt:lpstr>
      <vt:lpstr>Napadení Sovětského svazu</vt:lpstr>
      <vt:lpstr>Pearl Harbor </vt:lpstr>
      <vt:lpstr>Kapitulace Německa</vt:lpstr>
      <vt:lpstr>Kapitulace Japonska</vt:lpstr>
      <vt:lpstr>Kvízové otázky</vt:lpstr>
      <vt:lpstr>1922 </vt:lpstr>
      <vt:lpstr>Německá nacionálně socialistická strana dělnická </vt:lpstr>
      <vt:lpstr>1932 </vt:lpstr>
      <vt:lpstr>Paul von Hindenburg </vt:lpstr>
      <vt:lpstr>Říšský kancléř </vt:lpstr>
      <vt:lpstr>Norimberské rasové zákony </vt:lpstr>
      <vt:lpstr>1936 </vt:lpstr>
      <vt:lpstr>Francisco Franco </vt:lpstr>
      <vt:lpstr>Francie, Itálie, Německo a Velká Británie </vt:lpstr>
      <vt:lpstr>Pohraniční území Československa </vt:lpstr>
      <vt:lpstr>Napadení německé vysílačky v Polsku </vt:lpstr>
      <vt:lpstr>1. září 1939 </vt:lpstr>
      <vt:lpstr>Operace Barbarossa </vt:lpstr>
      <vt:lpstr>Admirál Yamamoto </vt:lpstr>
      <vt:lpstr>30. dubna 1945 </vt:lpstr>
      <vt:lpstr>8. května 1945 </vt:lpstr>
      <vt:lpstr>6. srpna 1945 </vt:lpstr>
      <vt:lpstr>15. srpna kapitulace, 2. září vstoupila v platnost </vt:lpstr>
      <vt:lpstr>Použité symboly </vt:lpstr>
    </vt:vector>
  </TitlesOfParts>
  <Company>AXION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Zbyněk</dc:creator>
  <cp:lastModifiedBy>Správce PC</cp:lastModifiedBy>
  <cp:revision>37</cp:revision>
  <dcterms:created xsi:type="dcterms:W3CDTF">2012-03-29T12:57:05Z</dcterms:created>
  <dcterms:modified xsi:type="dcterms:W3CDTF">2013-09-04T12:43:45Z</dcterms:modified>
</cp:coreProperties>
</file>