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6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94" r:id="rId18"/>
    <p:sldId id="295" r:id="rId19"/>
    <p:sldId id="296" r:id="rId20"/>
    <p:sldId id="297" r:id="rId21"/>
    <p:sldId id="298" r:id="rId22"/>
    <p:sldId id="299" r:id="rId23"/>
    <p:sldId id="300" r:id="rId24"/>
    <p:sldId id="301" r:id="rId25"/>
    <p:sldId id="302" r:id="rId26"/>
    <p:sldId id="303" r:id="rId27"/>
    <p:sldId id="304" r:id="rId28"/>
    <p:sldId id="305" r:id="rId29"/>
    <p:sldId id="306" r:id="rId30"/>
    <p:sldId id="307" r:id="rId31"/>
    <p:sldId id="308" r:id="rId32"/>
    <p:sldId id="309" r:id="rId33"/>
    <p:sldId id="310" r:id="rId34"/>
    <p:sldId id="311" r:id="rId35"/>
    <p:sldId id="312" r:id="rId36"/>
    <p:sldId id="313" r:id="rId37"/>
    <p:sldId id="314" r:id="rId38"/>
    <p:sldId id="315" r:id="rId39"/>
    <p:sldId id="365" r:id="rId40"/>
    <p:sldId id="260" r:id="rId41"/>
    <p:sldId id="266" r:id="rId42"/>
    <p:sldId id="267" r:id="rId43"/>
    <p:sldId id="268" r:id="rId44"/>
    <p:sldId id="269" r:id="rId45"/>
    <p:sldId id="270" r:id="rId46"/>
    <p:sldId id="271" r:id="rId47"/>
    <p:sldId id="272" r:id="rId48"/>
    <p:sldId id="273" r:id="rId49"/>
    <p:sldId id="274" r:id="rId50"/>
    <p:sldId id="275" r:id="rId51"/>
    <p:sldId id="316" r:id="rId52"/>
    <p:sldId id="317" r:id="rId53"/>
    <p:sldId id="318" r:id="rId54"/>
    <p:sldId id="319" r:id="rId55"/>
    <p:sldId id="320" r:id="rId56"/>
    <p:sldId id="321" r:id="rId57"/>
    <p:sldId id="322" r:id="rId58"/>
    <p:sldId id="323" r:id="rId59"/>
    <p:sldId id="324" r:id="rId60"/>
    <p:sldId id="325" r:id="rId61"/>
    <p:sldId id="326" r:id="rId62"/>
    <p:sldId id="327" r:id="rId63"/>
    <p:sldId id="328" r:id="rId64"/>
    <p:sldId id="329" r:id="rId65"/>
    <p:sldId id="330" r:id="rId66"/>
    <p:sldId id="331" r:id="rId67"/>
    <p:sldId id="332" r:id="rId68"/>
    <p:sldId id="333" r:id="rId69"/>
    <p:sldId id="334" r:id="rId70"/>
    <p:sldId id="335" r:id="rId71"/>
    <p:sldId id="336" r:id="rId72"/>
    <p:sldId id="337" r:id="rId73"/>
    <p:sldId id="338" r:id="rId74"/>
    <p:sldId id="339" r:id="rId75"/>
    <p:sldId id="261" r:id="rId76"/>
    <p:sldId id="276" r:id="rId77"/>
    <p:sldId id="277" r:id="rId78"/>
    <p:sldId id="278" r:id="rId79"/>
    <p:sldId id="279" r:id="rId80"/>
    <p:sldId id="280" r:id="rId81"/>
    <p:sldId id="281" r:id="rId82"/>
    <p:sldId id="282" r:id="rId83"/>
    <p:sldId id="283" r:id="rId84"/>
    <p:sldId id="284" r:id="rId85"/>
    <p:sldId id="285" r:id="rId86"/>
    <p:sldId id="340" r:id="rId87"/>
    <p:sldId id="341" r:id="rId88"/>
    <p:sldId id="342" r:id="rId89"/>
    <p:sldId id="343" r:id="rId90"/>
    <p:sldId id="344" r:id="rId91"/>
    <p:sldId id="345" r:id="rId92"/>
    <p:sldId id="346" r:id="rId93"/>
    <p:sldId id="347" r:id="rId94"/>
    <p:sldId id="349" r:id="rId95"/>
    <p:sldId id="350" r:id="rId96"/>
    <p:sldId id="351" r:id="rId97"/>
    <p:sldId id="352" r:id="rId98"/>
    <p:sldId id="353" r:id="rId99"/>
    <p:sldId id="354" r:id="rId100"/>
    <p:sldId id="355" r:id="rId101"/>
    <p:sldId id="356" r:id="rId102"/>
    <p:sldId id="357" r:id="rId103"/>
    <p:sldId id="358" r:id="rId104"/>
    <p:sldId id="359" r:id="rId105"/>
    <p:sldId id="360" r:id="rId106"/>
    <p:sldId id="361" r:id="rId107"/>
    <p:sldId id="362" r:id="rId108"/>
    <p:sldId id="363" r:id="rId109"/>
    <p:sldId id="364" r:id="rId110"/>
    <p:sldId id="366" r:id="rId1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-16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presProps" Target="presProps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102" Type="http://schemas.openxmlformats.org/officeDocument/2006/relationships/slide" Target="slides/slide101.xml"/><Relationship Id="rId110" Type="http://schemas.openxmlformats.org/officeDocument/2006/relationships/slide" Target="slides/slide109.xml"/><Relationship Id="rId115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13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11" Type="http://schemas.openxmlformats.org/officeDocument/2006/relationships/slide" Target="slides/slide11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14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2326A-D913-42DC-8AF4-A9CC6E8E923A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996BD-50A5-4F2C-94A2-3C3C06B9D9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2326A-D913-42DC-8AF4-A9CC6E8E923A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996BD-50A5-4F2C-94A2-3C3C06B9D9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2326A-D913-42DC-8AF4-A9CC6E8E923A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996BD-50A5-4F2C-94A2-3C3C06B9D9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2326A-D913-42DC-8AF4-A9CC6E8E923A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996BD-50A5-4F2C-94A2-3C3C06B9D9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2326A-D913-42DC-8AF4-A9CC6E8E923A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996BD-50A5-4F2C-94A2-3C3C06B9D9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2326A-D913-42DC-8AF4-A9CC6E8E923A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996BD-50A5-4F2C-94A2-3C3C06B9D9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2326A-D913-42DC-8AF4-A9CC6E8E923A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996BD-50A5-4F2C-94A2-3C3C06B9D9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2326A-D913-42DC-8AF4-A9CC6E8E923A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996BD-50A5-4F2C-94A2-3C3C06B9D9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2326A-D913-42DC-8AF4-A9CC6E8E923A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996BD-50A5-4F2C-94A2-3C3C06B9D9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2326A-D913-42DC-8AF4-A9CC6E8E923A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996BD-50A5-4F2C-94A2-3C3C06B9D9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2326A-D913-42DC-8AF4-A9CC6E8E923A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996BD-50A5-4F2C-94A2-3C3C06B9D9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32326A-D913-42DC-8AF4-A9CC6E8E923A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E996BD-50A5-4F2C-94A2-3C3C06B9D9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5.xml"/><Relationship Id="rId5" Type="http://schemas.openxmlformats.org/officeDocument/2006/relationships/slide" Target="slide75.xml"/><Relationship Id="rId4" Type="http://schemas.openxmlformats.org/officeDocument/2006/relationships/slide" Target="slide4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6.xml"/><Relationship Id="rId5" Type="http://schemas.openxmlformats.org/officeDocument/2006/relationships/slide" Target="slide41.xml"/><Relationship Id="rId4" Type="http://schemas.openxmlformats.org/officeDocument/2006/relationships/slide" Target="slide7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7.xml"/><Relationship Id="rId5" Type="http://schemas.openxmlformats.org/officeDocument/2006/relationships/slide" Target="slide42.xml"/><Relationship Id="rId4" Type="http://schemas.openxmlformats.org/officeDocument/2006/relationships/slide" Target="slide7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8.xml"/><Relationship Id="rId5" Type="http://schemas.openxmlformats.org/officeDocument/2006/relationships/slide" Target="slide43.xml"/><Relationship Id="rId4" Type="http://schemas.openxmlformats.org/officeDocument/2006/relationships/slide" Target="slide7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9.xml"/><Relationship Id="rId5" Type="http://schemas.openxmlformats.org/officeDocument/2006/relationships/slide" Target="slide44.xml"/><Relationship Id="rId4" Type="http://schemas.openxmlformats.org/officeDocument/2006/relationships/slide" Target="slide7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10.xml"/><Relationship Id="rId5" Type="http://schemas.openxmlformats.org/officeDocument/2006/relationships/slide" Target="slide80.xml"/><Relationship Id="rId4" Type="http://schemas.openxmlformats.org/officeDocument/2006/relationships/slide" Target="slide4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11.xml"/><Relationship Id="rId5" Type="http://schemas.openxmlformats.org/officeDocument/2006/relationships/slide" Target="slide46.xml"/><Relationship Id="rId4" Type="http://schemas.openxmlformats.org/officeDocument/2006/relationships/slide" Target="slide8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12.xml"/><Relationship Id="rId5" Type="http://schemas.openxmlformats.org/officeDocument/2006/relationships/slide" Target="slide47.xml"/><Relationship Id="rId4" Type="http://schemas.openxmlformats.org/officeDocument/2006/relationships/slide" Target="slide8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13.xml"/><Relationship Id="rId5" Type="http://schemas.openxmlformats.org/officeDocument/2006/relationships/slide" Target="slide48.xml"/><Relationship Id="rId4" Type="http://schemas.openxmlformats.org/officeDocument/2006/relationships/slide" Target="slide8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14.xml"/><Relationship Id="rId5" Type="http://schemas.openxmlformats.org/officeDocument/2006/relationships/slide" Target="slide49.xml"/><Relationship Id="rId4" Type="http://schemas.openxmlformats.org/officeDocument/2006/relationships/slide" Target="slide8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15.xml"/><Relationship Id="rId5" Type="http://schemas.openxmlformats.org/officeDocument/2006/relationships/slide" Target="slide50.xml"/><Relationship Id="rId4" Type="http://schemas.openxmlformats.org/officeDocument/2006/relationships/slide" Target="slide8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16.xml"/><Relationship Id="rId5" Type="http://schemas.openxmlformats.org/officeDocument/2006/relationships/slide" Target="slide51.xml"/><Relationship Id="rId4" Type="http://schemas.openxmlformats.org/officeDocument/2006/relationships/slide" Target="slide8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17.xml"/><Relationship Id="rId5" Type="http://schemas.openxmlformats.org/officeDocument/2006/relationships/slide" Target="slide87.xml"/><Relationship Id="rId4" Type="http://schemas.openxmlformats.org/officeDocument/2006/relationships/slide" Target="slide5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18.xml"/><Relationship Id="rId5" Type="http://schemas.openxmlformats.org/officeDocument/2006/relationships/slide" Target="slide53.xml"/><Relationship Id="rId4" Type="http://schemas.openxmlformats.org/officeDocument/2006/relationships/slide" Target="slide88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slide" Target="slide1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89.xml"/><Relationship Id="rId5" Type="http://schemas.openxmlformats.org/officeDocument/2006/relationships/slide" Target="slide54.xml"/><Relationship Id="rId4" Type="http://schemas.openxmlformats.org/officeDocument/2006/relationships/image" Target="../media/image15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slide" Target="slide20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55.xml"/><Relationship Id="rId5" Type="http://schemas.openxmlformats.org/officeDocument/2006/relationships/slide" Target="slide90.xml"/><Relationship Id="rId4" Type="http://schemas.openxmlformats.org/officeDocument/2006/relationships/image" Target="../media/image16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slide" Target="slide21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56.xml"/><Relationship Id="rId5" Type="http://schemas.openxmlformats.org/officeDocument/2006/relationships/slide" Target="slide91.xml"/><Relationship Id="rId4" Type="http://schemas.openxmlformats.org/officeDocument/2006/relationships/image" Target="../media/image1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22.xml"/><Relationship Id="rId5" Type="http://schemas.openxmlformats.org/officeDocument/2006/relationships/slide" Target="slide57.xml"/><Relationship Id="rId4" Type="http://schemas.openxmlformats.org/officeDocument/2006/relationships/slide" Target="slide9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23.xml"/><Relationship Id="rId5" Type="http://schemas.openxmlformats.org/officeDocument/2006/relationships/slide" Target="slide58.xml"/><Relationship Id="rId4" Type="http://schemas.openxmlformats.org/officeDocument/2006/relationships/slide" Target="slide9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24.xml"/><Relationship Id="rId5" Type="http://schemas.openxmlformats.org/officeDocument/2006/relationships/slide" Target="slide94.xml"/><Relationship Id="rId4" Type="http://schemas.openxmlformats.org/officeDocument/2006/relationships/slide" Target="slide5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25.xml"/><Relationship Id="rId5" Type="http://schemas.openxmlformats.org/officeDocument/2006/relationships/slide" Target="slide60.xml"/><Relationship Id="rId4" Type="http://schemas.openxmlformats.org/officeDocument/2006/relationships/slide" Target="slide9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26.xml"/><Relationship Id="rId5" Type="http://schemas.openxmlformats.org/officeDocument/2006/relationships/slide" Target="slide61.xml"/><Relationship Id="rId4" Type="http://schemas.openxmlformats.org/officeDocument/2006/relationships/slide" Target="slide9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27.xml"/><Relationship Id="rId5" Type="http://schemas.openxmlformats.org/officeDocument/2006/relationships/slide" Target="slide62.xml"/><Relationship Id="rId4" Type="http://schemas.openxmlformats.org/officeDocument/2006/relationships/slide" Target="slide9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28.xml"/><Relationship Id="rId5" Type="http://schemas.openxmlformats.org/officeDocument/2006/relationships/slide" Target="slide63.xml"/><Relationship Id="rId4" Type="http://schemas.openxmlformats.org/officeDocument/2006/relationships/slide" Target="slide9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29.xml"/><Relationship Id="rId5" Type="http://schemas.openxmlformats.org/officeDocument/2006/relationships/slide" Target="slide64.xml"/><Relationship Id="rId4" Type="http://schemas.openxmlformats.org/officeDocument/2006/relationships/slide" Target="slide9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30.xml"/><Relationship Id="rId5" Type="http://schemas.openxmlformats.org/officeDocument/2006/relationships/slide" Target="slide100.xml"/><Relationship Id="rId4" Type="http://schemas.openxmlformats.org/officeDocument/2006/relationships/slide" Target="slide6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31.xml"/><Relationship Id="rId5" Type="http://schemas.openxmlformats.org/officeDocument/2006/relationships/slide" Target="slide66.xml"/><Relationship Id="rId4" Type="http://schemas.openxmlformats.org/officeDocument/2006/relationships/slide" Target="slide10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32.xml"/><Relationship Id="rId5" Type="http://schemas.openxmlformats.org/officeDocument/2006/relationships/slide" Target="slide67.xml"/><Relationship Id="rId4" Type="http://schemas.openxmlformats.org/officeDocument/2006/relationships/slide" Target="slide10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33.xml"/><Relationship Id="rId5" Type="http://schemas.openxmlformats.org/officeDocument/2006/relationships/slide" Target="slide68.xml"/><Relationship Id="rId4" Type="http://schemas.openxmlformats.org/officeDocument/2006/relationships/slide" Target="slide10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34.xml"/><Relationship Id="rId5" Type="http://schemas.openxmlformats.org/officeDocument/2006/relationships/slide" Target="slide69.xml"/><Relationship Id="rId4" Type="http://schemas.openxmlformats.org/officeDocument/2006/relationships/slide" Target="slide10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35.xml"/><Relationship Id="rId5" Type="http://schemas.openxmlformats.org/officeDocument/2006/relationships/slide" Target="slide105.xml"/><Relationship Id="rId4" Type="http://schemas.openxmlformats.org/officeDocument/2006/relationships/slide" Target="slide70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36.xml"/><Relationship Id="rId5" Type="http://schemas.openxmlformats.org/officeDocument/2006/relationships/slide" Target="slide71.xml"/><Relationship Id="rId4" Type="http://schemas.openxmlformats.org/officeDocument/2006/relationships/slide" Target="slide10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37.xml"/><Relationship Id="rId5" Type="http://schemas.openxmlformats.org/officeDocument/2006/relationships/slide" Target="slide72.xml"/><Relationship Id="rId4" Type="http://schemas.openxmlformats.org/officeDocument/2006/relationships/slide" Target="slide10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38.xml"/><Relationship Id="rId5" Type="http://schemas.openxmlformats.org/officeDocument/2006/relationships/slide" Target="slide73.xml"/><Relationship Id="rId4" Type="http://schemas.openxmlformats.org/officeDocument/2006/relationships/slide" Target="slide108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slide" Target="slide39.xml"/><Relationship Id="rId5" Type="http://schemas.openxmlformats.org/officeDocument/2006/relationships/slide" Target="slide109.xml"/><Relationship Id="rId4" Type="http://schemas.openxmlformats.org/officeDocument/2006/relationships/slide" Target="slide7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slide" Target="slide25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slide" Target="slide26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slide" Target="slide29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slide" Target="slide32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slide" Target="slide36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slide" Target="slide37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slide" Target="slide38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slide" Target="slide25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slide" Target="slide26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slide" Target="slide29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slide" Target="slide32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slide" Target="slide36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slide" Target="slide37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slide" Target="slide38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1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79512" y="1628800"/>
            <a:ext cx="799288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Základní škola a mateřská škola Šaratice, okres Vyškov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III/2 – Inovace a zkvalitnění výuky prostřednictvím ICT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VY_32_INOVACE_94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projektu: CZ.1.07./1.4.00/21.1996</a:t>
            </a:r>
          </a:p>
          <a:p>
            <a:pPr>
              <a:buNone/>
            </a:pPr>
            <a:endParaRPr lang="cs-CZ" sz="2400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Jméno autora: Mgr. Gita Vespalcová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Datum vytvoření: Květen 2012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Ročník: 9. ročník základní školy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Vzdělávací oblast: Člověk a společnost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Vzdělávací obor: Dějepis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Tematický okruh: Dějepis 6. – 9. ročník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Téma: Milionář. Opakování pojmů 6. – 9. ročníku. </a:t>
            </a:r>
          </a:p>
        </p:txBody>
      </p:sp>
      <p:pic>
        <p:nvPicPr>
          <p:cNvPr id="6" name="Picture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5019" y="332656"/>
            <a:ext cx="5544696" cy="1296144"/>
          </a:xfrm>
          <a:prstGeom prst="rect">
            <a:avLst/>
          </a:prstGeom>
          <a:solidFill>
            <a:srgbClr val="FFFFFF"/>
          </a:solidFill>
          <a:ln>
            <a:noFill/>
          </a:ln>
          <a:extLst/>
        </p:spPr>
      </p:pic>
    </p:spTree>
    <p:extLst>
      <p:ext uri="{BB962C8B-B14F-4D97-AF65-F5344CB8AC3E}">
        <p14:creationId xmlns:p14="http://schemas.microsoft.com/office/powerpoint/2010/main" val="2021394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548680"/>
            <a:ext cx="8424936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Metodický list</a:t>
            </a:r>
          </a:p>
          <a:p>
            <a:endParaRPr lang="cs-CZ" sz="2800" b="1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Děti postupně odpovídají na jednotlivé otázky. Číslice vlevo nahoře označuje číslo otázky. </a:t>
            </a: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Správná či špatná odpověď se jim ukáže po odkliknutí v podobě veselého nebo smutného obličeje. Zároveň se jim při správné odpovědi objeví získaný počet bodů. Ty si děti sčítají. Zpátky se vrací ikonou domeček.</a:t>
            </a: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Na další otázky se posunují šipkou vpravo dole.</a:t>
            </a: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Hra končí vyčerpáním všech otázek.</a:t>
            </a: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Vítězí ten, kdo získá nejvyšší počet bodů.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2295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Milionář</a:t>
            </a:r>
            <a:endParaRPr lang="cs-CZ" sz="54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789040"/>
            <a:ext cx="7920880" cy="184976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Opakování pojmů 6. – 9. ročníku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9454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1403648" y="2276872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1763688" y="404664"/>
            <a:ext cx="5256584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Odkud pocházel Benito Mussolini?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467544" y="1772816"/>
            <a:ext cx="619268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Z Itálie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5" action="ppaction://hlinksldjump"/>
          </p:cNvPr>
          <p:cNvSpPr/>
          <p:nvPr/>
        </p:nvSpPr>
        <p:spPr>
          <a:xfrm>
            <a:off x="459582" y="2810935"/>
            <a:ext cx="620065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Z Francie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5" action="ppaction://hlinksldjump"/>
          </p:cNvPr>
          <p:cNvSpPr/>
          <p:nvPr/>
        </p:nvSpPr>
        <p:spPr>
          <a:xfrm>
            <a:off x="455260" y="3933056"/>
            <a:ext cx="6204971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Z Německa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5" action="ppaction://hlinksldjump"/>
          </p:cNvPr>
          <p:cNvSpPr/>
          <p:nvPr/>
        </p:nvSpPr>
        <p:spPr>
          <a:xfrm>
            <a:off x="467544" y="4941168"/>
            <a:ext cx="619268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Z Československa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0" y="0"/>
            <a:ext cx="5437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5580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1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4745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1403648" y="3284984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1259632" y="105070"/>
            <a:ext cx="6696744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latinsk</a:t>
            </a:r>
            <a:r>
              <a:rPr lang="cs-CZ" sz="28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označuje člověk vzpřímený?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467544" y="1700808"/>
            <a:ext cx="619268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Homo habilis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5" action="ppaction://hlinksldjump"/>
          </p:cNvPr>
          <p:cNvSpPr/>
          <p:nvPr/>
        </p:nvSpPr>
        <p:spPr>
          <a:xfrm>
            <a:off x="467544" y="2852936"/>
            <a:ext cx="620065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Homo erectus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4" action="ppaction://hlinksldjump"/>
          </p:cNvPr>
          <p:cNvSpPr/>
          <p:nvPr/>
        </p:nvSpPr>
        <p:spPr>
          <a:xfrm>
            <a:off x="455260" y="3933056"/>
            <a:ext cx="6204971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Homo sapiens sapiens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4" action="ppaction://hlinksldjump"/>
          </p:cNvPr>
          <p:cNvSpPr/>
          <p:nvPr/>
        </p:nvSpPr>
        <p:spPr>
          <a:xfrm>
            <a:off x="467544" y="5013176"/>
            <a:ext cx="619268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Homo sapiens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546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0886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1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1763688" y="4365104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1259632" y="105070"/>
            <a:ext cx="6696744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jmenovala jediná žena na českém trůně?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467544" y="1700808"/>
            <a:ext cx="619268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Eliška 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Rejčka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4" action="ppaction://hlinksldjump"/>
          </p:cNvPr>
          <p:cNvSpPr/>
          <p:nvPr/>
        </p:nvSpPr>
        <p:spPr>
          <a:xfrm>
            <a:off x="459582" y="2810935"/>
            <a:ext cx="620065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Guta Habsburská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5" action="ppaction://hlinksldjump"/>
          </p:cNvPr>
          <p:cNvSpPr/>
          <p:nvPr/>
        </p:nvSpPr>
        <p:spPr>
          <a:xfrm>
            <a:off x="455260" y="3933056"/>
            <a:ext cx="6204971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Marie Terezie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4" action="ppaction://hlinksldjump"/>
          </p:cNvPr>
          <p:cNvSpPr/>
          <p:nvPr/>
        </p:nvSpPr>
        <p:spPr>
          <a:xfrm>
            <a:off x="467544" y="5013176"/>
            <a:ext cx="619268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Eliška </a:t>
            </a:r>
            <a:r>
              <a:rPr lang="cs-CZ" sz="28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řemyslovna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3642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3607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>
                <p:cTn id="1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7584" y="3212976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1259632" y="105070"/>
            <a:ext cx="6696744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Ve kterém roce vymírají Přemyslovci?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467544" y="1700808"/>
            <a:ext cx="619268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1305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5" action="ppaction://hlinksldjump"/>
          </p:cNvPr>
          <p:cNvSpPr/>
          <p:nvPr/>
        </p:nvSpPr>
        <p:spPr>
          <a:xfrm>
            <a:off x="459582" y="2810935"/>
            <a:ext cx="620065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1306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4" action="ppaction://hlinksldjump"/>
          </p:cNvPr>
          <p:cNvSpPr/>
          <p:nvPr/>
        </p:nvSpPr>
        <p:spPr>
          <a:xfrm>
            <a:off x="455260" y="3933056"/>
            <a:ext cx="6204971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1307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4" action="ppaction://hlinksldjump"/>
          </p:cNvPr>
          <p:cNvSpPr/>
          <p:nvPr/>
        </p:nvSpPr>
        <p:spPr>
          <a:xfrm>
            <a:off x="467544" y="5013176"/>
            <a:ext cx="619268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1308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3642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3607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>
                <p:cTn id="1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971600" y="4365104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1259632" y="105070"/>
            <a:ext cx="6696744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jmenoval starověký vojevůdce, který přešel s armádou Alpy?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467544" y="1700808"/>
            <a:ext cx="619268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Scipio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4" action="ppaction://hlinksldjump"/>
          </p:cNvPr>
          <p:cNvSpPr/>
          <p:nvPr/>
        </p:nvSpPr>
        <p:spPr>
          <a:xfrm>
            <a:off x="459582" y="2810935"/>
            <a:ext cx="620065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Aristofanes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5" action="ppaction://hlinksldjump"/>
          </p:cNvPr>
          <p:cNvSpPr/>
          <p:nvPr/>
        </p:nvSpPr>
        <p:spPr>
          <a:xfrm>
            <a:off x="455260" y="3933056"/>
            <a:ext cx="6204971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Hannibal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4" action="ppaction://hlinksldjump"/>
          </p:cNvPr>
          <p:cNvSpPr/>
          <p:nvPr/>
        </p:nvSpPr>
        <p:spPr>
          <a:xfrm>
            <a:off x="467544" y="5013176"/>
            <a:ext cx="619268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Aristoteles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3642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3607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>
                <p:cTn id="1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1331640" y="2132856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1259632" y="105070"/>
            <a:ext cx="6696744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Co se stalo roku 1526?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179512" y="1700808"/>
            <a:ext cx="8784976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České království  se stalo součástí rakouské monarchie.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5" action="ppaction://hlinksldjump"/>
          </p:cNvPr>
          <p:cNvSpPr/>
          <p:nvPr/>
        </p:nvSpPr>
        <p:spPr>
          <a:xfrm>
            <a:off x="179512" y="2810935"/>
            <a:ext cx="8784976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Turci dobyli Konstantinopol.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5" action="ppaction://hlinksldjump"/>
          </p:cNvPr>
          <p:cNvSpPr/>
          <p:nvPr/>
        </p:nvSpPr>
        <p:spPr>
          <a:xfrm>
            <a:off x="179512" y="3933056"/>
            <a:ext cx="8784976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Jan Lucemburský padl v bitvě u Kresčaku.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5" action="ppaction://hlinksldjump"/>
          </p:cNvPr>
          <p:cNvSpPr/>
          <p:nvPr/>
        </p:nvSpPr>
        <p:spPr>
          <a:xfrm>
            <a:off x="179512" y="5013176"/>
            <a:ext cx="8784976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Skončily husitské války.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3607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74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2843808" y="5445224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683568" y="0"/>
            <a:ext cx="7884368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Ve které bitvě se proslavil spartský král 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Leonidas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179512" y="1628800"/>
            <a:ext cx="331236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U 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Platají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4" action="ppaction://hlinksldjump"/>
          </p:cNvPr>
          <p:cNvSpPr/>
          <p:nvPr/>
        </p:nvSpPr>
        <p:spPr>
          <a:xfrm>
            <a:off x="179512" y="2810935"/>
            <a:ext cx="331236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U 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Salamíny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4" action="ppaction://hlinksldjump"/>
          </p:cNvPr>
          <p:cNvSpPr/>
          <p:nvPr/>
        </p:nvSpPr>
        <p:spPr>
          <a:xfrm>
            <a:off x="179512" y="3933056"/>
            <a:ext cx="331236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U 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Marathonu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5" action="ppaction://hlinksldjump"/>
          </p:cNvPr>
          <p:cNvSpPr/>
          <p:nvPr/>
        </p:nvSpPr>
        <p:spPr>
          <a:xfrm>
            <a:off x="179512" y="5013176"/>
            <a:ext cx="331236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U Thermopyl.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3607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2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2843808" y="5445224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683568" y="0"/>
            <a:ext cx="7884368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Kdy přišli na Velkou Moravu Cyril s Metodějem?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179512" y="1628800"/>
            <a:ext cx="331236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Roku 867.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4" action="ppaction://hlinksldjump"/>
          </p:cNvPr>
          <p:cNvSpPr/>
          <p:nvPr/>
        </p:nvSpPr>
        <p:spPr>
          <a:xfrm>
            <a:off x="179512" y="2810935"/>
            <a:ext cx="331236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Roku 866.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4" action="ppaction://hlinksldjump"/>
          </p:cNvPr>
          <p:cNvSpPr/>
          <p:nvPr/>
        </p:nvSpPr>
        <p:spPr>
          <a:xfrm>
            <a:off x="179512" y="3933056"/>
            <a:ext cx="331236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Roku 865.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5" action="ppaction://hlinksldjump"/>
          </p:cNvPr>
          <p:cNvSpPr/>
          <p:nvPr/>
        </p:nvSpPr>
        <p:spPr>
          <a:xfrm>
            <a:off x="179512" y="5013176"/>
            <a:ext cx="331236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Roku 864.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3607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2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3779912" y="4293096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683568" y="0"/>
            <a:ext cx="7884368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Který český král padl roku 1346 u Kresčaku?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179512" y="1628800"/>
            <a:ext cx="4104456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Václav II.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4" action="ppaction://hlinksldjump"/>
          </p:cNvPr>
          <p:cNvSpPr/>
          <p:nvPr/>
        </p:nvSpPr>
        <p:spPr>
          <a:xfrm>
            <a:off x="179512" y="2810935"/>
            <a:ext cx="4176464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Přemysl Otakar II.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5" action="ppaction://hlinksldjump"/>
          </p:cNvPr>
          <p:cNvSpPr/>
          <p:nvPr/>
        </p:nvSpPr>
        <p:spPr>
          <a:xfrm>
            <a:off x="179512" y="3933056"/>
            <a:ext cx="4176464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Jan Lucemburský.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4" action="ppaction://hlinksldjump"/>
          </p:cNvPr>
          <p:cNvSpPr/>
          <p:nvPr/>
        </p:nvSpPr>
        <p:spPr>
          <a:xfrm>
            <a:off x="179512" y="5085184"/>
            <a:ext cx="4176464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Zikmund Lucemburský.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3607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74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3131840" y="3140968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683568" y="0"/>
            <a:ext cx="7884368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jmenoval vychovatel Alexandra Velikého?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179512" y="1628800"/>
            <a:ext cx="331236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Sokrates.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5" action="ppaction://hlinksldjump"/>
          </p:cNvPr>
          <p:cNvSpPr/>
          <p:nvPr/>
        </p:nvSpPr>
        <p:spPr>
          <a:xfrm>
            <a:off x="179512" y="2810935"/>
            <a:ext cx="331236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Aristoteles.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4" action="ppaction://hlinksldjump"/>
          </p:cNvPr>
          <p:cNvSpPr/>
          <p:nvPr/>
        </p:nvSpPr>
        <p:spPr>
          <a:xfrm>
            <a:off x="179512" y="3933056"/>
            <a:ext cx="331236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Platon.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4" action="ppaction://hlinksldjump"/>
          </p:cNvPr>
          <p:cNvSpPr/>
          <p:nvPr/>
        </p:nvSpPr>
        <p:spPr>
          <a:xfrm>
            <a:off x="251520" y="5085184"/>
            <a:ext cx="331236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Perikles.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3607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474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3131840" y="4221088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683568" y="0"/>
            <a:ext cx="7884368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Ve kterém roce byla vydána zlatá bula sicilská?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179512" y="1628800"/>
            <a:ext cx="331236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1085.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4" action="ppaction://hlinksldjump"/>
          </p:cNvPr>
          <p:cNvSpPr/>
          <p:nvPr/>
        </p:nvSpPr>
        <p:spPr>
          <a:xfrm>
            <a:off x="179512" y="2810935"/>
            <a:ext cx="331236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1158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5" action="ppaction://hlinksldjump"/>
          </p:cNvPr>
          <p:cNvSpPr/>
          <p:nvPr/>
        </p:nvSpPr>
        <p:spPr>
          <a:xfrm>
            <a:off x="179512" y="3933056"/>
            <a:ext cx="331236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1212.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4" action="ppaction://hlinksldjump"/>
          </p:cNvPr>
          <p:cNvSpPr/>
          <p:nvPr/>
        </p:nvSpPr>
        <p:spPr>
          <a:xfrm>
            <a:off x="179512" y="5085184"/>
            <a:ext cx="331236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1278.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5304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3607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2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474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5148064" y="5373216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683568" y="0"/>
            <a:ext cx="7884368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Kdo se stal prvním československým prezidentem?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179512" y="1628800"/>
            <a:ext cx="547260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Edvard Beneš.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4" action="ppaction://hlinksldjump"/>
          </p:cNvPr>
          <p:cNvSpPr/>
          <p:nvPr/>
        </p:nvSpPr>
        <p:spPr>
          <a:xfrm>
            <a:off x="179512" y="2810935"/>
            <a:ext cx="540060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Milan Rastislav Štefánik.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4" action="ppaction://hlinksldjump"/>
          </p:cNvPr>
          <p:cNvSpPr/>
          <p:nvPr/>
        </p:nvSpPr>
        <p:spPr>
          <a:xfrm>
            <a:off x="179512" y="3933056"/>
            <a:ext cx="540060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Emil Hácha.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5" action="ppaction://hlinksldjump"/>
          </p:cNvPr>
          <p:cNvSpPr/>
          <p:nvPr/>
        </p:nvSpPr>
        <p:spPr>
          <a:xfrm>
            <a:off x="179512" y="5013176"/>
            <a:ext cx="540060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Tomáš Garrigue Masaryk.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12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3607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2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3851920" y="1988840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683568" y="0"/>
            <a:ext cx="8208912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Kdo začal v Evropě v 16. století šířit myšlenky reformace?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179512" y="1628800"/>
            <a:ext cx="403244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Martin Luther.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5" action="ppaction://hlinksldjump"/>
          </p:cNvPr>
          <p:cNvSpPr/>
          <p:nvPr/>
        </p:nvSpPr>
        <p:spPr>
          <a:xfrm>
            <a:off x="179512" y="2810935"/>
            <a:ext cx="403244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Jan Hus.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5" action="ppaction://hlinksldjump"/>
          </p:cNvPr>
          <p:cNvSpPr/>
          <p:nvPr/>
        </p:nvSpPr>
        <p:spPr>
          <a:xfrm>
            <a:off x="179512" y="3933056"/>
            <a:ext cx="403244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Jan Kalvín.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5" action="ppaction://hlinksldjump"/>
          </p:cNvPr>
          <p:cNvSpPr/>
          <p:nvPr/>
        </p:nvSpPr>
        <p:spPr>
          <a:xfrm>
            <a:off x="179512" y="5013176"/>
            <a:ext cx="403244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Tomáš M</a:t>
            </a:r>
            <a:r>
              <a:rPr lang="hu-HU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űntzer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3607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2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474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5148064" y="3645024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683568" y="0"/>
            <a:ext cx="8208912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jmenoval soubor zákonů z roku 1627?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179512" y="1772816"/>
            <a:ext cx="5328592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Vladislavské zřízení zemské.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5" action="ppaction://hlinksldjump"/>
          </p:cNvPr>
          <p:cNvSpPr/>
          <p:nvPr/>
        </p:nvSpPr>
        <p:spPr>
          <a:xfrm>
            <a:off x="179512" y="3284984"/>
            <a:ext cx="5328592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Obnovené zřízení zemské.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4" action="ppaction://hlinksldjump"/>
          </p:cNvPr>
          <p:cNvSpPr/>
          <p:nvPr/>
        </p:nvSpPr>
        <p:spPr>
          <a:xfrm>
            <a:off x="179512" y="4725144"/>
            <a:ext cx="5328592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Svatováclavská smlouva.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3607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2044703" y="2000761"/>
            <a:ext cx="360040" cy="36004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683568" y="0"/>
            <a:ext cx="8208912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Ve kterém městě se netěžilo stříbro?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5" action="ppaction://hlinksldjump"/>
          </p:cNvPr>
          <p:cNvSpPr/>
          <p:nvPr/>
        </p:nvSpPr>
        <p:spPr>
          <a:xfrm>
            <a:off x="214279" y="1649776"/>
            <a:ext cx="2197481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Brno.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6" action="ppaction://hlinksldjump"/>
          </p:cNvPr>
          <p:cNvSpPr/>
          <p:nvPr/>
        </p:nvSpPr>
        <p:spPr>
          <a:xfrm>
            <a:off x="179512" y="2810935"/>
            <a:ext cx="223224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Jáchymov.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6" action="ppaction://hlinksldjump"/>
          </p:cNvPr>
          <p:cNvSpPr/>
          <p:nvPr/>
        </p:nvSpPr>
        <p:spPr>
          <a:xfrm>
            <a:off x="179512" y="3933056"/>
            <a:ext cx="223224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Stříbro.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6" action="ppaction://hlinksldjump"/>
          </p:cNvPr>
          <p:cNvSpPr/>
          <p:nvPr/>
        </p:nvSpPr>
        <p:spPr>
          <a:xfrm>
            <a:off x="179512" y="5013176"/>
            <a:ext cx="223224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Jihlava.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15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3607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7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3475112" y="4077072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683568" y="0"/>
            <a:ext cx="8208912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Prvním dělnickým prezidentem v roce 1948 se stal?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5" action="ppaction://hlinksldjump"/>
          </p:cNvPr>
          <p:cNvSpPr/>
          <p:nvPr/>
        </p:nvSpPr>
        <p:spPr>
          <a:xfrm>
            <a:off x="179512" y="1772816"/>
            <a:ext cx="360040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Antonín Novotný.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5" action="ppaction://hlinksldjump"/>
          </p:cNvPr>
          <p:cNvSpPr/>
          <p:nvPr/>
        </p:nvSpPr>
        <p:spPr>
          <a:xfrm>
            <a:off x="179512" y="2810935"/>
            <a:ext cx="360040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Antonín Zápotocký.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6" action="ppaction://hlinksldjump"/>
          </p:cNvPr>
          <p:cNvSpPr/>
          <p:nvPr/>
        </p:nvSpPr>
        <p:spPr>
          <a:xfrm>
            <a:off x="179512" y="3933056"/>
            <a:ext cx="360040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Klement Gottwald.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5" action="ppaction://hlinksldjump"/>
          </p:cNvPr>
          <p:cNvSpPr/>
          <p:nvPr/>
        </p:nvSpPr>
        <p:spPr>
          <a:xfrm>
            <a:off x="179512" y="5013176"/>
            <a:ext cx="360040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Ludvík Svoboda.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2581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7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1827312" y="5221690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708380" y="30882"/>
            <a:ext cx="8208912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Ve kterém roce se z Československa stal Protektorát Čechy a Morava?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5" action="ppaction://hlinksldjump"/>
          </p:cNvPr>
          <p:cNvSpPr/>
          <p:nvPr/>
        </p:nvSpPr>
        <p:spPr>
          <a:xfrm>
            <a:off x="179512" y="1772816"/>
            <a:ext cx="21602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1933.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5" action="ppaction://hlinksldjump"/>
          </p:cNvPr>
          <p:cNvSpPr/>
          <p:nvPr/>
        </p:nvSpPr>
        <p:spPr>
          <a:xfrm>
            <a:off x="179512" y="2810935"/>
            <a:ext cx="21602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1935.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5" action="ppaction://hlinksldjump"/>
          </p:cNvPr>
          <p:cNvSpPr/>
          <p:nvPr/>
        </p:nvSpPr>
        <p:spPr>
          <a:xfrm>
            <a:off x="179512" y="3933056"/>
            <a:ext cx="21602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1938.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6" action="ppaction://hlinksldjump"/>
          </p:cNvPr>
          <p:cNvSpPr/>
          <p:nvPr/>
        </p:nvSpPr>
        <p:spPr>
          <a:xfrm>
            <a:off x="179512" y="5013176"/>
            <a:ext cx="21602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1939.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17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0121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47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3275856" y="3140968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683568" y="0"/>
            <a:ext cx="8208912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Co Jan Hus nejvíce kritizoval?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179512" y="1772816"/>
            <a:ext cx="360040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Desátky.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5" action="ppaction://hlinksldjump"/>
          </p:cNvPr>
          <p:cNvSpPr/>
          <p:nvPr/>
        </p:nvSpPr>
        <p:spPr>
          <a:xfrm>
            <a:off x="179512" y="2852936"/>
            <a:ext cx="360040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Odpustky.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4" action="ppaction://hlinksldjump"/>
          </p:cNvPr>
          <p:cNvSpPr/>
          <p:nvPr/>
        </p:nvSpPr>
        <p:spPr>
          <a:xfrm>
            <a:off x="179512" y="3933056"/>
            <a:ext cx="360040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Klatbu a interdikt.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4" action="ppaction://hlinksldjump"/>
          </p:cNvPr>
          <p:cNvSpPr/>
          <p:nvPr/>
        </p:nvSpPr>
        <p:spPr>
          <a:xfrm>
            <a:off x="179512" y="5013176"/>
            <a:ext cx="360040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Líné kněze.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18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8421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3779912" y="4221088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683568" y="0"/>
            <a:ext cx="8208912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Kterou událostí začíná Velká francouzská revoluce?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179512" y="177281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Poprava Ludvíka XVI.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4" action="ppaction://hlinksldjump"/>
          </p:cNvPr>
          <p:cNvSpPr/>
          <p:nvPr/>
        </p:nvSpPr>
        <p:spPr>
          <a:xfrm>
            <a:off x="179512" y="2810935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Útok na Paříž.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5" action="ppaction://hlinksldjump"/>
          </p:cNvPr>
          <p:cNvSpPr/>
          <p:nvPr/>
        </p:nvSpPr>
        <p:spPr>
          <a:xfrm>
            <a:off x="179512" y="393305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Dobytí Bastily.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4" action="ppaction://hlinksldjump"/>
          </p:cNvPr>
          <p:cNvSpPr/>
          <p:nvPr/>
        </p:nvSpPr>
        <p:spPr>
          <a:xfrm>
            <a:off x="179512" y="501317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Dobytí Versailles.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19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6747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3707904" y="2060848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683568" y="0"/>
            <a:ext cx="8208912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Co bylo symbolem husitů?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179512" y="177281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Kalich.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5" action="ppaction://hlinksldjump"/>
          </p:cNvPr>
          <p:cNvSpPr/>
          <p:nvPr/>
        </p:nvSpPr>
        <p:spPr>
          <a:xfrm>
            <a:off x="179512" y="2810935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Kříž.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5" action="ppaction://hlinksldjump"/>
          </p:cNvPr>
          <p:cNvSpPr/>
          <p:nvPr/>
        </p:nvSpPr>
        <p:spPr>
          <a:xfrm>
            <a:off x="179512" y="393305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Bible.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5" action="ppaction://hlinksldjump"/>
          </p:cNvPr>
          <p:cNvSpPr/>
          <p:nvPr/>
        </p:nvSpPr>
        <p:spPr>
          <a:xfrm>
            <a:off x="179512" y="501317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Papež.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0571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>
                <p:cTn id="1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3779912" y="5301208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683568" y="0"/>
            <a:ext cx="8208912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Kdo je prvním představitelem evropské reformace v </a:t>
            </a:r>
          </a:p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16. století?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179512" y="177281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Ulrich 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Zwingli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4" action="ppaction://hlinksldjump"/>
          </p:cNvPr>
          <p:cNvSpPr/>
          <p:nvPr/>
        </p:nvSpPr>
        <p:spPr>
          <a:xfrm>
            <a:off x="179512" y="2810935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Jan Kalvín.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4" action="ppaction://hlinksldjump"/>
          </p:cNvPr>
          <p:cNvSpPr/>
          <p:nvPr/>
        </p:nvSpPr>
        <p:spPr>
          <a:xfrm>
            <a:off x="179512" y="393305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Tomáš M</a:t>
            </a:r>
            <a:r>
              <a:rPr lang="hu-HU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űntzer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5" action="ppaction://hlinksldjump"/>
          </p:cNvPr>
          <p:cNvSpPr/>
          <p:nvPr/>
        </p:nvSpPr>
        <p:spPr>
          <a:xfrm>
            <a:off x="179512" y="501317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Martin Luther.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21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195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>
                <p:cTn id="1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3779912" y="3140968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683568" y="0"/>
            <a:ext cx="8208912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Ve kterém roce objevil Kolumbus Ameriku?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179512" y="177281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1453.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5" action="ppaction://hlinksldjump"/>
          </p:cNvPr>
          <p:cNvSpPr/>
          <p:nvPr/>
        </p:nvSpPr>
        <p:spPr>
          <a:xfrm>
            <a:off x="179512" y="2810935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1492.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4" action="ppaction://hlinksldjump"/>
          </p:cNvPr>
          <p:cNvSpPr/>
          <p:nvPr/>
        </p:nvSpPr>
        <p:spPr>
          <a:xfrm>
            <a:off x="179512" y="393305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1517.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4" action="ppaction://hlinksldjump"/>
          </p:cNvPr>
          <p:cNvSpPr/>
          <p:nvPr/>
        </p:nvSpPr>
        <p:spPr>
          <a:xfrm>
            <a:off x="179512" y="501317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1526.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22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4481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3851920" y="4077072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683568" y="0"/>
            <a:ext cx="8208912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Kdo je považován za prvního římského císaře?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179512" y="177281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Claudius.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4" action="ppaction://hlinksldjump"/>
          </p:cNvPr>
          <p:cNvSpPr/>
          <p:nvPr/>
        </p:nvSpPr>
        <p:spPr>
          <a:xfrm>
            <a:off x="179512" y="2810935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Gaius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Iulius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Caesar.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5" action="ppaction://hlinksldjump"/>
          </p:cNvPr>
          <p:cNvSpPr/>
          <p:nvPr/>
        </p:nvSpPr>
        <p:spPr>
          <a:xfrm>
            <a:off x="179512" y="393305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Octavianus </a:t>
            </a:r>
            <a:r>
              <a:rPr lang="cs-CZ" sz="28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ugustus.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4" action="ppaction://hlinksldjump"/>
          </p:cNvPr>
          <p:cNvSpPr/>
          <p:nvPr/>
        </p:nvSpPr>
        <p:spPr>
          <a:xfrm>
            <a:off x="179512" y="501317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Caligula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23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0976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3851920" y="5157192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683568" y="0"/>
            <a:ext cx="8208912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Egypt se nikdy nestal součástí…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179512" y="177281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Perské říše.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4" action="ppaction://hlinksldjump"/>
          </p:cNvPr>
          <p:cNvSpPr/>
          <p:nvPr/>
        </p:nvSpPr>
        <p:spPr>
          <a:xfrm>
            <a:off x="179512" y="2810935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Makedonie.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4" action="ppaction://hlinksldjump"/>
          </p:cNvPr>
          <p:cNvSpPr/>
          <p:nvPr/>
        </p:nvSpPr>
        <p:spPr>
          <a:xfrm>
            <a:off x="179512" y="393305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Římské říše.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5" action="ppaction://hlinksldjump"/>
          </p:cNvPr>
          <p:cNvSpPr/>
          <p:nvPr/>
        </p:nvSpPr>
        <p:spPr>
          <a:xfrm>
            <a:off x="179512" y="501317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Starověkého Řecka.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9985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>
                <p:cTn id="1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2699792" y="2996952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683568" y="0"/>
            <a:ext cx="8208912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Kdo na našem území razil první mince zvané duhovky?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179512" y="1772816"/>
            <a:ext cx="3384376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Markomani.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5" action="ppaction://hlinksldjump"/>
          </p:cNvPr>
          <p:cNvSpPr/>
          <p:nvPr/>
        </p:nvSpPr>
        <p:spPr>
          <a:xfrm>
            <a:off x="179512" y="2810935"/>
            <a:ext cx="3384376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Keltové.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4" action="ppaction://hlinksldjump"/>
          </p:cNvPr>
          <p:cNvSpPr/>
          <p:nvPr/>
        </p:nvSpPr>
        <p:spPr>
          <a:xfrm>
            <a:off x="179512" y="3933056"/>
            <a:ext cx="3384376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Kvádové.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4" action="ppaction://hlinksldjump"/>
          </p:cNvPr>
          <p:cNvSpPr/>
          <p:nvPr/>
        </p:nvSpPr>
        <p:spPr>
          <a:xfrm>
            <a:off x="179512" y="5013176"/>
            <a:ext cx="3384376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Slované.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25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9985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3707904" y="1988840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683568" y="0"/>
            <a:ext cx="8208912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Kdy bylo Československo obsazeno vojsky Varšavské smlouvy?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179512" y="177281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21. srpna 1968.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5" action="ppaction://hlinksldjump"/>
          </p:cNvPr>
          <p:cNvSpPr/>
          <p:nvPr/>
        </p:nvSpPr>
        <p:spPr>
          <a:xfrm>
            <a:off x="179512" y="285293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22. srpna 1968.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5" action="ppaction://hlinksldjump"/>
          </p:cNvPr>
          <p:cNvSpPr/>
          <p:nvPr/>
        </p:nvSpPr>
        <p:spPr>
          <a:xfrm>
            <a:off x="179512" y="393305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23. srpna 1968.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5" action="ppaction://hlinksldjump"/>
          </p:cNvPr>
          <p:cNvSpPr/>
          <p:nvPr/>
        </p:nvSpPr>
        <p:spPr>
          <a:xfrm>
            <a:off x="179512" y="501317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24. srpna 1968.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26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9985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1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4283968" y="3140968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683568" y="0"/>
            <a:ext cx="8208912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jmenuje listina z roku 1781 uzákoňující náboženskou svobodu v rakouské monarchii?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179512" y="1772816"/>
            <a:ext cx="4464496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Majestát Rudolfa II.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5" action="ppaction://hlinksldjump"/>
          </p:cNvPr>
          <p:cNvSpPr/>
          <p:nvPr/>
        </p:nvSpPr>
        <p:spPr>
          <a:xfrm>
            <a:off x="179512" y="2810935"/>
            <a:ext cx="4464496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Toleranční patent.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4" action="ppaction://hlinksldjump"/>
          </p:cNvPr>
          <p:cNvSpPr/>
          <p:nvPr/>
        </p:nvSpPr>
        <p:spPr>
          <a:xfrm>
            <a:off x="179512" y="3933056"/>
            <a:ext cx="4464496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Jihlavská kompaktáta.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4" action="ppaction://hlinksldjump"/>
          </p:cNvPr>
          <p:cNvSpPr/>
          <p:nvPr/>
        </p:nvSpPr>
        <p:spPr>
          <a:xfrm>
            <a:off x="179512" y="5013176"/>
            <a:ext cx="4464496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Svatováclavská smlouva.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27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9985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3131840" y="5157192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683568" y="0"/>
            <a:ext cx="8208912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jmenoval ruský car, který nejvíce zmodernizoval Rusko (1672 – 1725)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179512" y="1772816"/>
            <a:ext cx="331236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Ivan Hrozný.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4" action="ppaction://hlinksldjump"/>
          </p:cNvPr>
          <p:cNvSpPr/>
          <p:nvPr/>
        </p:nvSpPr>
        <p:spPr>
          <a:xfrm>
            <a:off x="179512" y="2810935"/>
            <a:ext cx="331236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Pavel III.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4" action="ppaction://hlinksldjump"/>
          </p:cNvPr>
          <p:cNvSpPr/>
          <p:nvPr/>
        </p:nvSpPr>
        <p:spPr>
          <a:xfrm>
            <a:off x="179512" y="3933056"/>
            <a:ext cx="331236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Alexandr I.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5" action="ppaction://hlinksldjump"/>
          </p:cNvPr>
          <p:cNvSpPr/>
          <p:nvPr/>
        </p:nvSpPr>
        <p:spPr>
          <a:xfrm>
            <a:off x="179512" y="5013176"/>
            <a:ext cx="331236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Petr I. Veliký.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28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9985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>
                <p:cTn id="1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2195736" y="3140968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683568" y="0"/>
            <a:ext cx="8208912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Ve kterém roce bylo poprvé otevřeno Národní divadlo?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179512" y="1772816"/>
            <a:ext cx="2448272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1880.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5" action="ppaction://hlinksldjump"/>
          </p:cNvPr>
          <p:cNvSpPr/>
          <p:nvPr/>
        </p:nvSpPr>
        <p:spPr>
          <a:xfrm>
            <a:off x="179512" y="2810935"/>
            <a:ext cx="2448272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1881.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4" action="ppaction://hlinksldjump"/>
          </p:cNvPr>
          <p:cNvSpPr/>
          <p:nvPr/>
        </p:nvSpPr>
        <p:spPr>
          <a:xfrm>
            <a:off x="179512" y="3933056"/>
            <a:ext cx="2448272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1882.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4" action="ppaction://hlinksldjump"/>
          </p:cNvPr>
          <p:cNvSpPr/>
          <p:nvPr/>
        </p:nvSpPr>
        <p:spPr>
          <a:xfrm>
            <a:off x="179512" y="5013176"/>
            <a:ext cx="2448272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1883.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29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9985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3851920" y="4005064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683568" y="0"/>
            <a:ext cx="8208912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Mezi národní buditele nepatřil …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179512" y="177281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Josef Dobrovský.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4" action="ppaction://hlinksldjump"/>
          </p:cNvPr>
          <p:cNvSpPr/>
          <p:nvPr/>
        </p:nvSpPr>
        <p:spPr>
          <a:xfrm>
            <a:off x="179512" y="2810935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Josef Jungmann.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5" action="ppaction://hlinksldjump"/>
          </p:cNvPr>
          <p:cNvSpPr/>
          <p:nvPr/>
        </p:nvSpPr>
        <p:spPr>
          <a:xfrm>
            <a:off x="179512" y="393305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Jan Amos Komenský.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4" action="ppaction://hlinksldjump"/>
          </p:cNvPr>
          <p:cNvSpPr/>
          <p:nvPr/>
        </p:nvSpPr>
        <p:spPr>
          <a:xfrm>
            <a:off x="179512" y="501317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František Palacký.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9985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3779912" y="1916832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683568" y="0"/>
            <a:ext cx="8208912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Kdo byl druhým československým prezidentem?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179512" y="177281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Edvard Beneš.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5" action="ppaction://hlinksldjump"/>
          </p:cNvPr>
          <p:cNvSpPr/>
          <p:nvPr/>
        </p:nvSpPr>
        <p:spPr>
          <a:xfrm>
            <a:off x="179512" y="2810935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Emil Hácha.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5" action="ppaction://hlinksldjump"/>
          </p:cNvPr>
          <p:cNvSpPr/>
          <p:nvPr/>
        </p:nvSpPr>
        <p:spPr>
          <a:xfrm>
            <a:off x="179512" y="393305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Klement Gottwald.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5" action="ppaction://hlinksldjump"/>
          </p:cNvPr>
          <p:cNvSpPr/>
          <p:nvPr/>
        </p:nvSpPr>
        <p:spPr>
          <a:xfrm>
            <a:off x="179512" y="501317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Antonín Zápotocký.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31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9985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1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4716016" y="3068960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683568" y="0"/>
            <a:ext cx="8208912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 roce 1942 byl spáchán atentát na zastupujícího říšského protektora …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179512" y="1772816"/>
            <a:ext cx="4968552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Konstantina von Neuratha.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5" action="ppaction://hlinksldjump"/>
          </p:cNvPr>
          <p:cNvSpPr/>
          <p:nvPr/>
        </p:nvSpPr>
        <p:spPr>
          <a:xfrm>
            <a:off x="179512" y="2810935"/>
            <a:ext cx="4968552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Reinharda Heydricha.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4" action="ppaction://hlinksldjump"/>
          </p:cNvPr>
          <p:cNvSpPr/>
          <p:nvPr/>
        </p:nvSpPr>
        <p:spPr>
          <a:xfrm>
            <a:off x="179512" y="3933056"/>
            <a:ext cx="4968552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Karla Hermanna Franka.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4" action="ppaction://hlinksldjump"/>
          </p:cNvPr>
          <p:cNvSpPr/>
          <p:nvPr/>
        </p:nvSpPr>
        <p:spPr>
          <a:xfrm>
            <a:off x="179512" y="5013176"/>
            <a:ext cx="4968552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Kurta Daluege.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9985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3851920" y="5157192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683568" y="0"/>
            <a:ext cx="8208912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Jiřímu z Poděbrad se přezdívalo: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179512" y="177281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Král bene.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4" action="ppaction://hlinksldjump"/>
          </p:cNvPr>
          <p:cNvSpPr/>
          <p:nvPr/>
        </p:nvSpPr>
        <p:spPr>
          <a:xfrm>
            <a:off x="179512" y="2810935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Král železný a zlatý.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4" action="ppaction://hlinksldjump"/>
          </p:cNvPr>
          <p:cNvSpPr/>
          <p:nvPr/>
        </p:nvSpPr>
        <p:spPr>
          <a:xfrm>
            <a:off x="179512" y="393305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Otec vlasti.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5" action="ppaction://hlinksldjump"/>
          </p:cNvPr>
          <p:cNvSpPr/>
          <p:nvPr/>
        </p:nvSpPr>
        <p:spPr>
          <a:xfrm>
            <a:off x="179512" y="501317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Král dvojího lidu.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33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9985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>
                <p:cTn id="1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3635896" y="4149080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683568" y="0"/>
            <a:ext cx="8208912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Ve kterém století vládl Karel IV.?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179512" y="1700808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Ve 12. století.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4" action="ppaction://hlinksldjump"/>
          </p:cNvPr>
          <p:cNvSpPr/>
          <p:nvPr/>
        </p:nvSpPr>
        <p:spPr>
          <a:xfrm>
            <a:off x="179512" y="2780928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Ve 13. století.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5" action="ppaction://hlinksldjump"/>
          </p:cNvPr>
          <p:cNvSpPr/>
          <p:nvPr/>
        </p:nvSpPr>
        <p:spPr>
          <a:xfrm>
            <a:off x="179512" y="393305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Ve 14. století.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4" action="ppaction://hlinksldjump"/>
          </p:cNvPr>
          <p:cNvSpPr/>
          <p:nvPr/>
        </p:nvSpPr>
        <p:spPr>
          <a:xfrm>
            <a:off x="179512" y="5013176"/>
            <a:ext cx="396044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V 15. století.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0" y="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34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9985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74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3275856" y="1844824"/>
            <a:ext cx="304800" cy="304800"/>
          </a:xfrm>
          <a:prstGeom prst="rect">
            <a:avLst/>
          </a:prstGeom>
        </p:spPr>
      </p:pic>
      <p:sp>
        <p:nvSpPr>
          <p:cNvPr id="6" name="Vývojový diagram: děrná páska 5"/>
          <p:cNvSpPr/>
          <p:nvPr/>
        </p:nvSpPr>
        <p:spPr>
          <a:xfrm>
            <a:off x="683568" y="0"/>
            <a:ext cx="8208912" cy="1296144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Za vlády kterého panovníka se rozdělila rakouská monarchie na Rakousko-Uhersko?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>
            <a:hlinkClick r:id="rId4" action="ppaction://hlinksldjump"/>
          </p:cNvPr>
          <p:cNvSpPr/>
          <p:nvPr/>
        </p:nvSpPr>
        <p:spPr>
          <a:xfrm>
            <a:off x="179512" y="1772816"/>
            <a:ext cx="360040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Františka Josefa I.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>
            <a:hlinkClick r:id="rId5" action="ppaction://hlinksldjump"/>
          </p:cNvPr>
          <p:cNvSpPr/>
          <p:nvPr/>
        </p:nvSpPr>
        <p:spPr>
          <a:xfrm>
            <a:off x="179512" y="2810935"/>
            <a:ext cx="3600400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Františka II.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>
            <a:hlinkClick r:id="rId5" action="ppaction://hlinksldjump"/>
          </p:cNvPr>
          <p:cNvSpPr/>
          <p:nvPr/>
        </p:nvSpPr>
        <p:spPr>
          <a:xfrm>
            <a:off x="179512" y="3933056"/>
            <a:ext cx="367240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Ferdinanda I.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>
            <a:hlinkClick r:id="rId5" action="ppaction://hlinksldjump"/>
          </p:cNvPr>
          <p:cNvSpPr/>
          <p:nvPr/>
        </p:nvSpPr>
        <p:spPr>
          <a:xfrm>
            <a:off x="179512" y="5013176"/>
            <a:ext cx="3672408" cy="1008112"/>
          </a:xfrm>
          <a:prstGeom prst="flowChartPunchedTape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D) Karla VI.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35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Picture 2" descr="C:\Users\a\AppData\Local\Microsoft\Windows\Temporary Internet Files\Content.IE5\8CS4MEHD\MC90044214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863" y="6209818"/>
            <a:ext cx="627137" cy="64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9985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1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Konec!!!</a:t>
            </a:r>
            <a:endParaRPr lang="cs-CZ" b="1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To byla poslední otázka.</a:t>
            </a:r>
          </a:p>
          <a:p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Spočítejte si získané body.</a:t>
            </a:r>
          </a:p>
          <a:p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Vítězi gratuluji!</a:t>
            </a:r>
            <a:endParaRPr lang="cs-CZ" sz="36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WVKR2EH9\MC90043825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2612678"/>
            <a:ext cx="4065308" cy="424532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59985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3642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3642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4811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5437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500 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5437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3642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3642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1000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3642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1000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3642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1000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7952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1000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1000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12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1000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1000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1500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15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1500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1500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17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1500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18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1500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19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1500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1500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21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22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23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25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26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27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28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29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31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33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34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Získáváš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3000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bodů!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8CS4MEHD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6153590" cy="38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740" y="6107982"/>
            <a:ext cx="755119" cy="7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35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3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5437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3642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3016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5437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6157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3642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5437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6157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5437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7952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12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15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17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18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19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21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22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23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25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26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27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28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29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31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33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34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Chyba!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\AppData\Local\Microsoft\Windows\Temporary Internet Files\Content.IE5\ZZ84PMDI\MC9004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472608" cy="369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\AppData\Local\Microsoft\Windows\Temporary Internet Files\Content.IE5\3CNRCJ3Q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177905"/>
            <a:ext cx="684721" cy="68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70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35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Použité obrázky, symboly a zvuky</a:t>
            </a:r>
            <a:endParaRPr lang="cs-CZ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Microsoft Office – klipart, mediální soubory</a:t>
            </a:r>
            <a:endParaRPr lang="cs-CZ" sz="2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538922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404</TotalTime>
  <Words>1551</Words>
  <Application>Microsoft Office PowerPoint</Application>
  <PresentationFormat>Předvádění na obrazovce (4:3)</PresentationFormat>
  <Paragraphs>412</Paragraphs>
  <Slides>110</Slides>
  <Notes>0</Notes>
  <HiddenSlides>0</HiddenSlides>
  <MMClips>35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110</vt:i4>
      </vt:variant>
    </vt:vector>
  </HeadingPairs>
  <TitlesOfParts>
    <vt:vector size="111" baseType="lpstr">
      <vt:lpstr>Motiv sady Office</vt:lpstr>
      <vt:lpstr>Prezentace aplikace PowerPoint</vt:lpstr>
      <vt:lpstr>Prezentace aplikace PowerPoint</vt:lpstr>
      <vt:lpstr>Milionář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Konec!!!</vt:lpstr>
      <vt:lpstr>Výborně!!!</vt:lpstr>
      <vt:lpstr>Výborně!!!</vt:lpstr>
      <vt:lpstr>Výborně!!!</vt:lpstr>
      <vt:lpstr>Výborně!!!</vt:lpstr>
      <vt:lpstr>Výborně!!!</vt:lpstr>
      <vt:lpstr>Výborně!!!</vt:lpstr>
      <vt:lpstr>Výborně!!!</vt:lpstr>
      <vt:lpstr>Výborně!!!</vt:lpstr>
      <vt:lpstr>Výborně!!!</vt:lpstr>
      <vt:lpstr>Výborně!!!</vt:lpstr>
      <vt:lpstr>Výborně!!!</vt:lpstr>
      <vt:lpstr>Výborně!!!</vt:lpstr>
      <vt:lpstr>Výborně!!!</vt:lpstr>
      <vt:lpstr>Výborně!!!</vt:lpstr>
      <vt:lpstr>Výborně!!!</vt:lpstr>
      <vt:lpstr>Výborně!!!</vt:lpstr>
      <vt:lpstr>Výborně!!!</vt:lpstr>
      <vt:lpstr>Výborně!!!</vt:lpstr>
      <vt:lpstr>Výborně!!!</vt:lpstr>
      <vt:lpstr>Výborně!!!</vt:lpstr>
      <vt:lpstr>Výborně!!!</vt:lpstr>
      <vt:lpstr>Výborně!!!</vt:lpstr>
      <vt:lpstr>Výborně!!!</vt:lpstr>
      <vt:lpstr>Výborně!!!</vt:lpstr>
      <vt:lpstr>Výborně!!!</vt:lpstr>
      <vt:lpstr>Výborně!!!</vt:lpstr>
      <vt:lpstr>Výborně!!!</vt:lpstr>
      <vt:lpstr>Výborně!!!</vt:lpstr>
      <vt:lpstr>Výborně!!!</vt:lpstr>
      <vt:lpstr>Výborně!!!</vt:lpstr>
      <vt:lpstr>Výborně!!!</vt:lpstr>
      <vt:lpstr>Výborně!!!</vt:lpstr>
      <vt:lpstr>Výborně!!!</vt:lpstr>
      <vt:lpstr>Výborně!!!</vt:lpstr>
      <vt:lpstr>Výborně!!!</vt:lpstr>
      <vt:lpstr>Chyba!</vt:lpstr>
      <vt:lpstr>Chyba!</vt:lpstr>
      <vt:lpstr>Chyba!</vt:lpstr>
      <vt:lpstr>Chyba!</vt:lpstr>
      <vt:lpstr>Chyba!</vt:lpstr>
      <vt:lpstr>Chyba!</vt:lpstr>
      <vt:lpstr>Chyba!</vt:lpstr>
      <vt:lpstr>Chyba!</vt:lpstr>
      <vt:lpstr>Chyba!</vt:lpstr>
      <vt:lpstr>Chyba!</vt:lpstr>
      <vt:lpstr>Chyba!</vt:lpstr>
      <vt:lpstr>Chyba!</vt:lpstr>
      <vt:lpstr>Chyba!</vt:lpstr>
      <vt:lpstr>Chyba!</vt:lpstr>
      <vt:lpstr>Chyba!</vt:lpstr>
      <vt:lpstr>Chyba!</vt:lpstr>
      <vt:lpstr>Chyba!</vt:lpstr>
      <vt:lpstr>Chyba!</vt:lpstr>
      <vt:lpstr>Chyba!</vt:lpstr>
      <vt:lpstr>Chyba!</vt:lpstr>
      <vt:lpstr>Chyba!</vt:lpstr>
      <vt:lpstr>Chyba!</vt:lpstr>
      <vt:lpstr>Chyba!</vt:lpstr>
      <vt:lpstr>Chyba!</vt:lpstr>
      <vt:lpstr>Chyba!</vt:lpstr>
      <vt:lpstr>Chyba!</vt:lpstr>
      <vt:lpstr>Chyba!</vt:lpstr>
      <vt:lpstr>Chyba!</vt:lpstr>
      <vt:lpstr>Chyba!</vt:lpstr>
      <vt:lpstr>Chyba!</vt:lpstr>
      <vt:lpstr>Chyba!</vt:lpstr>
      <vt:lpstr>Chyba!</vt:lpstr>
      <vt:lpstr>Chyba!</vt:lpstr>
      <vt:lpstr>Chyba!</vt:lpstr>
      <vt:lpstr>Chyba!</vt:lpstr>
      <vt:lpstr>Použité obrázky, symboly a zvuky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Správce PC</dc:creator>
  <cp:lastModifiedBy>Správce PC</cp:lastModifiedBy>
  <cp:revision>48</cp:revision>
  <dcterms:created xsi:type="dcterms:W3CDTF">2012-05-15T07:24:51Z</dcterms:created>
  <dcterms:modified xsi:type="dcterms:W3CDTF">2013-09-04T12:44:30Z</dcterms:modified>
</cp:coreProperties>
</file>