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2" r:id="rId27"/>
    <p:sldId id="283" r:id="rId28"/>
    <p:sldId id="281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BAFA1-502F-45EC-85F5-C1357D7D80EA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88CC6-A7E3-4154-9C4D-61B7C1FF44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Relationship Id="rId22" Type="http://schemas.openxmlformats.org/officeDocument/2006/relationships/slide" Target="slide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slide" Target="slide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340768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III/2 – Inovace a zkvalitnění výuky prostřednictvím ICT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VY_32_INOVACE_97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CZ.1.07/1.4.00/21.1996</a:t>
            </a:r>
          </a:p>
          <a:p>
            <a:pPr>
              <a:buNone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Červen 2012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7. ročník základní školy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společnost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Dějepis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Dějepis 6. – 9. ročník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Husitství. AZ kvíz.</a:t>
            </a:r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40" y="0"/>
            <a:ext cx="5760720" cy="1407160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  <p:extLst>
      <p:ext uri="{BB962C8B-B14F-4D97-AF65-F5344CB8AC3E}">
        <p14:creationId xmlns:p14="http://schemas.microsoft.com/office/powerpoint/2010/main" val="194239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864096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07361"/>
            <a:ext cx="8856984" cy="4051437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Hra je určena pro dva týmy.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Ty si postupně vybírají otázky z hlavní nabídky.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Cílem hry je spojit všechny strany trojúhelníku.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Po kliknutí na šestiúhelník s číslem se dětem objeví prázdná stránka. V pravém horním rohu je číslo stránky. V levém dolním rohu je počet nápověd. Nápovědy se zobrazí po kliknutí na     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Po zodpovězení si děti ikonou     zkontrolují správnost své odpovědi a domečkem se vrátí zpět na hlavní nabídku.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Šestiúhelník změní barvu a místo čísla se objeví N. Kliknou-li ještě jednou, barva se změní na žlutou (tým A), další kliknutí zbarví šestiúhelník do hněda (tým B).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Jestliže je odpověď špatná, nechají děti šestiúhelník označený</a:t>
            </a: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jako N (náhradní otázky). Ty si může hned zvolit druhý tým.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861048"/>
            <a:ext cx="342043" cy="349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284984"/>
            <a:ext cx="367975" cy="36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9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76673"/>
            <a:ext cx="8568952" cy="5382126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 jsou na boku, týmy si libovolně vybírají.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náhradní otázku jim otevře zdánlivě prázdnou stránku. Kliknutím na      se jim objeví otázka. Na stránce jsou tři otázky.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     jim ukáže odpověď. Také odpovědi jsou na stránce tři.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domeček je vrátí na hlavní výběr. A barevně si označí získané políčko. 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Týmy pokračují do vybrání všech otázek. 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Vítězí ten, kdo spojil všechny tři strany trojúhelníku.</a:t>
            </a:r>
          </a:p>
        </p:txBody>
      </p:sp>
      <p:pic>
        <p:nvPicPr>
          <p:cNvPr id="5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80928"/>
            <a:ext cx="342043" cy="349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44824"/>
            <a:ext cx="400118" cy="39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Husitské války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AZ kvíz</a:t>
            </a: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estiúhelník 3"/>
          <p:cNvSpPr/>
          <p:nvPr/>
        </p:nvSpPr>
        <p:spPr>
          <a:xfrm rot="16200000">
            <a:off x="6732240" y="126876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16200000">
            <a:off x="6156176" y="234888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/>
          <p:cNvSpPr/>
          <p:nvPr/>
        </p:nvSpPr>
        <p:spPr>
          <a:xfrm rot="16200000">
            <a:off x="7380312" y="234888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801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estiúhelník 5">
            <a:hlinkClick r:id="rId2" action="ppaction://hlinksldjump"/>
          </p:cNvPr>
          <p:cNvSpPr/>
          <p:nvPr/>
        </p:nvSpPr>
        <p:spPr>
          <a:xfrm rot="16200000">
            <a:off x="3707904" y="18864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Šestiúhelník 2"/>
          <p:cNvSpPr/>
          <p:nvPr/>
        </p:nvSpPr>
        <p:spPr>
          <a:xfrm rot="16200000">
            <a:off x="3707904" y="18864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estiúhelník 3"/>
          <p:cNvSpPr/>
          <p:nvPr/>
        </p:nvSpPr>
        <p:spPr>
          <a:xfrm rot="16200000">
            <a:off x="3707904" y="18864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16200000">
            <a:off x="3707904" y="18864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>
            <a:hlinkClick r:id="rId3" action="ppaction://hlinksldjump"/>
          </p:cNvPr>
          <p:cNvSpPr/>
          <p:nvPr/>
        </p:nvSpPr>
        <p:spPr>
          <a:xfrm rot="16200000">
            <a:off x="3131840" y="126876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/>
          <p:cNvSpPr/>
          <p:nvPr/>
        </p:nvSpPr>
        <p:spPr>
          <a:xfrm rot="16200000">
            <a:off x="3131840" y="126876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16200000">
            <a:off x="3131840" y="126876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estiúhelník 9"/>
          <p:cNvSpPr/>
          <p:nvPr/>
        </p:nvSpPr>
        <p:spPr>
          <a:xfrm rot="16200000">
            <a:off x="3131840" y="126876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estiúhelník 10">
            <a:hlinkClick r:id="rId4" action="ppaction://hlinksldjump"/>
          </p:cNvPr>
          <p:cNvSpPr/>
          <p:nvPr/>
        </p:nvSpPr>
        <p:spPr>
          <a:xfrm rot="16200000">
            <a:off x="4283968" y="126876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estiúhelník 11"/>
          <p:cNvSpPr/>
          <p:nvPr/>
        </p:nvSpPr>
        <p:spPr>
          <a:xfrm rot="16200000">
            <a:off x="4283968" y="126876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4283968" y="126876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estiúhelník 13"/>
          <p:cNvSpPr/>
          <p:nvPr/>
        </p:nvSpPr>
        <p:spPr>
          <a:xfrm rot="16200000">
            <a:off x="4283968" y="126876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estiúhelník 14">
            <a:hlinkClick r:id="rId5" action="ppaction://hlinksldjump"/>
          </p:cNvPr>
          <p:cNvSpPr/>
          <p:nvPr/>
        </p:nvSpPr>
        <p:spPr>
          <a:xfrm rot="16200000">
            <a:off x="2555776" y="234888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estiúhelník 15"/>
          <p:cNvSpPr/>
          <p:nvPr/>
        </p:nvSpPr>
        <p:spPr>
          <a:xfrm rot="16200000">
            <a:off x="2555776" y="234888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estiúhelník 16"/>
          <p:cNvSpPr/>
          <p:nvPr/>
        </p:nvSpPr>
        <p:spPr>
          <a:xfrm rot="16200000">
            <a:off x="2555776" y="234888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Šestiúhelník 17"/>
          <p:cNvSpPr/>
          <p:nvPr/>
        </p:nvSpPr>
        <p:spPr>
          <a:xfrm rot="16200000">
            <a:off x="2555776" y="234888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Šestiúhelník 18">
            <a:hlinkClick r:id="rId6" action="ppaction://hlinksldjump"/>
          </p:cNvPr>
          <p:cNvSpPr/>
          <p:nvPr/>
        </p:nvSpPr>
        <p:spPr>
          <a:xfrm rot="16200000">
            <a:off x="3707904" y="234888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Šestiúhelník 19"/>
          <p:cNvSpPr/>
          <p:nvPr/>
        </p:nvSpPr>
        <p:spPr>
          <a:xfrm rot="16200000">
            <a:off x="3707904" y="234888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estiúhelník 20"/>
          <p:cNvSpPr/>
          <p:nvPr/>
        </p:nvSpPr>
        <p:spPr>
          <a:xfrm rot="16200000">
            <a:off x="3707904" y="234888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Šestiúhelník 21"/>
          <p:cNvSpPr/>
          <p:nvPr/>
        </p:nvSpPr>
        <p:spPr>
          <a:xfrm rot="16200000">
            <a:off x="3707904" y="234888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estiúhelník 22">
            <a:hlinkClick r:id="rId7" action="ppaction://hlinksldjump"/>
          </p:cNvPr>
          <p:cNvSpPr/>
          <p:nvPr/>
        </p:nvSpPr>
        <p:spPr>
          <a:xfrm rot="16200000">
            <a:off x="4860032" y="234888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Šestiúhelník 23"/>
          <p:cNvSpPr/>
          <p:nvPr/>
        </p:nvSpPr>
        <p:spPr>
          <a:xfrm rot="16200000">
            <a:off x="4860032" y="234888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Šestiúhelník 24"/>
          <p:cNvSpPr/>
          <p:nvPr/>
        </p:nvSpPr>
        <p:spPr>
          <a:xfrm rot="16200000">
            <a:off x="4860032" y="234888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Šestiúhelník 25"/>
          <p:cNvSpPr/>
          <p:nvPr/>
        </p:nvSpPr>
        <p:spPr>
          <a:xfrm rot="16200000">
            <a:off x="4860032" y="234888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Šestiúhelník 26">
            <a:hlinkClick r:id="rId8" action="ppaction://hlinksldjump"/>
          </p:cNvPr>
          <p:cNvSpPr/>
          <p:nvPr/>
        </p:nvSpPr>
        <p:spPr>
          <a:xfrm rot="16200000">
            <a:off x="1979712" y="342900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estiúhelník 27"/>
          <p:cNvSpPr/>
          <p:nvPr/>
        </p:nvSpPr>
        <p:spPr>
          <a:xfrm rot="16200000">
            <a:off x="1979712" y="342900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Šestiúhelník 28"/>
          <p:cNvSpPr/>
          <p:nvPr/>
        </p:nvSpPr>
        <p:spPr>
          <a:xfrm rot="16200000">
            <a:off x="1979712" y="342900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Šestiúhelník 29"/>
          <p:cNvSpPr/>
          <p:nvPr/>
        </p:nvSpPr>
        <p:spPr>
          <a:xfrm rot="16200000">
            <a:off x="1979712" y="342900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Šestiúhelník 30">
            <a:hlinkClick r:id="rId9" action="ppaction://hlinksldjump"/>
          </p:cNvPr>
          <p:cNvSpPr/>
          <p:nvPr/>
        </p:nvSpPr>
        <p:spPr>
          <a:xfrm rot="16200000">
            <a:off x="3131840" y="342900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Šestiúhelník 31"/>
          <p:cNvSpPr/>
          <p:nvPr/>
        </p:nvSpPr>
        <p:spPr>
          <a:xfrm rot="16200000">
            <a:off x="3131840" y="342900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Šestiúhelník 32"/>
          <p:cNvSpPr/>
          <p:nvPr/>
        </p:nvSpPr>
        <p:spPr>
          <a:xfrm rot="16200000">
            <a:off x="3131840" y="342900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Šestiúhelník 33"/>
          <p:cNvSpPr/>
          <p:nvPr/>
        </p:nvSpPr>
        <p:spPr>
          <a:xfrm rot="16200000">
            <a:off x="3131840" y="342900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Šestiúhelník 34">
            <a:hlinkClick r:id="rId10" action="ppaction://hlinksldjump"/>
          </p:cNvPr>
          <p:cNvSpPr/>
          <p:nvPr/>
        </p:nvSpPr>
        <p:spPr>
          <a:xfrm rot="16200000">
            <a:off x="4283968" y="342900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Šestiúhelník 35"/>
          <p:cNvSpPr/>
          <p:nvPr/>
        </p:nvSpPr>
        <p:spPr>
          <a:xfrm rot="16200000">
            <a:off x="4283968" y="342900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Šestiúhelník 36"/>
          <p:cNvSpPr/>
          <p:nvPr/>
        </p:nvSpPr>
        <p:spPr>
          <a:xfrm rot="16200000">
            <a:off x="4283968" y="342900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Šestiúhelník 37"/>
          <p:cNvSpPr/>
          <p:nvPr/>
        </p:nvSpPr>
        <p:spPr>
          <a:xfrm rot="16200000">
            <a:off x="4283968" y="342900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Šestiúhelník 38">
            <a:hlinkClick r:id="rId11" action="ppaction://hlinksldjump"/>
          </p:cNvPr>
          <p:cNvSpPr/>
          <p:nvPr/>
        </p:nvSpPr>
        <p:spPr>
          <a:xfrm rot="16200000">
            <a:off x="5436096" y="342900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Šestiúhelník 39"/>
          <p:cNvSpPr/>
          <p:nvPr/>
        </p:nvSpPr>
        <p:spPr>
          <a:xfrm rot="16200000">
            <a:off x="5436096" y="342900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Šestiúhelník 40"/>
          <p:cNvSpPr/>
          <p:nvPr/>
        </p:nvSpPr>
        <p:spPr>
          <a:xfrm rot="16200000">
            <a:off x="5436096" y="342900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Šestiúhelník 41"/>
          <p:cNvSpPr/>
          <p:nvPr/>
        </p:nvSpPr>
        <p:spPr>
          <a:xfrm rot="16200000">
            <a:off x="5436096" y="342900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Šestiúhelník 42">
            <a:hlinkClick r:id="rId12" action="ppaction://hlinksldjump"/>
          </p:cNvPr>
          <p:cNvSpPr/>
          <p:nvPr/>
        </p:nvSpPr>
        <p:spPr>
          <a:xfrm rot="16200000">
            <a:off x="1331640" y="450912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Šestiúhelník 43"/>
          <p:cNvSpPr/>
          <p:nvPr/>
        </p:nvSpPr>
        <p:spPr>
          <a:xfrm rot="16200000">
            <a:off x="1331640" y="450912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Šestiúhelník 44"/>
          <p:cNvSpPr/>
          <p:nvPr/>
        </p:nvSpPr>
        <p:spPr>
          <a:xfrm rot="16200000">
            <a:off x="1331640" y="450912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Šestiúhelník 45"/>
          <p:cNvSpPr/>
          <p:nvPr/>
        </p:nvSpPr>
        <p:spPr>
          <a:xfrm rot="16200000">
            <a:off x="1331640" y="450912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Šestiúhelník 46">
            <a:hlinkClick r:id="rId13" action="ppaction://hlinksldjump"/>
          </p:cNvPr>
          <p:cNvSpPr/>
          <p:nvPr/>
        </p:nvSpPr>
        <p:spPr>
          <a:xfrm rot="16200000">
            <a:off x="2483768" y="450912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Šestiúhelník 47"/>
          <p:cNvSpPr/>
          <p:nvPr/>
        </p:nvSpPr>
        <p:spPr>
          <a:xfrm rot="16200000">
            <a:off x="2483768" y="450912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Šestiúhelník 48"/>
          <p:cNvSpPr/>
          <p:nvPr/>
        </p:nvSpPr>
        <p:spPr>
          <a:xfrm rot="16200000">
            <a:off x="2483768" y="450912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Šestiúhelník 49"/>
          <p:cNvSpPr/>
          <p:nvPr/>
        </p:nvSpPr>
        <p:spPr>
          <a:xfrm rot="16200000">
            <a:off x="2483768" y="450912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Šestiúhelník 50">
            <a:hlinkClick r:id="rId14" action="ppaction://hlinksldjump"/>
          </p:cNvPr>
          <p:cNvSpPr/>
          <p:nvPr/>
        </p:nvSpPr>
        <p:spPr>
          <a:xfrm rot="16200000">
            <a:off x="3635896" y="450912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Šestiúhelník 51"/>
          <p:cNvSpPr/>
          <p:nvPr/>
        </p:nvSpPr>
        <p:spPr>
          <a:xfrm rot="16200000">
            <a:off x="3635896" y="450912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Šestiúhelník 52"/>
          <p:cNvSpPr/>
          <p:nvPr/>
        </p:nvSpPr>
        <p:spPr>
          <a:xfrm rot="16200000">
            <a:off x="3635896" y="450912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Šestiúhelník 53"/>
          <p:cNvSpPr/>
          <p:nvPr/>
        </p:nvSpPr>
        <p:spPr>
          <a:xfrm rot="16200000">
            <a:off x="3635896" y="450912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Šestiúhelník 54">
            <a:hlinkClick r:id="rId15" action="ppaction://hlinksldjump"/>
          </p:cNvPr>
          <p:cNvSpPr/>
          <p:nvPr/>
        </p:nvSpPr>
        <p:spPr>
          <a:xfrm rot="16200000">
            <a:off x="4788024" y="450912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Šestiúhelník 55"/>
          <p:cNvSpPr/>
          <p:nvPr/>
        </p:nvSpPr>
        <p:spPr>
          <a:xfrm rot="16200000">
            <a:off x="4788024" y="450912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Šestiúhelník 56"/>
          <p:cNvSpPr/>
          <p:nvPr/>
        </p:nvSpPr>
        <p:spPr>
          <a:xfrm rot="16200000">
            <a:off x="4788024" y="450912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Šestiúhelník 57"/>
          <p:cNvSpPr/>
          <p:nvPr/>
        </p:nvSpPr>
        <p:spPr>
          <a:xfrm rot="16200000">
            <a:off x="4788024" y="450912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Šestiúhelník 58">
            <a:hlinkClick r:id="rId16" action="ppaction://hlinksldjump"/>
          </p:cNvPr>
          <p:cNvSpPr/>
          <p:nvPr/>
        </p:nvSpPr>
        <p:spPr>
          <a:xfrm rot="16200000">
            <a:off x="5940152" y="450912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Šestiúhelník 59"/>
          <p:cNvSpPr/>
          <p:nvPr/>
        </p:nvSpPr>
        <p:spPr>
          <a:xfrm rot="16200000">
            <a:off x="5940152" y="450912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Šestiúhelník 60"/>
          <p:cNvSpPr/>
          <p:nvPr/>
        </p:nvSpPr>
        <p:spPr>
          <a:xfrm rot="16200000">
            <a:off x="5940152" y="450912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Šestiúhelník 61"/>
          <p:cNvSpPr/>
          <p:nvPr/>
        </p:nvSpPr>
        <p:spPr>
          <a:xfrm rot="16200000">
            <a:off x="5940152" y="450912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Šestiúhelník 62">
            <a:hlinkClick r:id="rId17" action="ppaction://hlinksldjump"/>
          </p:cNvPr>
          <p:cNvSpPr/>
          <p:nvPr/>
        </p:nvSpPr>
        <p:spPr>
          <a:xfrm rot="16200000">
            <a:off x="683568" y="558924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Šestiúhelník 63"/>
          <p:cNvSpPr/>
          <p:nvPr/>
        </p:nvSpPr>
        <p:spPr>
          <a:xfrm rot="16200000">
            <a:off x="683568" y="558924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Šestiúhelník 64"/>
          <p:cNvSpPr/>
          <p:nvPr/>
        </p:nvSpPr>
        <p:spPr>
          <a:xfrm rot="16200000">
            <a:off x="683568" y="5589231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Šestiúhelník 65"/>
          <p:cNvSpPr/>
          <p:nvPr/>
        </p:nvSpPr>
        <p:spPr>
          <a:xfrm rot="16200000">
            <a:off x="683568" y="559725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Šestiúhelník 66">
            <a:hlinkClick r:id="rId18" action="ppaction://hlinksldjump"/>
          </p:cNvPr>
          <p:cNvSpPr/>
          <p:nvPr/>
        </p:nvSpPr>
        <p:spPr>
          <a:xfrm rot="16200000">
            <a:off x="1835696" y="558924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Šestiúhelník 67"/>
          <p:cNvSpPr/>
          <p:nvPr/>
        </p:nvSpPr>
        <p:spPr>
          <a:xfrm rot="16200000">
            <a:off x="1835696" y="5589239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Šestiúhelník 68"/>
          <p:cNvSpPr/>
          <p:nvPr/>
        </p:nvSpPr>
        <p:spPr>
          <a:xfrm rot="16200000">
            <a:off x="1835695" y="559725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Šestiúhelník 69"/>
          <p:cNvSpPr/>
          <p:nvPr/>
        </p:nvSpPr>
        <p:spPr>
          <a:xfrm rot="16200000">
            <a:off x="1835694" y="558924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Šestiúhelník 70">
            <a:hlinkClick r:id="rId19" action="ppaction://hlinksldjump"/>
          </p:cNvPr>
          <p:cNvSpPr/>
          <p:nvPr/>
        </p:nvSpPr>
        <p:spPr>
          <a:xfrm rot="16200000">
            <a:off x="2987824" y="5589240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Šestiúhelník 71"/>
          <p:cNvSpPr/>
          <p:nvPr/>
        </p:nvSpPr>
        <p:spPr>
          <a:xfrm rot="16200000">
            <a:off x="2986511" y="559725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Šestiúhelník 72"/>
          <p:cNvSpPr/>
          <p:nvPr/>
        </p:nvSpPr>
        <p:spPr>
          <a:xfrm rot="16200000">
            <a:off x="3002778" y="5589238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Šestiúhelník 73"/>
          <p:cNvSpPr/>
          <p:nvPr/>
        </p:nvSpPr>
        <p:spPr>
          <a:xfrm rot="16200000">
            <a:off x="3002778" y="5597250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Šestiúhelník 74">
            <a:hlinkClick r:id="rId20" action="ppaction://hlinksldjump"/>
          </p:cNvPr>
          <p:cNvSpPr/>
          <p:nvPr/>
        </p:nvSpPr>
        <p:spPr>
          <a:xfrm rot="16200000">
            <a:off x="4198494" y="5597249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Šestiúhelník 75"/>
          <p:cNvSpPr/>
          <p:nvPr/>
        </p:nvSpPr>
        <p:spPr>
          <a:xfrm rot="16200000">
            <a:off x="4198494" y="5597250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Šestiúhelník 76"/>
          <p:cNvSpPr/>
          <p:nvPr/>
        </p:nvSpPr>
        <p:spPr>
          <a:xfrm rot="16200000">
            <a:off x="4195110" y="5597250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Šestiúhelník 77"/>
          <p:cNvSpPr/>
          <p:nvPr/>
        </p:nvSpPr>
        <p:spPr>
          <a:xfrm rot="16200000">
            <a:off x="4198494" y="5589236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Šestiúhelník 78">
            <a:hlinkClick r:id="rId21" action="ppaction://hlinksldjump"/>
          </p:cNvPr>
          <p:cNvSpPr/>
          <p:nvPr/>
        </p:nvSpPr>
        <p:spPr>
          <a:xfrm rot="16200000">
            <a:off x="5364088" y="5589237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Šestiúhelník 79"/>
          <p:cNvSpPr/>
          <p:nvPr/>
        </p:nvSpPr>
        <p:spPr>
          <a:xfrm rot="16200000">
            <a:off x="5364088" y="5589235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Šestiúhelník 80"/>
          <p:cNvSpPr/>
          <p:nvPr/>
        </p:nvSpPr>
        <p:spPr>
          <a:xfrm rot="16200000">
            <a:off x="5364088" y="5589234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Šestiúhelník 81"/>
          <p:cNvSpPr/>
          <p:nvPr/>
        </p:nvSpPr>
        <p:spPr>
          <a:xfrm rot="16200000">
            <a:off x="5363559" y="5589233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Šestiúhelník 82">
            <a:hlinkClick r:id="rId22" action="ppaction://hlinksldjump"/>
          </p:cNvPr>
          <p:cNvSpPr/>
          <p:nvPr/>
        </p:nvSpPr>
        <p:spPr>
          <a:xfrm rot="16200000">
            <a:off x="6530903" y="5597248"/>
            <a:ext cx="1224136" cy="1080120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endParaRPr lang="cs-CZ" sz="28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4" name="Šestiúhelník 83"/>
          <p:cNvSpPr/>
          <p:nvPr/>
        </p:nvSpPr>
        <p:spPr>
          <a:xfrm rot="16200000">
            <a:off x="6532407" y="5570691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Šestiúhelník 84"/>
          <p:cNvSpPr/>
          <p:nvPr/>
        </p:nvSpPr>
        <p:spPr>
          <a:xfrm rot="16200000">
            <a:off x="6538894" y="5570691"/>
            <a:ext cx="1224136" cy="1080120"/>
          </a:xfrm>
          <a:prstGeom prst="hex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Šestiúhelník 85"/>
          <p:cNvSpPr/>
          <p:nvPr/>
        </p:nvSpPr>
        <p:spPr>
          <a:xfrm rot="16200000">
            <a:off x="6530902" y="5589232"/>
            <a:ext cx="1224136" cy="1080120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Šestiúhelník 86"/>
          <p:cNvSpPr/>
          <p:nvPr/>
        </p:nvSpPr>
        <p:spPr>
          <a:xfrm rot="16200000">
            <a:off x="218356" y="764725"/>
            <a:ext cx="1224136" cy="1080120"/>
          </a:xfrm>
          <a:prstGeom prst="hexagon">
            <a:avLst/>
          </a:prstGeom>
          <a:solidFill>
            <a:schemeClr val="tx1">
              <a:lumMod val="8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111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401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2" fill="hold">
                      <p:stCondLst>
                        <p:cond delay="0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15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6" fill="hold">
                      <p:stCondLst>
                        <p:cond delay="0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429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0" fill="hold">
                      <p:stCondLst>
                        <p:cond delay="0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2" grpId="0" animBg="1"/>
      <p:bldP spid="33" grpId="0" animBg="1"/>
      <p:bldP spid="34" grpId="0" animBg="1"/>
      <p:bldP spid="36" grpId="0" animBg="1"/>
      <p:bldP spid="37" grpId="0" animBg="1"/>
      <p:bldP spid="38" grpId="0" animBg="1"/>
      <p:bldP spid="40" grpId="0" animBg="1"/>
      <p:bldP spid="41" grpId="0" animBg="1"/>
      <p:bldP spid="42" grpId="0" animBg="1"/>
      <p:bldP spid="44" grpId="0" animBg="1"/>
      <p:bldP spid="45" grpId="0" animBg="1"/>
      <p:bldP spid="46" grpId="0" animBg="1"/>
      <p:bldP spid="48" grpId="0" animBg="1"/>
      <p:bldP spid="49" grpId="0" animBg="1"/>
      <p:bldP spid="50" grpId="0" animBg="1"/>
      <p:bldP spid="52" grpId="0" animBg="1"/>
      <p:bldP spid="53" grpId="0" animBg="1"/>
      <p:bldP spid="54" grpId="0" animBg="1"/>
      <p:bldP spid="56" grpId="0" animBg="1"/>
      <p:bldP spid="57" grpId="0" animBg="1"/>
      <p:bldP spid="58" grpId="0" animBg="1"/>
      <p:bldP spid="60" grpId="0" animBg="1"/>
      <p:bldP spid="61" grpId="0" animBg="1"/>
      <p:bldP spid="62" grpId="0" animBg="1"/>
      <p:bldP spid="64" grpId="0" animBg="1"/>
      <p:bldP spid="65" grpId="0" animBg="1"/>
      <p:bldP spid="66" grpId="0" animBg="1"/>
      <p:bldP spid="68" grpId="0" animBg="1"/>
      <p:bldP spid="69" grpId="0" animBg="1"/>
      <p:bldP spid="70" grpId="0" animBg="1"/>
      <p:bldP spid="72" grpId="0" animBg="1"/>
      <p:bldP spid="73" grpId="0" animBg="1"/>
      <p:bldP spid="74" grpId="0" animBg="1"/>
      <p:bldP spid="76" grpId="0" animBg="1"/>
      <p:bldP spid="77" grpId="0" animBg="1"/>
      <p:bldP spid="78" grpId="0" animBg="1"/>
      <p:bldP spid="80" grpId="0" animBg="1"/>
      <p:bldP spid="81" grpId="0" animBg="1"/>
      <p:bldP spid="82" grpId="0" animBg="1"/>
      <p:bldP spid="84" grpId="0" animBg="1"/>
      <p:bldP spid="85" grpId="0" animBg="1"/>
      <p:bldP spid="8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Město Tábor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Bylo jsem založeno roku 1420.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Mělo jsem symbolizovat rovnost lidí.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Moji obyvatelé se oslovovali bratře a sestro.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Jedním ze čtyř hejtmanů byl i Jan Žižka z Trocnova.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744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Pražská defenestrace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Odehrála jsem se v roce 1419.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Hlavním aktérem byl Jan Želivský.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Životem zaplatilo několik konšelů.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Začínají tak husitské války.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22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Václav IV. Lucemburský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 jsem českým králem.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U mého jména je číslovka IV.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Nepocházím z čistě českého královského rodu.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Zemřel jsem v roce 1419.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942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Město Čáslav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město.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Bylo jsem svědkem setkání husitů.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Výsledkem jejich jednání bylo uzákonění husitského programu.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Tento program ovšem vznikl v Praze.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Jan Žižka z Trocnova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Narodil jsem se roku 1360 v Trocnově.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autorem obranné bojové techniky – vozových hradeb.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 mládí jsem přišel o oko.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Zemřel jsem při obléhání Přibyslavi asi na otravu krve.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Kalich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pro husity symbolem rovnosti.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 jsem používán při bohoslužbách.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Nalévalo se do mě červené víno, které symbolizovalo Kristovu krev.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Vítkov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kopec nedaleko Prahy.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14. července roku 1420 se tu strhla první bitva mezi husity a křižáky.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Štěstí přálo husitům, kterým velel Jan Žižka.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 počest vítěze jsem byl přejmenován na Žižkov.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Bonus!!!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a\AppData\Local\Microsoft\Windows\Temporary Internet Files\Content.IE5\N59GU2RH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Documents and Settings\Zbyněk\Local Settings\Temporary Internet Files\Content.IE5\UHTK2T46\MC9004324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1330408"/>
            <a:ext cx="4824535" cy="50216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Ktož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jsú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boží bojovníci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středověká sborová píseň.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Křižákům jsem naháněla hrůzu.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Doba mého vzniku je pravděpodobně po křížových výpravách do Palestiny.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Můj autor není znám, mohl jím být kněz Jan Čapek z Klatov.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Střelný prach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Používali mne husité.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směsí dusičnanu draselného, dřevěného uhlí a síry.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vynálezem Číňanů ze sedmého až devátého století.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Husité mne používali do </a:t>
            </a: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arkebůz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píšťal.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Používá se přívlastek černý (existuje totiž ještě mladší, </a:t>
            </a: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bezdýmý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).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04449" y="326976"/>
            <a:ext cx="577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Zikmund Lucemburský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Narodil jsem se roku 1368 v Norimberku jako čtvrté dítě Alžběty Pomořanské.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 roce 1433 jsem byl zvolen římským císařem.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mám po burgundském králi, který vládl v šestém století.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Českým králem jsem byl pouhý rok.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23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Prokop Holý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 roce 1426 jsem se stal vojevůdcem husitských sirotčích vojsk.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Vystudoval jsem teologii a procestoval jsem kus světa (Francii, Itálii, Španělsko i Jeruzalém).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Jako kněz jsem nikdy nenosil zbraň a nikdy jsem nebojoval.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Padl jsem roku 1434 v bitvě u Lipan.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Jihlavská kompaktáta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Jsme dohodou mezi husity a katolickou církví.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Dohoda proběhla roku 1436 ve švýcarské Basileji.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Naše oficiální prohlášení proběhlo v jednom českém městě.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Nejdůležitějším bodem bylo přijímání z kalicha pro české husity.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Prosadit všechny čtyři body pražských artikulů se nepodařilo.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Bonus!!!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a\AppData\Local\Microsoft\Windows\Temporary Internet Files\Content.IE5\N59GU2RH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Documents and Settings\Zbyněk\Local Settings\Temporary Internet Files\Content.IE5\UHTK2T46\MC9004404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398928"/>
            <a:ext cx="4896544" cy="52110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Bitva u Domažlic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jedna z husitských bitev s křižáky.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Podle kronik jsem nebyla bitvou v pravém slova smyslu.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Křižáci se prý vyděsili husitského zpěvu a utekli.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Výpravě velel kardinál Julián Cesarini.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 husitské kořisti patřil i oděv a kříž kardinála Cesariniho.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Jan Hus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 fontScale="92500"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Narodil jsem se ve druhé polovině 14. století v Husinci.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Nepocházel jsem z bohaté rodiny, přesto jsem vystudoval teologickou fakultu.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Kritizoval jsem prodávání odpustků.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Kázal jsem v Betlémské kapli, na Kozím hrádku a na hradě Krakovci.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Zemřel jsem v Kostnici na hranici.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Můj popel byl vhozen do řeky Rýn.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Dekret kutnohorský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důkazem dobrých vztahů mezi králem Václavem IV. a Janem Husem.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 jsem vydán roku 1409.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Upravoval jsem poměry na pražské univerzitě.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Díky mně získali čeští univerzitní mistři nad německými převahu při hlasování.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Diakritická znaménka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Jako první nás začal používat Jan Hus.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Označoval nás jako nabodeníčka.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Nahradila jsme tak složitý spřežkový pravopis.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 češtině se objevujeme od konce 14. století.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Panská jednota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7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 začátku husitských válek jsme byli součástí husitů.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Během válek se naše zájmy začaly pomalu rozcházet.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Během jednání v Basileji (1433) jsme vystoupili proti radikálním husitům.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 bitvě u Lipan jsme bojovali na straně křižáků.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 našem středu bojoval tehdy mladičký Jiří z Poděbrad.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Jiří z Poděbrad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5"/>
            <a:ext cx="8352927" cy="4752528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Narodil jsem se roku 1420 jako nemanželské dítě v Poděbradech 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Stal jsem se nejprve českým zemským správcem a později králem.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Po celý svůj život jsem byl podezříván z vraždy Ladislava Pohrobka, místo kterého jsem spravoval České království.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Pokusil jsem se spojit všechny evropské panovníky v politických i vojenských otázkách.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Mé snahy se nesetkaly s ohlasem.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Přezdívá se mi „král dvojího lidu“.</a:t>
            </a: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4" y="6247139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4MTUVHND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02" y="6263554"/>
            <a:ext cx="598562" cy="61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N59GU2RH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Bonus!!!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5"/>
            <a:ext cx="8352927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a\AppData\Local\Microsoft\Windows\Temporary Internet Files\Content.IE5\N59GU2RH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928" y="6214307"/>
            <a:ext cx="648072" cy="64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37863" y="32697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60" y="6305320"/>
            <a:ext cx="41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a\AppData\Local\Microsoft\Windows\Temporary Internet Files\Content.IE5\N59GU2RH\MC9004344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16832"/>
            <a:ext cx="3623629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9740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125113" cy="924475"/>
          </a:xfrm>
        </p:spPr>
        <p:txBody>
          <a:bodyPr/>
          <a:lstStyle/>
          <a:p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</a:t>
            </a:r>
            <a:b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označuje nejtěžší církevní trest, který postihoval celá města nebo státy?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Interdikt.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Pamatuješ si datum upálení Jana Husa?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6. 7. 1415.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po husitských válkách reprezentoval  městský stav?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Zástupci královských měst.</a:t>
            </a:r>
          </a:p>
          <a:p>
            <a:endParaRPr lang="cs-CZ" sz="28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\AppData\Local\Microsoft\Windows\Temporary Internet Files\Content.IE5\ZVUZWL7Y\MC90044212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324" y="6287520"/>
            <a:ext cx="617612" cy="61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\AppData\Local\Microsoft\Windows\Temporary Internet Files\Content.IE5\5MTZ6VOM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412" y="6313058"/>
            <a:ext cx="576064" cy="58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\AppData\Local\Microsoft\Windows\Temporary Internet Files\Content.IE5\4MTUVHND\MC900442122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7936" y="6308155"/>
            <a:ext cx="576064" cy="57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642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obrázky a symboly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Microsoft Office – </a:t>
            </a:r>
            <a:r>
              <a:rPr lang="cs-CZ" sz="200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klipart – www.office.microsoft.com</a:t>
            </a:r>
            <a:endParaRPr lang="cs-CZ" sz="20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Program Files (x86)\Microsoft Office\MEDIA\OFFICE14\Bullets\j0115839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2" y="3357562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879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208</TotalTime>
  <Words>1216</Words>
  <Application>Microsoft Office PowerPoint</Application>
  <PresentationFormat>Předvádění na obrazovce (4:3)</PresentationFormat>
  <Paragraphs>271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Summer</vt:lpstr>
      <vt:lpstr>Prezentace aplikace PowerPoint</vt:lpstr>
      <vt:lpstr>Metodický list</vt:lpstr>
      <vt:lpstr>Prezentace aplikace PowerPoint</vt:lpstr>
      <vt:lpstr>Husitské války</vt:lpstr>
      <vt:lpstr>Prezentace aplikace PowerPoint</vt:lpstr>
      <vt:lpstr>Město Tábor</vt:lpstr>
      <vt:lpstr>Pražská defenestrace</vt:lpstr>
      <vt:lpstr>Václav IV. Lucemburský</vt:lpstr>
      <vt:lpstr>Město Čáslav</vt:lpstr>
      <vt:lpstr>Jan Žižka z Trocnova</vt:lpstr>
      <vt:lpstr>Kalich </vt:lpstr>
      <vt:lpstr>Vítkov </vt:lpstr>
      <vt:lpstr>Bonus!!! </vt:lpstr>
      <vt:lpstr>Ktož jsú boží bojovníci </vt:lpstr>
      <vt:lpstr>Střelný prach </vt:lpstr>
      <vt:lpstr>Zikmund Lucemburský </vt:lpstr>
      <vt:lpstr>Prokop Holý </vt:lpstr>
      <vt:lpstr>Jihlavská kompaktáta </vt:lpstr>
      <vt:lpstr>Bonus!!! </vt:lpstr>
      <vt:lpstr>Bitva u Domažlic </vt:lpstr>
      <vt:lpstr>Jan Hus</vt:lpstr>
      <vt:lpstr>Dekret kutnohorský</vt:lpstr>
      <vt:lpstr>Diakritická znaménka</vt:lpstr>
      <vt:lpstr>Panská jednota</vt:lpstr>
      <vt:lpstr>Jiří z Poděbrad</vt:lpstr>
      <vt:lpstr>Bonus!!!</vt:lpstr>
      <vt:lpstr>Náhradní otázky </vt:lpstr>
      <vt:lpstr>Použité obrázky a symboly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Správce PC</dc:creator>
  <cp:lastModifiedBy>jitka</cp:lastModifiedBy>
  <cp:revision>27</cp:revision>
  <dcterms:created xsi:type="dcterms:W3CDTF">2012-06-19T07:28:20Z</dcterms:created>
  <dcterms:modified xsi:type="dcterms:W3CDTF">2013-09-11T19:12:43Z</dcterms:modified>
</cp:coreProperties>
</file>