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slides/slide100.xml" ContentType="application/vnd.openxmlformats-officedocument.presentationml.slide+xml"/>
  <Override PartName="/ppt/slides/slide101.xml" ContentType="application/vnd.openxmlformats-officedocument.presentationml.slide+xml"/>
  <Override PartName="/ppt/slides/slide102.xml" ContentType="application/vnd.openxmlformats-officedocument.presentationml.slide+xml"/>
  <Override PartName="/ppt/slides/slide103.xml" ContentType="application/vnd.openxmlformats-officedocument.presentationml.slide+xml"/>
  <Override PartName="/ppt/slides/slide104.xml" ContentType="application/vnd.openxmlformats-officedocument.presentationml.slide+xml"/>
  <Override PartName="/ppt/slides/slide105.xml" ContentType="application/vnd.openxmlformats-officedocument.presentationml.slide+xml"/>
  <Override PartName="/ppt/slides/slide106.xml" ContentType="application/vnd.openxmlformats-officedocument.presentationml.slide+xml"/>
  <Override PartName="/ppt/slides/slide107.xml" ContentType="application/vnd.openxmlformats-officedocument.presentationml.slide+xml"/>
  <Override PartName="/ppt/slides/slide108.xml" ContentType="application/vnd.openxmlformats-officedocument.presentationml.slide+xml"/>
  <Override PartName="/ppt/slides/slide109.xml" ContentType="application/vnd.openxmlformats-officedocument.presentationml.slide+xml"/>
  <Override PartName="/ppt/slides/slide1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59" r:id="rId5"/>
    <p:sldId id="262" r:id="rId6"/>
    <p:sldId id="263" r:id="rId7"/>
    <p:sldId id="264" r:id="rId8"/>
    <p:sldId id="265" r:id="rId9"/>
    <p:sldId id="286" r:id="rId10"/>
    <p:sldId id="287" r:id="rId11"/>
    <p:sldId id="288" r:id="rId12"/>
    <p:sldId id="289" r:id="rId13"/>
    <p:sldId id="290" r:id="rId14"/>
    <p:sldId id="291" r:id="rId15"/>
    <p:sldId id="292" r:id="rId16"/>
    <p:sldId id="293" r:id="rId17"/>
    <p:sldId id="294" r:id="rId18"/>
    <p:sldId id="295" r:id="rId19"/>
    <p:sldId id="296" r:id="rId20"/>
    <p:sldId id="297" r:id="rId21"/>
    <p:sldId id="298" r:id="rId22"/>
    <p:sldId id="299" r:id="rId23"/>
    <p:sldId id="300" r:id="rId24"/>
    <p:sldId id="301" r:id="rId25"/>
    <p:sldId id="302" r:id="rId26"/>
    <p:sldId id="303" r:id="rId27"/>
    <p:sldId id="304" r:id="rId28"/>
    <p:sldId id="305" r:id="rId29"/>
    <p:sldId id="306" r:id="rId30"/>
    <p:sldId id="307" r:id="rId31"/>
    <p:sldId id="308" r:id="rId32"/>
    <p:sldId id="309" r:id="rId33"/>
    <p:sldId id="310" r:id="rId34"/>
    <p:sldId id="311" r:id="rId35"/>
    <p:sldId id="312" r:id="rId36"/>
    <p:sldId id="313" r:id="rId37"/>
    <p:sldId id="314" r:id="rId38"/>
    <p:sldId id="315" r:id="rId39"/>
    <p:sldId id="365" r:id="rId40"/>
    <p:sldId id="260" r:id="rId41"/>
    <p:sldId id="266" r:id="rId42"/>
    <p:sldId id="267" r:id="rId43"/>
    <p:sldId id="268" r:id="rId44"/>
    <p:sldId id="269" r:id="rId45"/>
    <p:sldId id="270" r:id="rId46"/>
    <p:sldId id="271" r:id="rId47"/>
    <p:sldId id="272" r:id="rId48"/>
    <p:sldId id="273" r:id="rId49"/>
    <p:sldId id="274" r:id="rId50"/>
    <p:sldId id="275" r:id="rId51"/>
    <p:sldId id="316" r:id="rId52"/>
    <p:sldId id="317" r:id="rId53"/>
    <p:sldId id="318" r:id="rId54"/>
    <p:sldId id="319" r:id="rId55"/>
    <p:sldId id="320" r:id="rId56"/>
    <p:sldId id="321" r:id="rId57"/>
    <p:sldId id="322" r:id="rId58"/>
    <p:sldId id="323" r:id="rId59"/>
    <p:sldId id="324" r:id="rId60"/>
    <p:sldId id="325" r:id="rId61"/>
    <p:sldId id="326" r:id="rId62"/>
    <p:sldId id="327" r:id="rId63"/>
    <p:sldId id="328" r:id="rId64"/>
    <p:sldId id="329" r:id="rId65"/>
    <p:sldId id="330" r:id="rId66"/>
    <p:sldId id="331" r:id="rId67"/>
    <p:sldId id="332" r:id="rId68"/>
    <p:sldId id="333" r:id="rId69"/>
    <p:sldId id="334" r:id="rId70"/>
    <p:sldId id="335" r:id="rId71"/>
    <p:sldId id="336" r:id="rId72"/>
    <p:sldId id="337" r:id="rId73"/>
    <p:sldId id="338" r:id="rId74"/>
    <p:sldId id="339" r:id="rId75"/>
    <p:sldId id="261" r:id="rId76"/>
    <p:sldId id="276" r:id="rId77"/>
    <p:sldId id="277" r:id="rId78"/>
    <p:sldId id="278" r:id="rId79"/>
    <p:sldId id="279" r:id="rId80"/>
    <p:sldId id="280" r:id="rId81"/>
    <p:sldId id="281" r:id="rId82"/>
    <p:sldId id="282" r:id="rId83"/>
    <p:sldId id="283" r:id="rId84"/>
    <p:sldId id="284" r:id="rId85"/>
    <p:sldId id="285" r:id="rId86"/>
    <p:sldId id="340" r:id="rId87"/>
    <p:sldId id="341" r:id="rId88"/>
    <p:sldId id="342" r:id="rId89"/>
    <p:sldId id="343" r:id="rId90"/>
    <p:sldId id="344" r:id="rId91"/>
    <p:sldId id="345" r:id="rId92"/>
    <p:sldId id="346" r:id="rId93"/>
    <p:sldId id="347" r:id="rId94"/>
    <p:sldId id="349" r:id="rId95"/>
    <p:sldId id="350" r:id="rId96"/>
    <p:sldId id="351" r:id="rId97"/>
    <p:sldId id="352" r:id="rId98"/>
    <p:sldId id="353" r:id="rId99"/>
    <p:sldId id="354" r:id="rId100"/>
    <p:sldId id="355" r:id="rId101"/>
    <p:sldId id="356" r:id="rId102"/>
    <p:sldId id="357" r:id="rId103"/>
    <p:sldId id="358" r:id="rId104"/>
    <p:sldId id="359" r:id="rId105"/>
    <p:sldId id="360" r:id="rId106"/>
    <p:sldId id="361" r:id="rId107"/>
    <p:sldId id="362" r:id="rId108"/>
    <p:sldId id="363" r:id="rId109"/>
    <p:sldId id="364" r:id="rId110"/>
    <p:sldId id="366" r:id="rId1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-162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presProps" Target="presProp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slide" Target="slides/slide101.xml"/><Relationship Id="rId110" Type="http://schemas.openxmlformats.org/officeDocument/2006/relationships/slide" Target="slides/slide109.xml"/><Relationship Id="rId115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13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theme" Target="theme/theme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bdélník 13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Zástupný symbol pro obsah 9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obsah 11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Zástupný symbol pro obsah 23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obsah 25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Ovál 24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vál 26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3" name="Nadpis 22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Obdélník 4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Obdélník 5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Obdélník 18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Zástupný symbol pro obsah 19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Ovál 9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vál 10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1" name="Obdélník 20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římá spojnice 20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Obdélník 19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bdélník 14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vál 12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22" name="Obdélník 21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Obdélník 9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Obdélník 10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bdélník 11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Ovál 13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Obdélník 16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Obdélník 15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Obdélník 17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Obdélník 18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Obdélník 8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F032326A-D913-42DC-8AF4-A9CC6E8E923A}" type="datetimeFigureOut">
              <a:rPr lang="cs-CZ" smtClean="0"/>
              <a:pPr/>
              <a:t>4.9.2013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8" name="Obdélník 7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Ovál 11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Ovál 14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E8E996BD-50A5-4F2C-94A2-3C3C06B9D9E7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5.xml"/><Relationship Id="rId5" Type="http://schemas.openxmlformats.org/officeDocument/2006/relationships/slide" Target="slide75.xml"/><Relationship Id="rId4" Type="http://schemas.openxmlformats.org/officeDocument/2006/relationships/slide" Target="slide4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6.xml"/><Relationship Id="rId5" Type="http://schemas.openxmlformats.org/officeDocument/2006/relationships/slide" Target="slide41.xml"/><Relationship Id="rId4" Type="http://schemas.openxmlformats.org/officeDocument/2006/relationships/slide" Target="slide7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7.xml"/><Relationship Id="rId5" Type="http://schemas.openxmlformats.org/officeDocument/2006/relationships/slide" Target="slide42.xml"/><Relationship Id="rId4" Type="http://schemas.openxmlformats.org/officeDocument/2006/relationships/slide" Target="slide7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8.xml"/><Relationship Id="rId5" Type="http://schemas.openxmlformats.org/officeDocument/2006/relationships/slide" Target="slide43.xml"/><Relationship Id="rId4" Type="http://schemas.openxmlformats.org/officeDocument/2006/relationships/slide" Target="slide7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9.xml"/><Relationship Id="rId5" Type="http://schemas.openxmlformats.org/officeDocument/2006/relationships/slide" Target="slide44.xml"/><Relationship Id="rId4" Type="http://schemas.openxmlformats.org/officeDocument/2006/relationships/slide" Target="slide7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10.xml"/><Relationship Id="rId5" Type="http://schemas.openxmlformats.org/officeDocument/2006/relationships/slide" Target="slide80.xml"/><Relationship Id="rId4" Type="http://schemas.openxmlformats.org/officeDocument/2006/relationships/slide" Target="slide45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11.xml"/><Relationship Id="rId5" Type="http://schemas.openxmlformats.org/officeDocument/2006/relationships/slide" Target="slide46.xml"/><Relationship Id="rId4" Type="http://schemas.openxmlformats.org/officeDocument/2006/relationships/slide" Target="slide8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12.xml"/><Relationship Id="rId5" Type="http://schemas.openxmlformats.org/officeDocument/2006/relationships/slide" Target="slide47.xml"/><Relationship Id="rId4" Type="http://schemas.openxmlformats.org/officeDocument/2006/relationships/slide" Target="slide8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13.xml"/><Relationship Id="rId5" Type="http://schemas.openxmlformats.org/officeDocument/2006/relationships/slide" Target="slide48.xml"/><Relationship Id="rId4" Type="http://schemas.openxmlformats.org/officeDocument/2006/relationships/slide" Target="slide8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14.xml"/><Relationship Id="rId5" Type="http://schemas.openxmlformats.org/officeDocument/2006/relationships/slide" Target="slide49.xml"/><Relationship Id="rId4" Type="http://schemas.openxmlformats.org/officeDocument/2006/relationships/slide" Target="slide8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15.xml"/><Relationship Id="rId5" Type="http://schemas.openxmlformats.org/officeDocument/2006/relationships/slide" Target="slide50.xml"/><Relationship Id="rId4" Type="http://schemas.openxmlformats.org/officeDocument/2006/relationships/slide" Target="slide8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16.xml"/><Relationship Id="rId5" Type="http://schemas.openxmlformats.org/officeDocument/2006/relationships/slide" Target="slide51.xml"/><Relationship Id="rId4" Type="http://schemas.openxmlformats.org/officeDocument/2006/relationships/slide" Target="slide8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17.xml"/><Relationship Id="rId5" Type="http://schemas.openxmlformats.org/officeDocument/2006/relationships/slide" Target="slide87.xml"/><Relationship Id="rId4" Type="http://schemas.openxmlformats.org/officeDocument/2006/relationships/slide" Target="slide5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18.xml"/><Relationship Id="rId5" Type="http://schemas.openxmlformats.org/officeDocument/2006/relationships/slide" Target="slide53.xml"/><Relationship Id="rId4" Type="http://schemas.openxmlformats.org/officeDocument/2006/relationships/slide" Target="slide88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slide" Target="slide19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" Target="slide89.xml"/><Relationship Id="rId5" Type="http://schemas.openxmlformats.org/officeDocument/2006/relationships/slide" Target="slide54.xml"/><Relationship Id="rId4" Type="http://schemas.openxmlformats.org/officeDocument/2006/relationships/image" Target="../media/image16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slide" Target="slide20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" Target="slide55.xml"/><Relationship Id="rId5" Type="http://schemas.openxmlformats.org/officeDocument/2006/relationships/slide" Target="slide90.xml"/><Relationship Id="rId4" Type="http://schemas.openxmlformats.org/officeDocument/2006/relationships/image" Target="../media/image1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slideLayout" Target="../slideLayouts/slideLayout7.xml"/><Relationship Id="rId7" Type="http://schemas.openxmlformats.org/officeDocument/2006/relationships/slide" Target="slide2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slide" Target="slide56.xml"/><Relationship Id="rId5" Type="http://schemas.openxmlformats.org/officeDocument/2006/relationships/slide" Target="slide91.xml"/><Relationship Id="rId4" Type="http://schemas.openxmlformats.org/officeDocument/2006/relationships/image" Target="../media/image17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22.xml"/><Relationship Id="rId5" Type="http://schemas.openxmlformats.org/officeDocument/2006/relationships/slide" Target="slide57.xml"/><Relationship Id="rId4" Type="http://schemas.openxmlformats.org/officeDocument/2006/relationships/slide" Target="slide9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23.xml"/><Relationship Id="rId5" Type="http://schemas.openxmlformats.org/officeDocument/2006/relationships/slide" Target="slide58.xml"/><Relationship Id="rId4" Type="http://schemas.openxmlformats.org/officeDocument/2006/relationships/slide" Target="slide9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24.xml"/><Relationship Id="rId5" Type="http://schemas.openxmlformats.org/officeDocument/2006/relationships/slide" Target="slide94.xml"/><Relationship Id="rId4" Type="http://schemas.openxmlformats.org/officeDocument/2006/relationships/slide" Target="slide59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25.xml"/><Relationship Id="rId5" Type="http://schemas.openxmlformats.org/officeDocument/2006/relationships/slide" Target="slide60.xml"/><Relationship Id="rId4" Type="http://schemas.openxmlformats.org/officeDocument/2006/relationships/slide" Target="slide9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26.xml"/><Relationship Id="rId5" Type="http://schemas.openxmlformats.org/officeDocument/2006/relationships/slide" Target="slide61.xml"/><Relationship Id="rId4" Type="http://schemas.openxmlformats.org/officeDocument/2006/relationships/slide" Target="slide9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27.xml"/><Relationship Id="rId5" Type="http://schemas.openxmlformats.org/officeDocument/2006/relationships/slide" Target="slide62.xml"/><Relationship Id="rId4" Type="http://schemas.openxmlformats.org/officeDocument/2006/relationships/slide" Target="slide9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28.xml"/><Relationship Id="rId5" Type="http://schemas.openxmlformats.org/officeDocument/2006/relationships/slide" Target="slide63.xml"/><Relationship Id="rId4" Type="http://schemas.openxmlformats.org/officeDocument/2006/relationships/slide" Target="slide98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29.xml"/><Relationship Id="rId5" Type="http://schemas.openxmlformats.org/officeDocument/2006/relationships/slide" Target="slide64.xml"/><Relationship Id="rId4" Type="http://schemas.openxmlformats.org/officeDocument/2006/relationships/slide" Target="slide99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0.xml"/><Relationship Id="rId5" Type="http://schemas.openxmlformats.org/officeDocument/2006/relationships/slide" Target="slide100.xml"/><Relationship Id="rId4" Type="http://schemas.openxmlformats.org/officeDocument/2006/relationships/slide" Target="slide65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1.xml"/><Relationship Id="rId5" Type="http://schemas.openxmlformats.org/officeDocument/2006/relationships/slide" Target="slide66.xml"/><Relationship Id="rId4" Type="http://schemas.openxmlformats.org/officeDocument/2006/relationships/slide" Target="slide10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2.xml"/><Relationship Id="rId5" Type="http://schemas.openxmlformats.org/officeDocument/2006/relationships/slide" Target="slide67.xml"/><Relationship Id="rId4" Type="http://schemas.openxmlformats.org/officeDocument/2006/relationships/slide" Target="slide10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3.xml"/><Relationship Id="rId5" Type="http://schemas.openxmlformats.org/officeDocument/2006/relationships/slide" Target="slide68.xml"/><Relationship Id="rId4" Type="http://schemas.openxmlformats.org/officeDocument/2006/relationships/slide" Target="slide10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4.xml"/><Relationship Id="rId5" Type="http://schemas.openxmlformats.org/officeDocument/2006/relationships/slide" Target="slide69.xml"/><Relationship Id="rId4" Type="http://schemas.openxmlformats.org/officeDocument/2006/relationships/slide" Target="slide104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5.xml"/><Relationship Id="rId5" Type="http://schemas.openxmlformats.org/officeDocument/2006/relationships/slide" Target="slide105.xml"/><Relationship Id="rId4" Type="http://schemas.openxmlformats.org/officeDocument/2006/relationships/slide" Target="slide70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6.xml"/><Relationship Id="rId5" Type="http://schemas.openxmlformats.org/officeDocument/2006/relationships/slide" Target="slide71.xml"/><Relationship Id="rId4" Type="http://schemas.openxmlformats.org/officeDocument/2006/relationships/slide" Target="slide10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7.xml"/><Relationship Id="rId5" Type="http://schemas.openxmlformats.org/officeDocument/2006/relationships/slide" Target="slide72.xml"/><Relationship Id="rId4" Type="http://schemas.openxmlformats.org/officeDocument/2006/relationships/slide" Target="slide10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8.xml"/><Relationship Id="rId5" Type="http://schemas.openxmlformats.org/officeDocument/2006/relationships/slide" Target="slide73.xml"/><Relationship Id="rId4" Type="http://schemas.openxmlformats.org/officeDocument/2006/relationships/slide" Target="slide108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7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slide" Target="slide39.xml"/><Relationship Id="rId5" Type="http://schemas.openxmlformats.org/officeDocument/2006/relationships/slide" Target="slide109.xml"/><Relationship Id="rId4" Type="http://schemas.openxmlformats.org/officeDocument/2006/relationships/slide" Target="slide7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wmf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3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slide" Target="slide4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slide" Target="slide7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slide" Target="slide8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slide" Target="slide9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slide" Target="slide10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slide" Target="slide11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slide" Target="slide12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slide" Target="slide13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slide" Target="slide14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slide" Target="slide15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slide" Target="slide16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89.xml.rels><?xml version="1.0" encoding="UTF-8" standalone="yes"?>
<Relationships xmlns="http://schemas.openxmlformats.org/package/2006/relationships"><Relationship Id="rId3" Type="http://schemas.openxmlformats.org/officeDocument/2006/relationships/slide" Target="slide18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0.xml.rels><?xml version="1.0" encoding="UTF-8" standalone="yes"?>
<Relationships xmlns="http://schemas.openxmlformats.org/package/2006/relationships"><Relationship Id="rId3" Type="http://schemas.openxmlformats.org/officeDocument/2006/relationships/slide" Target="slide19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slide" Target="slide21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3.xml.rels><?xml version="1.0" encoding="UTF-8" standalone="yes"?>
<Relationships xmlns="http://schemas.openxmlformats.org/package/2006/relationships"><Relationship Id="rId3" Type="http://schemas.openxmlformats.org/officeDocument/2006/relationships/slide" Target="slide22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slide" Target="slide23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slide" Target="slide24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slide" Target="slide25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7.xml.rels><?xml version="1.0" encoding="UTF-8" standalone="yes"?>
<Relationships xmlns="http://schemas.openxmlformats.org/package/2006/relationships"><Relationship Id="rId3" Type="http://schemas.openxmlformats.org/officeDocument/2006/relationships/slide" Target="slide26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slide" Target="slide27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slide" Target="slide28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slide" Target="slide29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1.xml.rels><?xml version="1.0" encoding="UTF-8" standalone="yes"?>
<Relationships xmlns="http://schemas.openxmlformats.org/package/2006/relationships"><Relationship Id="rId3" Type="http://schemas.openxmlformats.org/officeDocument/2006/relationships/slide" Target="slide30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2.xml.rels><?xml version="1.0" encoding="UTF-8" standalone="yes"?>
<Relationships xmlns="http://schemas.openxmlformats.org/package/2006/relationships"><Relationship Id="rId3" Type="http://schemas.openxmlformats.org/officeDocument/2006/relationships/slide" Target="slide31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3.xml.rels><?xml version="1.0" encoding="UTF-8" standalone="yes"?>
<Relationships xmlns="http://schemas.openxmlformats.org/package/2006/relationships"><Relationship Id="rId3" Type="http://schemas.openxmlformats.org/officeDocument/2006/relationships/slide" Target="slide32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slide" Target="slide33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5.xml.rels><?xml version="1.0" encoding="UTF-8" standalone="yes"?>
<Relationships xmlns="http://schemas.openxmlformats.org/package/2006/relationships"><Relationship Id="rId3" Type="http://schemas.openxmlformats.org/officeDocument/2006/relationships/slide" Target="slide34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6.xml.rels><?xml version="1.0" encoding="UTF-8" standalone="yes"?>
<Relationships xmlns="http://schemas.openxmlformats.org/package/2006/relationships"><Relationship Id="rId3" Type="http://schemas.openxmlformats.org/officeDocument/2006/relationships/slide" Target="slide35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7.xml.rels><?xml version="1.0" encoding="UTF-8" standalone="yes"?>
<Relationships xmlns="http://schemas.openxmlformats.org/package/2006/relationships"><Relationship Id="rId3" Type="http://schemas.openxmlformats.org/officeDocument/2006/relationships/slide" Target="slide36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8.xml.rels><?xml version="1.0" encoding="UTF-8" standalone="yes"?>
<Relationships xmlns="http://schemas.openxmlformats.org/package/2006/relationships"><Relationship Id="rId3" Type="http://schemas.openxmlformats.org/officeDocument/2006/relationships/slide" Target="slide37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slide" Target="slide38.xml"/><Relationship Id="rId2" Type="http://schemas.openxmlformats.org/officeDocument/2006/relationships/image" Target="../media/image38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png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79512" y="1196752"/>
            <a:ext cx="7992888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Základní škola a mateřská škola Šaratice, okres Vyškov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III/2 – Inovace a zkvalitnění výuky prostřednictvím ICT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VY_32_INOVACE_98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Číslo projektu: CZ.1.07./1.4.00/21.1996</a:t>
            </a:r>
          </a:p>
          <a:p>
            <a:pPr>
              <a:buNone/>
            </a:pPr>
            <a:endParaRPr lang="cs-CZ" sz="2400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Jméno autora: Mgr. Gita Vespalcová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Datum vytvoření: Červen 2012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Ročník: 8. ročník základní školy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Vzdělávací oblast: Člověk a společnost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Vzdělávací obor: Dějepis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Tematický okruh: Dějepis 6. – 8. ročník</a:t>
            </a:r>
          </a:p>
          <a:p>
            <a:pPr>
              <a:buNone/>
            </a:pPr>
            <a:r>
              <a:rPr lang="cs-CZ" sz="2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Téma: Milionář 8. třída. Opakování pojmů 6. – 8. ročníku. </a:t>
            </a:r>
          </a:p>
        </p:txBody>
      </p:sp>
      <p:pic>
        <p:nvPicPr>
          <p:cNvPr id="6" name="Picture 2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7663" y="116632"/>
            <a:ext cx="5616664" cy="1152128"/>
          </a:xfrm>
          <a:prstGeom prst="rect">
            <a:avLst/>
          </a:prstGeom>
          <a:solidFill>
            <a:srgbClr val="FFFFFF"/>
          </a:solidFill>
          <a:ln>
            <a:noFill/>
          </a:ln>
          <a:extLst/>
        </p:spPr>
      </p:pic>
    </p:spTree>
    <p:extLst>
      <p:ext uri="{BB962C8B-B14F-4D97-AF65-F5344CB8AC3E}">
        <p14:creationId xmlns:p14="http://schemas.microsoft.com/office/powerpoint/2010/main" val="2021394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51520" y="548680"/>
            <a:ext cx="842493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8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Metodický list</a:t>
            </a:r>
          </a:p>
          <a:p>
            <a:endParaRPr lang="cs-CZ" sz="2800" b="1" dirty="0" smtClean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Děti postupně odpovídají na jednotlivé otázky. Číslice vlevo nahoře označuje číslo otázky. </a:t>
            </a:r>
          </a:p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Správná či špatná odpověď se jim ukáže po odkliknutí v podobě veselého nebo smutného obličeje. Zároveň se jim při správné odpovědi objeví získaný počet bodů. Ty si děti sčítají. Zpátky se vrací ikonou domeček.</a:t>
            </a:r>
          </a:p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Na další otázky se posunují šipkou vpravo dole.</a:t>
            </a:r>
          </a:p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Hra končí vyčerpáním všech otázek.</a:t>
            </a:r>
          </a:p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Vítězí ten, kdo získá nejvyšší počet bodů.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2295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39552" y="3789040"/>
            <a:ext cx="7920880" cy="1849760"/>
          </a:xfrm>
        </p:spPr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Opakování pojmů 6. – 8. ročníku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54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Milionář 8. třída</a:t>
            </a:r>
            <a:endParaRPr lang="cs-CZ" sz="54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9454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1403648" y="2276872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1763688" y="404664"/>
            <a:ext cx="5256584" cy="1224136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75000"/>
              </a:schemeClr>
            </a:solidFill>
          </a:ln>
          <a:effectLst>
            <a:innerShdw blurRad="63500" dist="50800" dir="135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jmenoval první historicky doložený český kníže?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467544" y="1772816"/>
            <a:ext cx="619268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Bořivoj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459582" y="2810935"/>
            <a:ext cx="620065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Mojmír 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455260" y="3933056"/>
            <a:ext cx="6204971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Vratislav II.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467544" y="4941168"/>
            <a:ext cx="619268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Václav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TextovéPole 21"/>
          <p:cNvSpPr txBox="1"/>
          <p:nvPr/>
        </p:nvSpPr>
        <p:spPr>
          <a:xfrm>
            <a:off x="179512" y="0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171208" y="219998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255808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1403648" y="3284984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1259632" y="105070"/>
            <a:ext cx="6696744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jmenuje první předstátní útvar na našem území?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467544" y="1700808"/>
            <a:ext cx="439248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Velkomoravská říše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467544" y="2852936"/>
            <a:ext cx="439248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Sámův kmenový svaz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455261" y="3933056"/>
            <a:ext cx="440477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České knížectví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467544" y="5013176"/>
            <a:ext cx="4392489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České království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81800" y="212200"/>
            <a:ext cx="5469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0886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1763688" y="4365104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1259632" y="105070"/>
            <a:ext cx="6696744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jmenovala jediná žena na českém trůně?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467544" y="1700808"/>
            <a:ext cx="3816424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Eliška </a:t>
            </a:r>
            <a:r>
              <a:rPr lang="cs-CZ" sz="28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Rejčka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459582" y="2810935"/>
            <a:ext cx="382438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Guta Habsburská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455261" y="3933056"/>
            <a:ext cx="382870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Marie Terezie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467544" y="5013176"/>
            <a:ext cx="3816424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Eliška 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řemyslovna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68701" y="200975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>
                      <p:stCondLst>
                        <p:cond delay="0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827584" y="3212976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1259632" y="105070"/>
            <a:ext cx="6696744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Ve kterém roce vymírají Přemyslovci?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467544" y="1700808"/>
            <a:ext cx="302433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1305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459582" y="2810935"/>
            <a:ext cx="303229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1306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469829" y="3933056"/>
            <a:ext cx="302205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1307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467544" y="5013176"/>
            <a:ext cx="302433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1308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82101" y="215842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971600" y="4365104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1259632" y="105070"/>
            <a:ext cx="6696744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jmenoval starověký vojevůdce, který přešel s armádou Alpy?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467544" y="1700808"/>
            <a:ext cx="302433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cs-CZ" sz="28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Scipio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459582" y="2810935"/>
            <a:ext cx="303229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cs-CZ" sz="28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Aristofanes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455261" y="3933056"/>
            <a:ext cx="303662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Hannibal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467544" y="5013176"/>
            <a:ext cx="3024337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Aristoteles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82101" y="229922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1331640" y="2132856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1259632" y="105070"/>
            <a:ext cx="6696744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Co se stalo roku 1526?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00808"/>
            <a:ext cx="878497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České království  se stalo součástí rakouské monarchie.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878497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Turci dobyli Konstantinopol.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878497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Jan Lucemburský padl v bitvě u Kresčaku.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878497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Skončily husitské války.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49021" y="207296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2843808" y="5445224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7884368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Ve které bitvě se proslavil spartský král </a:t>
            </a:r>
            <a:r>
              <a:rPr lang="cs-CZ" sz="28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Leonidas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628800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U </a:t>
            </a:r>
            <a:r>
              <a:rPr lang="cs-CZ" sz="28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Platají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U </a:t>
            </a:r>
            <a:r>
              <a:rPr lang="cs-CZ" sz="28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Salamíny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U </a:t>
            </a:r>
            <a:r>
              <a:rPr lang="cs-CZ" sz="28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Marathonu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U Thermopyl.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66112" y="18864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2555776" y="5373216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7884368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Kdy přišli na Velkou Moravu Cyril s Metodějem?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628800"/>
            <a:ext cx="2736304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Roku 867.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2736304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Roku 866.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2736304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Roku 865.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2736304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Roku 864.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4320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779912" y="4293096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7884368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Který český král padl roku 1346 u Kresčaku?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628800"/>
            <a:ext cx="410445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Václav II.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4176464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Přemysl Otakar II.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4176464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Jan Lucemburský.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85184"/>
            <a:ext cx="4176464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Zikmund Lucemburský.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3642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131840" y="3140968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7884368" cy="1296144"/>
          </a:xfrm>
          <a:prstGeom prst="flowChartPunchedTape">
            <a:avLst/>
          </a:prstGeom>
          <a:solidFill>
            <a:schemeClr val="bg2"/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jmenoval vychovatel Alexandra Velikého?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628800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Sokrates.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Aristoteles.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Platon.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85184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Perikles.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131840" y="4221088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7884368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Ve kterém roce byla vydána Zlatá bula sicilská?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628800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1085.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1158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1212.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85184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1278.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304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5148064" y="5373216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7884368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Kdo se stal prvním československým prezidentem?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628800"/>
            <a:ext cx="547260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Edvard Beneš.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540060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Milan Rastislav Štefánik.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540060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Emil Hácha.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540060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Tomáš Garrigue Masaryk.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851920" y="1988840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827584" y="0"/>
            <a:ext cx="784887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Kdo začal v Evropě v 16. století šířit myšlenky reformace?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628800"/>
            <a:ext cx="403244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Martin Luther.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403244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Jan Hus.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403244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Jan Kalvín.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403244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Tomáš M</a:t>
            </a:r>
            <a:r>
              <a:rPr lang="hu-HU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űntzer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2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" dur="4745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5148064" y="3645024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971600" y="0"/>
            <a:ext cx="7704856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jmenoval soubor zákonů z roku 1627?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532859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Vladislavské zřízení zemské.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3284984"/>
            <a:ext cx="532859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Obnovené zřízení zemské.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4725144"/>
            <a:ext cx="532859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Svatováclavská smlouva.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14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5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" fill="hold">
                      <p:stCondLst>
                        <p:cond delay="0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2044703" y="2000761"/>
            <a:ext cx="360040" cy="36004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1115616" y="0"/>
            <a:ext cx="7416824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Ve kterém městě se netěžilo stříbro?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5" action="ppaction://hlinksldjump"/>
          </p:cNvPr>
          <p:cNvSpPr/>
          <p:nvPr/>
        </p:nvSpPr>
        <p:spPr>
          <a:xfrm>
            <a:off x="214279" y="1649776"/>
            <a:ext cx="2197481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Brno.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6" action="ppaction://hlinksldjump"/>
          </p:cNvPr>
          <p:cNvSpPr/>
          <p:nvPr/>
        </p:nvSpPr>
        <p:spPr>
          <a:xfrm>
            <a:off x="179512" y="2810935"/>
            <a:ext cx="223224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Jáchymov.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6" action="ppaction://hlinksldjump"/>
          </p:cNvPr>
          <p:cNvSpPr/>
          <p:nvPr/>
        </p:nvSpPr>
        <p:spPr>
          <a:xfrm>
            <a:off x="179512" y="3933056"/>
            <a:ext cx="223224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Stříbro.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6" action="ppaction://hlinksldjump"/>
          </p:cNvPr>
          <p:cNvSpPr/>
          <p:nvPr/>
        </p:nvSpPr>
        <p:spPr>
          <a:xfrm>
            <a:off x="179512" y="5013176"/>
            <a:ext cx="223224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Jihlava.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3607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3475112" y="4077072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jmenoval vůdce křížové výpravy proti Jiřímu z Poděbrad?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5" action="ppaction://hlinksldjump"/>
          </p:cNvPr>
          <p:cNvSpPr/>
          <p:nvPr/>
        </p:nvSpPr>
        <p:spPr>
          <a:xfrm>
            <a:off x="179512" y="1772816"/>
            <a:ext cx="410445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Zikmund Lucemburský.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410445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Ladislav Pohrobek.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6" action="ppaction://hlinksldjump"/>
          </p:cNvPr>
          <p:cNvSpPr/>
          <p:nvPr/>
        </p:nvSpPr>
        <p:spPr>
          <a:xfrm>
            <a:off x="179512" y="3933056"/>
            <a:ext cx="410445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Matyáš Korvín.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410445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Vladislav Jagellonský.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825812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 vol="80000">
                <p:cTn id="1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0214098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827312" y="5221690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708380" y="30882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Ve kterém roce proběhla první pražská defenestrace?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5" action="ppaction://hlinksldjump"/>
          </p:cNvPr>
          <p:cNvSpPr/>
          <p:nvPr/>
        </p:nvSpPr>
        <p:spPr>
          <a:xfrm>
            <a:off x="179512" y="1772816"/>
            <a:ext cx="21602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1416.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21602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1417.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21602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1418.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6" action="ppaction://hlinksldjump"/>
          </p:cNvPr>
          <p:cNvSpPr/>
          <p:nvPr/>
        </p:nvSpPr>
        <p:spPr>
          <a:xfrm>
            <a:off x="179512" y="5013176"/>
            <a:ext cx="21602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1419.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7" action="ppaction://hlinksldjump"/>
          </p:cNvPr>
          <p:cNvPicPr>
            <a:picLocks noChangeAspect="1" noChangeArrowheads="1"/>
          </p:cNvPicPr>
          <p:nvPr/>
        </p:nvPicPr>
        <p:blipFill>
          <a:blip r:embed="rId8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1211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1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275856" y="3140968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Co Jan Hus nejvíce kritizoval?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60040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Desátky.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52936"/>
            <a:ext cx="360040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Odpustky.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360040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Klatbu a interdikt.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360040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Líné kněze.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84215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779912" y="4221088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Kterou událostí začíná Velká francouzská revoluce?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Poprava Ludvíka XVI.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Útok na Paříž.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Dobytí Bastily.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Dobytí Versailles.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6747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707904" y="2060848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Co bylo symbolem husitů?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Kalich.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Kříž.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Bible.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Papež.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05711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779912" y="5301208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Kdo je prvním představitelem evropské reformace v </a:t>
            </a:r>
          </a:p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16. století?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Ulrich </a:t>
            </a:r>
            <a:r>
              <a:rPr lang="cs-CZ" sz="2800" dirty="0" err="1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Zwingli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Jan Kalvín.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Tomáš M</a:t>
            </a:r>
            <a:r>
              <a:rPr lang="hu-HU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űntzer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Martin Luther.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195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779912" y="3140968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Ve kterém roce objevil Kolumbus Ameriku?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1453.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1492.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1517.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1526.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4373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44817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851920" y="4077072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Kdo je považován za prvního římského císaře?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Claudius.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Gaius Julius Caesar.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Octavianus </a:t>
            </a:r>
            <a:r>
              <a:rPr lang="cs-CZ" sz="2800" dirty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</a:t>
            </a:r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ugustus.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Caligula.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80976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851920" y="5157192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Egypt se nikdy nestal součástí…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Perské říše.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Makedonie.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Římské říše.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Starověkého Řecka.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2699792" y="2996952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Kdo na našem území razil první mince zvané duhovky?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38437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Markomani.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338437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Keltové.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338437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Kvádové.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338437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Slované.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707904" y="1988840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Jaké národnosti byl kupec Sámo?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Frank.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5293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Avar.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Slovan.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Sas.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283968" y="3140968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jmenuje listina z roku 1781 uzákoňující náboženskou svobodu v rakouské monarchii?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446449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Majestát Rudolfa II.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446449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Toleranční patent.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446449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Jihlavská kompaktáta.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4464496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Svatováclavská smlouva.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131840" y="5157192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jmenoval ruský car, který nejvíce zmodernizoval Rusko (1672 – 1725)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Ivan Hrozný.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Pavel III.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Alexandr 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331236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Petr I. Veliký.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2195736" y="3140968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Ve kterém roce bylo poprvé otevřeno Národní divadlo?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00808"/>
            <a:ext cx="244827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1880.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244827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1881.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244827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1882.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244827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1883.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851920" y="4005064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Mezi národní buditele nepatřil …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Josef Dobrovský.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Josef Jungmann.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Jan Amos Komenský.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František Palacký.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779912" y="1916832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Který panovník se nezúčastnil bitvy u Slavkova?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František II.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Napoleon Bonaparte.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Alexandr 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František 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716016" y="3068960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Jak se nazývaly opevněné keltské vesnice?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496855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Hradiště.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496855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Oppida.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496855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Palisády.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4968552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Hrady.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851920" y="5157192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Jiřímu z Poděbrad se přezdívalo: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Král bene.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10935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Král železný a zlatý.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4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Otec vlasti.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Král dvojího lidu.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13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" fill="hold">
                      <p:stCondLst>
                        <p:cond delay="0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419872" y="4293096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Ve kterém století vládl Karel IV.?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00808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Ve 12. století.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4" action="ppaction://hlinksldjump"/>
          </p:cNvPr>
          <p:cNvSpPr/>
          <p:nvPr/>
        </p:nvSpPr>
        <p:spPr>
          <a:xfrm>
            <a:off x="179512" y="285293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Ve 13. století.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Ve 14. století.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4" action="ppaction://hlinksldjump"/>
          </p:cNvPr>
          <p:cNvSpPr/>
          <p:nvPr/>
        </p:nvSpPr>
        <p:spPr>
          <a:xfrm>
            <a:off x="179512" y="5013176"/>
            <a:ext cx="396044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V 15. století.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3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8" dur="4745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3275856" y="1844824"/>
            <a:ext cx="304800" cy="304800"/>
          </a:xfrm>
          <a:prstGeom prst="rect">
            <a:avLst/>
          </a:prstGeom>
        </p:spPr>
      </p:pic>
      <p:sp>
        <p:nvSpPr>
          <p:cNvPr id="6" name="Vývojový diagram: děrná páska 5"/>
          <p:cNvSpPr/>
          <p:nvPr/>
        </p:nvSpPr>
        <p:spPr>
          <a:xfrm>
            <a:off x="683568" y="0"/>
            <a:ext cx="8208912" cy="1296144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Za vlády kterého panovníka se rozdělila rakouská monarchie na Rakousko-Uhersko?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Vývojový diagram: děrná páska 6">
            <a:hlinkClick r:id="rId4" action="ppaction://hlinksldjump"/>
          </p:cNvPr>
          <p:cNvSpPr/>
          <p:nvPr/>
        </p:nvSpPr>
        <p:spPr>
          <a:xfrm>
            <a:off x="179512" y="1772816"/>
            <a:ext cx="360040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A) Františka Josefa 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Vývojový diagram: děrná páska 7">
            <a:hlinkClick r:id="rId5" action="ppaction://hlinksldjump"/>
          </p:cNvPr>
          <p:cNvSpPr/>
          <p:nvPr/>
        </p:nvSpPr>
        <p:spPr>
          <a:xfrm>
            <a:off x="179512" y="2810935"/>
            <a:ext cx="3600400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B) Františka II.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Vývojový diagram: děrná páska 8">
            <a:hlinkClick r:id="rId5" action="ppaction://hlinksldjump"/>
          </p:cNvPr>
          <p:cNvSpPr/>
          <p:nvPr/>
        </p:nvSpPr>
        <p:spPr>
          <a:xfrm>
            <a:off x="179512" y="3933056"/>
            <a:ext cx="367240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C) Ferdinanda 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Vývojový diagram: děrná páska 9">
            <a:hlinkClick r:id="rId5" action="ppaction://hlinksldjump"/>
          </p:cNvPr>
          <p:cNvSpPr/>
          <p:nvPr/>
        </p:nvSpPr>
        <p:spPr>
          <a:xfrm>
            <a:off x="179512" y="5013176"/>
            <a:ext cx="3672408" cy="1008112"/>
          </a:xfrm>
          <a:prstGeom prst="flowChartPunchedTape">
            <a:avLst/>
          </a:prstGeom>
          <a:solidFill>
            <a:schemeClr val="bg2">
              <a:lumMod val="90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innerShdw blurRad="63500" dist="50800" dir="16200000">
              <a:prstClr val="black">
                <a:alpha val="50000"/>
              </a:prst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D) Karla VI.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ovéPole 11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" descr="C:\Users\a\AppData\Local\Microsoft\Windows\Temporary Internet Files\Content.IE5\8CS4MEHD\MC900442144[1].png">
            <a:hlinkClick r:id="rId6" action="ppaction://hlinksldjump"/>
          </p:cNvPr>
          <p:cNvPicPr>
            <a:picLocks noChangeAspect="1" noChangeArrowheads="1"/>
          </p:cNvPicPr>
          <p:nvPr/>
        </p:nvPicPr>
        <p:blipFill>
          <a:blip r:embed="rId7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16863" y="6209818"/>
            <a:ext cx="627137" cy="648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>
                <p:cTn id="1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seq concurrent="1" nextAc="seek">
              <p:cTn id="19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0" fill="hold">
                      <p:stCondLst>
                        <p:cond delay="0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3" dur="474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Nadpis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Konec!!!</a:t>
            </a:r>
            <a:endParaRPr lang="cs-CZ" b="1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Zástupný symbol pro obsah 13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To byla poslední otázka.</a:t>
            </a:r>
          </a:p>
          <a:p>
            <a:r>
              <a:rPr lang="cs-CZ" sz="36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Spočítejte si získané body.</a:t>
            </a:r>
          </a:p>
          <a:p>
            <a:r>
              <a:rPr lang="cs-CZ" sz="36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Vítězi gratuluji!</a:t>
            </a:r>
            <a:endParaRPr lang="cs-CZ" sz="36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7" name="Picture 3" descr="C:\Documents and Settings\Zbyněk\Local Settings\Temporary Internet Files\Content.IE5\WVKR2EH9\MC900438253[1].wm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2612678"/>
            <a:ext cx="4065308" cy="42453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25998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500 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615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30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6024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Výborně!!!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Získáváš </a:t>
            </a:r>
            <a:r>
              <a:rPr lang="cs-CZ" sz="4000" b="1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3000</a:t>
            </a:r>
            <a:r>
              <a:rPr lang="cs-CZ" sz="40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bodů!</a:t>
            </a:r>
            <a:endParaRPr lang="cs-CZ" sz="40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a\AppData\Local\Microsoft\Windows\Temporary Internet Files\Content.IE5\8CS4MEHD\MC900439847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276872"/>
            <a:ext cx="6153590" cy="38695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78740" y="6107982"/>
            <a:ext cx="755119" cy="750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94379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28803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43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36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4362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3642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157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10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5304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57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19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20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26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27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28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29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30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31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32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33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34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4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Chyba!</a:t>
            </a:r>
            <a:endParaRPr lang="cs-CZ" sz="4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a\AppData\Local\Microsoft\Windows\Temporary Internet Files\Content.IE5\ZZ84PMDI\MC90043441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348880"/>
            <a:ext cx="5472608" cy="3690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a\AppData\Local\Microsoft\Windows\Temporary Internet Files\Content.IE5\3CNRCJ3Q\MC900442122[1].pn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duotone>
              <a:prstClr val="black"/>
              <a:schemeClr val="accent3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424" y="6177905"/>
            <a:ext cx="684721" cy="680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79512" y="188640"/>
            <a:ext cx="6480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2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35</a:t>
            </a:r>
            <a:endParaRPr lang="cs-CZ" sz="2800" dirty="0">
              <a:solidFill>
                <a:schemeClr val="bg2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915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latin typeface="Times New Roman" pitchFamily="18" charset="0"/>
                <a:cs typeface="Times New Roman" pitchFamily="18" charset="0"/>
              </a:rPr>
              <a:t>Použité obrázky a symboly</a:t>
            </a:r>
            <a:endParaRPr lang="cs-CZ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Microsoft Office - klipart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dministrativní">
  <a:themeElements>
    <a:clrScheme name="Administrativní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Administrativní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dministrativní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534</TotalTime>
  <Words>1536</Words>
  <Application>Microsoft Office PowerPoint</Application>
  <PresentationFormat>Předvádění na obrazovce (4:3)</PresentationFormat>
  <Paragraphs>413</Paragraphs>
  <Slides>110</Slides>
  <Notes>0</Notes>
  <HiddenSlides>0</HiddenSlides>
  <MMClips>35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110</vt:i4>
      </vt:variant>
    </vt:vector>
  </HeadingPairs>
  <TitlesOfParts>
    <vt:vector size="111" baseType="lpstr">
      <vt:lpstr>Administrativní</vt:lpstr>
      <vt:lpstr>Prezentace aplikace PowerPoint</vt:lpstr>
      <vt:lpstr>Prezentace aplikace PowerPoint</vt:lpstr>
      <vt:lpstr>Milionář 8. třída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Konec!!!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Výborně!!!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Chyba!</vt:lpstr>
      <vt:lpstr>Použité obrázky a symboly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Správce PC</dc:creator>
  <cp:lastModifiedBy>Správce PC</cp:lastModifiedBy>
  <cp:revision>63</cp:revision>
  <dcterms:created xsi:type="dcterms:W3CDTF">2012-05-15T07:24:51Z</dcterms:created>
  <dcterms:modified xsi:type="dcterms:W3CDTF">2013-09-04T12:48:01Z</dcterms:modified>
</cp:coreProperties>
</file>