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10"/>
  </p:notesMasterIdLst>
  <p:sldIdLst>
    <p:sldId id="272" r:id="rId2"/>
    <p:sldId id="256" r:id="rId3"/>
    <p:sldId id="258" r:id="rId4"/>
    <p:sldId id="279" r:id="rId5"/>
    <p:sldId id="280" r:id="rId6"/>
    <p:sldId id="260" r:id="rId7"/>
    <p:sldId id="275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78" d="100"/>
          <a:sy n="78" d="100"/>
        </p:scale>
        <p:origin x="-924" y="-2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8BED57-5AB1-4D5A-A99C-546464126052}" type="datetimeFigureOut">
              <a:rPr lang="en-US" smtClean="0"/>
              <a:t>9/6/2013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D8F22-98F7-48F6-ACE8-E4F593B9DA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737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048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220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330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187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166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363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38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037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220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205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083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18ECF0-4ADF-4D9C-BA3C-39F5BE69C259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1AEFF-72A4-4844-AF8E-2A00DCF0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783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12" Type="http://schemas.openxmlformats.org/officeDocument/2006/relationships/image" Target="../media/image13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11" Type="http://schemas.openxmlformats.org/officeDocument/2006/relationships/image" Target="../media/image12.jpg"/><Relationship Id="rId5" Type="http://schemas.openxmlformats.org/officeDocument/2006/relationships/image" Target="../media/image6.jpg"/><Relationship Id="rId10" Type="http://schemas.openxmlformats.org/officeDocument/2006/relationships/image" Target="../media/image11.jpg"/><Relationship Id="rId4" Type="http://schemas.openxmlformats.org/officeDocument/2006/relationships/image" Target="../media/image5.jpg"/><Relationship Id="rId9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12" Type="http://schemas.openxmlformats.org/officeDocument/2006/relationships/image" Target="../media/image13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11" Type="http://schemas.openxmlformats.org/officeDocument/2006/relationships/image" Target="../media/image12.jpg"/><Relationship Id="rId5" Type="http://schemas.openxmlformats.org/officeDocument/2006/relationships/image" Target="../media/image6.jpg"/><Relationship Id="rId10" Type="http://schemas.openxmlformats.org/officeDocument/2006/relationships/image" Target="../media/image11.jpg"/><Relationship Id="rId4" Type="http://schemas.openxmlformats.org/officeDocument/2006/relationships/image" Target="../media/image5.jpg"/><Relationship Id="rId9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013"/>
            <a:ext cx="4320878" cy="94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998122"/>
              </p:ext>
            </p:extLst>
          </p:nvPr>
        </p:nvGraphicFramePr>
        <p:xfrm>
          <a:off x="1835696" y="1340906"/>
          <a:ext cx="4896544" cy="50970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14187"/>
                <a:gridCol w="3082357"/>
              </a:tblGrid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</a:rPr>
                        <a:t>Číslo projektu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CZ.1.07/1.5.00/34.0950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Kódování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vy_32_INOVACE_bio_evo01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Označení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evo01_Restoration </a:t>
                      </a:r>
                      <a:r>
                        <a:rPr lang="cs-CZ" sz="800" dirty="0" err="1">
                          <a:effectLst/>
                        </a:rPr>
                        <a:t>ecology_vocabulary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Název školy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Gymnázium Kladno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Autor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Mgr. </a:t>
                      </a:r>
                      <a:r>
                        <a:rPr lang="cs-CZ" sz="800" dirty="0" smtClean="0">
                          <a:effectLst/>
                        </a:rPr>
                        <a:t>Veronika </a:t>
                      </a:r>
                      <a:r>
                        <a:rPr lang="cs-CZ" sz="800" dirty="0">
                          <a:effectLst/>
                        </a:rPr>
                        <a:t>Nedvědová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4679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Anotace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Vstupní slovní zásoba nezbytná pro další výklad problematiky Obnovy poškozených ekosystémů. Podklady umožňují práci na principu CLIL výuky biologie v anglickém jazyce.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Předmět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BIO- Biologie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Tematická oblast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Environmentální výchova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Téma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Obnova poškozených ekosystémů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6239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Očekávané výstupy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Zvládnutí základní slovní zásoby důležité pro danou tématiku. Důraz je kladen na aktivitu žáků, formulaci názorů a zaujímání postojů. Základním principem je stimulace komunikace v rámci tématu.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4679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Klíčová slova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Ekosystém, houby, lišejníky, prokaryotní organizmy, patogeny, vlčí bob mnoholistý, hlízkovité bakterie, poškozené životní prostředí, migrační koridory.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Druh učebního materiálu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Základní vymezení slovní zásoby.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Ročník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3. a 4. 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Cílová skupina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vyšší stupeň osmiletého gymnázia, čtyřleté gymnázium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7662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</a:rPr>
                        <a:t>Ověřeno</a:t>
                      </a:r>
                      <a:endParaRPr lang="en-US" sz="7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6. 6. 2013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</a:tr>
              <a:tr h="1417554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Použitá literatura: → </a:t>
                      </a:r>
                      <a:r>
                        <a:rPr lang="cs-CZ" sz="800" dirty="0" err="1">
                          <a:effectLst/>
                        </a:rPr>
                        <a:t>J.B.Reece</a:t>
                      </a:r>
                      <a:r>
                        <a:rPr lang="cs-CZ" sz="800" dirty="0">
                          <a:effectLst/>
                        </a:rPr>
                        <a:t> a kol.: </a:t>
                      </a:r>
                      <a:r>
                        <a:rPr lang="cs-CZ" sz="800" dirty="0" err="1">
                          <a:effectLst/>
                        </a:rPr>
                        <a:t>Campbell</a:t>
                      </a:r>
                      <a:r>
                        <a:rPr lang="cs-CZ" sz="800" dirty="0">
                          <a:effectLst/>
                        </a:rPr>
                        <a:t> Biology, </a:t>
                      </a:r>
                      <a:r>
                        <a:rPr lang="cs-CZ" sz="800" dirty="0" err="1">
                          <a:effectLst/>
                        </a:rPr>
                        <a:t>Pearson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Ninth</a:t>
                      </a:r>
                      <a:r>
                        <a:rPr lang="cs-CZ" sz="800" dirty="0">
                          <a:effectLst/>
                        </a:rPr>
                        <a:t> Edition,2O11.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→Hájková J. a kol.: Slovník ekologie a životního prostředí, Fontána a Živá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 Planeta, 1998.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</a:rPr>
                        <a:t>Advanced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Learner’s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Dictionary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of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Current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English</a:t>
                      </a:r>
                      <a:r>
                        <a:rPr lang="cs-CZ" sz="800" dirty="0">
                          <a:effectLst/>
                        </a:rPr>
                        <a:t>, Oxford 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</a:rPr>
                        <a:t>Press</a:t>
                      </a:r>
                      <a:r>
                        <a:rPr lang="cs-CZ" sz="800" dirty="0">
                          <a:effectLst/>
                        </a:rPr>
                        <a:t>, </a:t>
                      </a:r>
                      <a:r>
                        <a:rPr lang="cs-CZ" sz="800" dirty="0" err="1">
                          <a:effectLst/>
                        </a:rPr>
                        <a:t>Fifth</a:t>
                      </a:r>
                      <a:r>
                        <a:rPr lang="cs-CZ" sz="800" dirty="0">
                          <a:effectLst/>
                        </a:rPr>
                        <a:t> </a:t>
                      </a:r>
                      <a:r>
                        <a:rPr lang="cs-CZ" sz="800" dirty="0" err="1">
                          <a:effectLst/>
                        </a:rPr>
                        <a:t>Edition</a:t>
                      </a:r>
                      <a:r>
                        <a:rPr lang="cs-CZ" sz="800" dirty="0">
                          <a:effectLst/>
                        </a:rPr>
                        <a:t>, 1995.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Fotografie se svolením Vít Homér.</a:t>
                      </a:r>
                      <a:endParaRPr lang="en-US" sz="700" dirty="0">
                        <a:effectLst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Ostatní materiály z vlastních zdrojů.         </a:t>
                      </a:r>
                      <a:endParaRPr lang="en-US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5169" marR="45169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835696" y="972312"/>
            <a:ext cx="3816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rgbClr val="000000"/>
                </a:solidFill>
                <a:latin typeface="Cambria" pitchFamily="18" charset="0"/>
                <a:ea typeface="Calibri" pitchFamily="34" charset="0"/>
                <a:cs typeface="Arial" pitchFamily="34" charset="0"/>
              </a:rPr>
              <a:t>Restoration</a:t>
            </a:r>
            <a:r>
              <a:rPr lang="cs-CZ" b="1" dirty="0">
                <a:solidFill>
                  <a:srgbClr val="000000"/>
                </a:solidFill>
                <a:latin typeface="Cambria" pitchFamily="18" charset="0"/>
                <a:ea typeface="Calibri" pitchFamily="34" charset="0"/>
                <a:cs typeface="Arial" pitchFamily="34" charset="0"/>
              </a:rPr>
              <a:t> </a:t>
            </a:r>
            <a:r>
              <a:rPr lang="cs-CZ" b="1" dirty="0" err="1">
                <a:solidFill>
                  <a:srgbClr val="000000"/>
                </a:solidFill>
                <a:latin typeface="Cambria" pitchFamily="18" charset="0"/>
                <a:ea typeface="Calibri" pitchFamily="34" charset="0"/>
                <a:cs typeface="Arial" pitchFamily="34" charset="0"/>
              </a:rPr>
              <a:t>ecology</a:t>
            </a:r>
            <a:r>
              <a:rPr lang="cs-CZ" b="1" dirty="0">
                <a:solidFill>
                  <a:srgbClr val="000000"/>
                </a:solidFill>
                <a:latin typeface="Cambria" pitchFamily="18" charset="0"/>
                <a:ea typeface="Calibri" pitchFamily="34" charset="0"/>
                <a:cs typeface="Arial" pitchFamily="34" charset="0"/>
              </a:rPr>
              <a:t>, </a:t>
            </a:r>
            <a:r>
              <a:rPr lang="cs-CZ" b="1" dirty="0" err="1">
                <a:solidFill>
                  <a:srgbClr val="000000"/>
                </a:solidFill>
                <a:latin typeface="Cambria" pitchFamily="18" charset="0"/>
                <a:ea typeface="Calibri" pitchFamily="34" charset="0"/>
                <a:cs typeface="Arial" pitchFamily="34" charset="0"/>
              </a:rPr>
              <a:t>vocabulary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21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2" b="34478"/>
          <a:stretch/>
        </p:blipFill>
        <p:spPr>
          <a:xfrm>
            <a:off x="0" y="0"/>
            <a:ext cx="9144000" cy="357922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4005064"/>
            <a:ext cx="864096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3200" dirty="0" smtClean="0">
                <a:solidFill>
                  <a:srgbClr val="002060"/>
                </a:solidFill>
              </a:rPr>
              <a:t>Look at the picture  and write down 3 nouns, 3 adjectives and 3 verbs that would help you </a:t>
            </a:r>
            <a:r>
              <a:rPr lang="cs-CZ" sz="3200" dirty="0" smtClean="0">
                <a:solidFill>
                  <a:srgbClr val="002060"/>
                </a:solidFill>
              </a:rPr>
              <a:t>to </a:t>
            </a:r>
            <a:r>
              <a:rPr lang="en-US" sz="3200" dirty="0" smtClean="0">
                <a:solidFill>
                  <a:srgbClr val="002060"/>
                </a:solidFill>
              </a:rPr>
              <a:t>describe it  the best way.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 smtClean="0">
                <a:solidFill>
                  <a:srgbClr val="002060"/>
                </a:solidFill>
              </a:rPr>
              <a:t>Compare your answers with your partner.</a:t>
            </a:r>
          </a:p>
          <a:p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Restoration ecology,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70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2" b="34478"/>
          <a:stretch/>
        </p:blipFill>
        <p:spPr>
          <a:xfrm>
            <a:off x="0" y="0"/>
            <a:ext cx="9144000" cy="3579223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68946" y="4077071"/>
            <a:ext cx="87849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3200" dirty="0" smtClean="0">
                <a:solidFill>
                  <a:srgbClr val="002060"/>
                </a:solidFill>
              </a:rPr>
              <a:t>Where  do you think the picture was taken?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 smtClean="0">
                <a:solidFill>
                  <a:srgbClr val="002060"/>
                </a:solidFill>
              </a:rPr>
              <a:t>Who took it?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 smtClean="0">
                <a:solidFill>
                  <a:srgbClr val="002060"/>
                </a:solidFill>
              </a:rPr>
              <a:t>Would you like to visit that kind of places? Why, why not?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Restoration ecology,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3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269" y="3328528"/>
            <a:ext cx="1684573" cy="5463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535" y="2606701"/>
            <a:ext cx="2376264" cy="5940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91" y="1772815"/>
            <a:ext cx="2252611" cy="7301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916" y="1873348"/>
            <a:ext cx="1799022" cy="5291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93" y="3499074"/>
            <a:ext cx="1860209" cy="56193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960" y="4343955"/>
            <a:ext cx="2261926" cy="5548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750" y="4429103"/>
            <a:ext cx="1178257" cy="56193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464" y="2708920"/>
            <a:ext cx="1419102" cy="6196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464" y="3858733"/>
            <a:ext cx="1224830" cy="62279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261" y="5130899"/>
            <a:ext cx="1348730" cy="67436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998" y="5050370"/>
            <a:ext cx="1887007" cy="575307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814842" y="2002185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endParaRPr lang="en-US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7849" y="5230474"/>
            <a:ext cx="2817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endParaRPr lang="en-US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Restoration ecology, vocabulary</a:t>
            </a:r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835952" y="260648"/>
            <a:ext cx="69488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</a:rPr>
              <a:t>Write down the words according to </a:t>
            </a:r>
            <a:r>
              <a:rPr lang="en-US" sz="3200" dirty="0" smtClean="0">
                <a:solidFill>
                  <a:srgbClr val="002060"/>
                </a:solidFill>
              </a:rPr>
              <a:t>their</a:t>
            </a:r>
            <a:endParaRPr lang="cs-CZ" sz="3200" dirty="0" smtClean="0">
              <a:solidFill>
                <a:srgbClr val="002060"/>
              </a:solidFill>
            </a:endParaRPr>
          </a:p>
          <a:p>
            <a:pPr algn="ctr"/>
            <a:r>
              <a:rPr lang="en-US" sz="3200" dirty="0" smtClean="0">
                <a:solidFill>
                  <a:srgbClr val="002060"/>
                </a:solidFill>
              </a:rPr>
              <a:t> pronunciation</a:t>
            </a:r>
            <a:r>
              <a:rPr lang="cs-CZ" sz="3200" dirty="0">
                <a:solidFill>
                  <a:srgbClr val="002060"/>
                </a:solidFill>
              </a:rPr>
              <a:t>:</a:t>
            </a:r>
            <a:endParaRPr lang="en-US" sz="3200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0875" y="18733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en-US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7897" y="270891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en-US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7451" y="357018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en-US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0835" y="443314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en-US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0875" y="521783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en-US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48570" y="200218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en-US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35835" y="27809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en-US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61716" y="342539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en-US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48570" y="397462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en-US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43022" y="4548693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en-US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561716" y="513089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19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2880320" cy="11430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solidFill>
                  <a:srgbClr val="002060"/>
                </a:solidFill>
              </a:rPr>
              <a:t>Answers:</a:t>
            </a:r>
            <a:endParaRPr lang="en-US" sz="3600" dirty="0">
              <a:solidFill>
                <a:srgbClr val="00206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269" y="3328528"/>
            <a:ext cx="1684573" cy="5463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535" y="2606701"/>
            <a:ext cx="2376264" cy="5940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91" y="1772815"/>
            <a:ext cx="2252611" cy="7301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916" y="1873348"/>
            <a:ext cx="1799022" cy="5291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90" y="3522580"/>
            <a:ext cx="1860209" cy="56193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960" y="4343955"/>
            <a:ext cx="2261926" cy="5548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750" y="4429103"/>
            <a:ext cx="1178257" cy="56193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464" y="2708920"/>
            <a:ext cx="1419102" cy="6196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464" y="3858733"/>
            <a:ext cx="1224830" cy="62279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261" y="5130899"/>
            <a:ext cx="1348730" cy="67436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998" y="5050370"/>
            <a:ext cx="1887007" cy="575307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987824" y="1906487"/>
            <a:ext cx="330061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Carbohydrate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Antibiotic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Ecosystem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Environment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Lupine</a:t>
            </a:r>
            <a:endParaRPr lang="en-US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14842" y="2002185"/>
            <a:ext cx="22322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en-US" dirty="0" smtClean="0"/>
              <a:t>Detoxify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     Legume</a:t>
            </a:r>
          </a:p>
          <a:p>
            <a:endParaRPr lang="en-US" dirty="0" smtClean="0"/>
          </a:p>
          <a:p>
            <a:r>
              <a:rPr lang="en-US" dirty="0" smtClean="0"/>
              <a:t>     Aerobic</a:t>
            </a:r>
          </a:p>
          <a:p>
            <a:endParaRPr lang="en-US" dirty="0" smtClean="0"/>
          </a:p>
          <a:p>
            <a:r>
              <a:rPr lang="en-US" dirty="0" smtClean="0"/>
              <a:t>      Lichen</a:t>
            </a:r>
          </a:p>
          <a:p>
            <a:endParaRPr lang="en-US" dirty="0" smtClean="0"/>
          </a:p>
          <a:p>
            <a:r>
              <a:rPr lang="en-US" dirty="0" smtClean="0"/>
              <a:t>      Fungus</a:t>
            </a:r>
            <a:endParaRPr lang="en-US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7849" y="5230474"/>
            <a:ext cx="2817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en-US" dirty="0" smtClean="0"/>
              <a:t>Pathogen</a:t>
            </a:r>
            <a:endParaRPr lang="en-US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Restoration ecology,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44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267744" y="548679"/>
            <a:ext cx="46165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What do the words mean</a:t>
            </a:r>
            <a:r>
              <a:rPr lang="cs-CZ" sz="3200" dirty="0" smtClean="0">
                <a:solidFill>
                  <a:srgbClr val="002060"/>
                </a:solidFill>
              </a:rPr>
              <a:t>?</a:t>
            </a:r>
            <a:endParaRPr lang="cs-CZ" sz="3200" dirty="0">
              <a:solidFill>
                <a:srgbClr val="00206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3058776"/>
              </p:ext>
            </p:extLst>
          </p:nvPr>
        </p:nvGraphicFramePr>
        <p:xfrm>
          <a:off x="2528722" y="1772816"/>
          <a:ext cx="4094628" cy="4176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2218"/>
                <a:gridCol w="2132410"/>
              </a:tblGrid>
              <a:tr h="596638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ecosystem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anaerobic</a:t>
                      </a:r>
                      <a:endParaRPr lang="en-US" sz="2400" noProof="0" dirty="0"/>
                    </a:p>
                  </a:txBody>
                  <a:tcPr/>
                </a:tc>
              </a:tr>
              <a:tr h="596638"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prokaryotes</a:t>
                      </a:r>
                      <a:endParaRPr lang="en-US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aerobic</a:t>
                      </a:r>
                      <a:endParaRPr lang="en-US" sz="2400" noProof="0"/>
                    </a:p>
                  </a:txBody>
                  <a:tcPr/>
                </a:tc>
              </a:tr>
              <a:tr h="596638"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fungus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carbohydrates</a:t>
                      </a:r>
                      <a:endParaRPr lang="en-US" sz="2400" noProof="0" dirty="0"/>
                    </a:p>
                  </a:txBody>
                  <a:tcPr/>
                </a:tc>
              </a:tr>
              <a:tr h="596638"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fungi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antibiotic</a:t>
                      </a:r>
                      <a:endParaRPr lang="en-US" sz="2400" noProof="0" dirty="0"/>
                    </a:p>
                  </a:txBody>
                  <a:tcPr/>
                </a:tc>
              </a:tr>
              <a:tr h="596638"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lichen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pathogen</a:t>
                      </a:r>
                      <a:endParaRPr lang="en-US" sz="2400" noProof="0"/>
                    </a:p>
                  </a:txBody>
                  <a:tcPr/>
                </a:tc>
              </a:tr>
              <a:tr h="596638"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lupine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bioremediation</a:t>
                      </a:r>
                      <a:endParaRPr lang="en-US" sz="2400" noProof="0"/>
                    </a:p>
                  </a:txBody>
                  <a:tcPr/>
                </a:tc>
              </a:tr>
              <a:tr h="596638">
                <a:tc>
                  <a:txBody>
                    <a:bodyPr/>
                    <a:lstStyle/>
                    <a:p>
                      <a:r>
                        <a:rPr lang="en-US" sz="2400" noProof="0" smtClean="0"/>
                        <a:t>legume</a:t>
                      </a:r>
                      <a:endParaRPr lang="en-US" sz="2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noProof="0" dirty="0" smtClean="0"/>
                        <a:t>augmentation</a:t>
                      </a:r>
                      <a:endParaRPr lang="en-US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Restoration ecology,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45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1877423"/>
              </p:ext>
            </p:extLst>
          </p:nvPr>
        </p:nvGraphicFramePr>
        <p:xfrm>
          <a:off x="611560" y="620688"/>
          <a:ext cx="8280921" cy="59046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1656184"/>
                <a:gridCol w="4752529"/>
              </a:tblGrid>
              <a:tr h="663846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smtClean="0"/>
                        <a:t>all the organisms in a given</a:t>
                      </a:r>
                      <a:r>
                        <a:rPr lang="en-US" sz="1400" baseline="0" noProof="0" smtClean="0"/>
                        <a:t> area as well as the abiotic factors with which they interact</a:t>
                      </a:r>
                      <a:endParaRPr lang="en-US" sz="1400" noProof="0"/>
                    </a:p>
                  </a:txBody>
                  <a:tcPr/>
                </a:tc>
              </a:tr>
              <a:tr h="663846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organism with prokaryotic cell, lacking</a:t>
                      </a:r>
                      <a:r>
                        <a:rPr lang="en-US" sz="1400" baseline="0" noProof="0" dirty="0" smtClean="0"/>
                        <a:t> membrane-enclosed nucleus and organelles</a:t>
                      </a:r>
                      <a:endParaRPr lang="en-US" sz="14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mushroom, mushrooms</a:t>
                      </a:r>
                      <a:endParaRPr lang="en-US" sz="1400" noProof="0" dirty="0"/>
                    </a:p>
                  </a:txBody>
                  <a:tcPr/>
                </a:tc>
              </a:tr>
              <a:tr h="663846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the mutualistic association between fungus and</a:t>
                      </a:r>
                      <a:r>
                        <a:rPr lang="en-US" sz="1400" baseline="0" noProof="0" dirty="0" smtClean="0"/>
                        <a:t> a photosynthetic alga</a:t>
                      </a:r>
                      <a:endParaRPr lang="en-US" sz="14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one of nitrogen-fixing</a:t>
                      </a:r>
                      <a:r>
                        <a:rPr lang="en-US" sz="1400" baseline="0" noProof="0" dirty="0" smtClean="0"/>
                        <a:t> plants</a:t>
                      </a:r>
                      <a:endParaRPr lang="en-US" sz="14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requiring oxygen</a:t>
                      </a:r>
                      <a:endParaRPr lang="en-US" sz="14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not requiring oxygen</a:t>
                      </a:r>
                      <a:endParaRPr lang="en-US" sz="1400" noProof="0" dirty="0"/>
                    </a:p>
                  </a:txBody>
                  <a:tcPr/>
                </a:tc>
              </a:tr>
              <a:tr h="663846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any substances that are composed</a:t>
                      </a:r>
                      <a:r>
                        <a:rPr lang="en-US" sz="1400" baseline="0" noProof="0" dirty="0" smtClean="0"/>
                        <a:t> of carbon, hydrogen and oxygen</a:t>
                      </a:r>
                      <a:endParaRPr lang="en-US" sz="1400" noProof="0" dirty="0"/>
                    </a:p>
                  </a:txBody>
                  <a:tcPr/>
                </a:tc>
              </a:tr>
              <a:tr h="663846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a substance that</a:t>
                      </a:r>
                      <a:r>
                        <a:rPr lang="en-US" sz="1400" baseline="0" noProof="0" dirty="0" smtClean="0"/>
                        <a:t> can destroy bacteria and cure infections</a:t>
                      </a:r>
                      <a:endParaRPr lang="en-US" sz="14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an  agent</a:t>
                      </a:r>
                      <a:r>
                        <a:rPr lang="en-US" sz="1400" baseline="0" noProof="0" dirty="0" smtClean="0"/>
                        <a:t> that causes disease</a:t>
                      </a:r>
                      <a:endParaRPr lang="en-US" sz="14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noProof="0" dirty="0" smtClean="0"/>
                        <a:t>a</a:t>
                      </a:r>
                      <a:r>
                        <a:rPr lang="en-US" sz="1400" baseline="0" noProof="0" dirty="0" smtClean="0"/>
                        <a:t> type of plant of the pulse family (peas, beans)</a:t>
                      </a:r>
                      <a:endParaRPr lang="en-US" sz="1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147990"/>
            <a:ext cx="5747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2060"/>
                </a:solidFill>
              </a:rPr>
              <a:t>Worksheet: fill in the missing words and their pronunciation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Restoration ecology,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754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1308196"/>
              </p:ext>
            </p:extLst>
          </p:nvPr>
        </p:nvGraphicFramePr>
        <p:xfrm>
          <a:off x="554816" y="383210"/>
          <a:ext cx="8280920" cy="6053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6408712"/>
              </a:tblGrid>
              <a:tr h="663846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ecosystem</a:t>
                      </a:r>
                      <a:endParaRPr lang="en-US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all the organisms in a given</a:t>
                      </a:r>
                      <a:r>
                        <a:rPr lang="en-US" sz="2000" baseline="0" noProof="0" dirty="0" smtClean="0"/>
                        <a:t> area as well as the abiotic factors with which they interact</a:t>
                      </a:r>
                      <a:endParaRPr lang="en-US" sz="2000" noProof="0" dirty="0"/>
                    </a:p>
                  </a:txBody>
                  <a:tcPr/>
                </a:tc>
              </a:tr>
              <a:tr h="663846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prokaryotes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organism with prokaryotic cell, lacking</a:t>
                      </a:r>
                      <a:r>
                        <a:rPr lang="en-US" sz="2000" baseline="0" noProof="0" dirty="0" smtClean="0"/>
                        <a:t> membrane-enclosed nucleus and organelles</a:t>
                      </a:r>
                      <a:endParaRPr lang="en-US" sz="20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fungus, fungi</a:t>
                      </a:r>
                      <a:endParaRPr lang="en-US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mushroom, mushrooms</a:t>
                      </a:r>
                      <a:endParaRPr lang="en-US" sz="2000" noProof="0" dirty="0"/>
                    </a:p>
                  </a:txBody>
                  <a:tcPr/>
                </a:tc>
              </a:tr>
              <a:tr h="663846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lichen</a:t>
                      </a:r>
                      <a:endParaRPr lang="en-US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the mutualistic association between fungus and</a:t>
                      </a:r>
                      <a:r>
                        <a:rPr lang="en-US" sz="2000" baseline="0" noProof="0" dirty="0" smtClean="0"/>
                        <a:t> a photosynthetic alga</a:t>
                      </a:r>
                      <a:endParaRPr lang="en-US" sz="20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lupine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one of nitrogen-fixing</a:t>
                      </a:r>
                      <a:r>
                        <a:rPr lang="en-US" sz="2000" baseline="0" noProof="0" dirty="0" smtClean="0"/>
                        <a:t> plants</a:t>
                      </a:r>
                      <a:endParaRPr lang="en-US" sz="20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aerobic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requiring oxygen</a:t>
                      </a:r>
                      <a:endParaRPr lang="en-US" sz="20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anaerobic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not requiring oxygen</a:t>
                      </a:r>
                      <a:endParaRPr lang="en-US" sz="2000" noProof="0" dirty="0"/>
                    </a:p>
                  </a:txBody>
                  <a:tcPr/>
                </a:tc>
              </a:tr>
              <a:tr h="663846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carbohydrates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any substances that are composed</a:t>
                      </a:r>
                      <a:r>
                        <a:rPr lang="en-US" sz="2000" baseline="0" noProof="0" dirty="0" smtClean="0"/>
                        <a:t> of carbon, hydrogen and oxygen</a:t>
                      </a:r>
                      <a:endParaRPr lang="en-US" sz="2000" noProof="0" dirty="0"/>
                    </a:p>
                  </a:txBody>
                  <a:tcPr/>
                </a:tc>
              </a:tr>
              <a:tr h="663846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antibiotic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 substance that</a:t>
                      </a:r>
                      <a:r>
                        <a:rPr lang="en-US" sz="2000" baseline="0" noProof="0" dirty="0" smtClean="0"/>
                        <a:t> can destroy bacteria and cure infections</a:t>
                      </a:r>
                      <a:endParaRPr lang="en-US" sz="20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pathogen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an  agent</a:t>
                      </a:r>
                      <a:r>
                        <a:rPr lang="en-US" sz="2000" baseline="0" noProof="0" dirty="0" smtClean="0"/>
                        <a:t> that causes disease</a:t>
                      </a:r>
                      <a:endParaRPr lang="en-US" sz="2000" noProof="0" dirty="0"/>
                    </a:p>
                  </a:txBody>
                  <a:tcPr/>
                </a:tc>
              </a:tr>
              <a:tr h="430904"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smtClean="0"/>
                        <a:t>legume</a:t>
                      </a:r>
                      <a:endParaRPr lang="en-US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noProof="0" dirty="0" smtClean="0"/>
                        <a:t>a</a:t>
                      </a:r>
                      <a:r>
                        <a:rPr lang="en-US" sz="2000" baseline="0" noProof="0" dirty="0" smtClean="0"/>
                        <a:t> type of plant of the pulse family (peas, beans)</a:t>
                      </a:r>
                      <a:endParaRPr lang="en-US" sz="20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13878"/>
            <a:ext cx="2153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2060"/>
                </a:solidFill>
              </a:rPr>
              <a:t>Worksheet- answers: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Restoration ecology,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0172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891</TotalTime>
  <Words>565</Words>
  <Application>Microsoft Office PowerPoint</Application>
  <PresentationFormat>Předvádění na obrazovce (4:3)</PresentationFormat>
  <Paragraphs>140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Answers: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77</cp:revision>
  <dcterms:created xsi:type="dcterms:W3CDTF">2013-04-23T09:08:48Z</dcterms:created>
  <dcterms:modified xsi:type="dcterms:W3CDTF">2013-09-06T10:12:50Z</dcterms:modified>
</cp:coreProperties>
</file>