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48" r:id="rId1"/>
  </p:sldMasterIdLst>
  <p:notesMasterIdLst>
    <p:notesMasterId r:id="rId16"/>
  </p:notesMasterIdLst>
  <p:sldIdLst>
    <p:sldId id="271" r:id="rId2"/>
    <p:sldId id="280" r:id="rId3"/>
    <p:sldId id="257" r:id="rId4"/>
    <p:sldId id="265" r:id="rId5"/>
    <p:sldId id="274" r:id="rId6"/>
    <p:sldId id="258" r:id="rId7"/>
    <p:sldId id="264" r:id="rId8"/>
    <p:sldId id="256" r:id="rId9"/>
    <p:sldId id="259" r:id="rId10"/>
    <p:sldId id="270" r:id="rId11"/>
    <p:sldId id="266" r:id="rId12"/>
    <p:sldId id="276" r:id="rId13"/>
    <p:sldId id="279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48" autoAdjust="0"/>
    <p:restoredTop sz="94660"/>
  </p:normalViewPr>
  <p:slideViewPr>
    <p:cSldViewPr>
      <p:cViewPr varScale="1">
        <p:scale>
          <a:sx n="85" d="100"/>
          <a:sy n="85" d="100"/>
        </p:scale>
        <p:origin x="-69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DE4EFD-983B-4D54-84FE-421E4AA97360}" type="datetimeFigureOut">
              <a:rPr lang="en-US" smtClean="0"/>
              <a:t>9/6/2013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049D29-C1BD-4C44-A10C-7CCC0906DD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23385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44392-DA13-4373-9B59-497355D6C099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00717-D18D-4056-8E73-3592C77C9F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52527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44392-DA13-4373-9B59-497355D6C099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00717-D18D-4056-8E73-3592C77C9F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13149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44392-DA13-4373-9B59-497355D6C099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00717-D18D-4056-8E73-3592C77C9F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79410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44392-DA13-4373-9B59-497355D6C099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00717-D18D-4056-8E73-3592C77C9F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36016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44392-DA13-4373-9B59-497355D6C099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00717-D18D-4056-8E73-3592C77C9F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95592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44392-DA13-4373-9B59-497355D6C099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00717-D18D-4056-8E73-3592C77C9F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51978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44392-DA13-4373-9B59-497355D6C099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00717-D18D-4056-8E73-3592C77C9F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73370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44392-DA13-4373-9B59-497355D6C099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00717-D18D-4056-8E73-3592C77C9F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751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44392-DA13-4373-9B59-497355D6C099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00717-D18D-4056-8E73-3592C77C9F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1175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44392-DA13-4373-9B59-497355D6C099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00717-D18D-4056-8E73-3592C77C9F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82295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44392-DA13-4373-9B59-497355D6C099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00717-D18D-4056-8E73-3592C77C9F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84441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044392-DA13-4373-9B59-497355D6C099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500717-D18D-4056-8E73-3592C77C9F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9307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g"/><Relationship Id="rId3" Type="http://schemas.openxmlformats.org/officeDocument/2006/relationships/image" Target="../media/image6.jpg"/><Relationship Id="rId7" Type="http://schemas.openxmlformats.org/officeDocument/2006/relationships/image" Target="../media/image10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g"/><Relationship Id="rId5" Type="http://schemas.openxmlformats.org/officeDocument/2006/relationships/image" Target="../media/image8.jpg"/><Relationship Id="rId4" Type="http://schemas.openxmlformats.org/officeDocument/2006/relationships/image" Target="../media/image7.jpg"/><Relationship Id="rId9" Type="http://schemas.openxmlformats.org/officeDocument/2006/relationships/image" Target="../media/image12.jp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g"/><Relationship Id="rId3" Type="http://schemas.openxmlformats.org/officeDocument/2006/relationships/image" Target="../media/image6.jpg"/><Relationship Id="rId7" Type="http://schemas.openxmlformats.org/officeDocument/2006/relationships/image" Target="../media/image10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g"/><Relationship Id="rId5" Type="http://schemas.openxmlformats.org/officeDocument/2006/relationships/image" Target="../media/image8.jpg"/><Relationship Id="rId4" Type="http://schemas.openxmlformats.org/officeDocument/2006/relationships/image" Target="../media/image7.jpg"/><Relationship Id="rId9" Type="http://schemas.openxmlformats.org/officeDocument/2006/relationships/image" Target="../media/image12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2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604" y="0"/>
            <a:ext cx="5328791" cy="11644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A9A57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2F2B2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DFDCB7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8771261"/>
              </p:ext>
            </p:extLst>
          </p:nvPr>
        </p:nvGraphicFramePr>
        <p:xfrm>
          <a:off x="2147386" y="1412776"/>
          <a:ext cx="4740012" cy="496173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56192"/>
                <a:gridCol w="2983820"/>
              </a:tblGrid>
              <a:tr h="18236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 dirty="0">
                          <a:effectLst/>
                        </a:rPr>
                        <a:t>Číslo projektu</a:t>
                      </a:r>
                      <a:endParaRPr lang="en-US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7908" marR="47908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CZ.1.07/1.5.00/34.0950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7908" marR="47908" marT="0" marB="0"/>
                </a:tc>
              </a:tr>
              <a:tr h="18236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Kódování materiálu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7908" marR="47908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vy_32_INOVACE_bio_evo03 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7908" marR="47908" marT="0" marB="0"/>
                </a:tc>
              </a:tr>
              <a:tr h="18236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Označení materiálu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7908" marR="47908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evo03_The </a:t>
                      </a:r>
                      <a:r>
                        <a:rPr lang="cs-CZ" sz="800" dirty="0" err="1">
                          <a:effectLst/>
                        </a:rPr>
                        <a:t>distribution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of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plants_vocabulary</a:t>
                      </a:r>
                      <a:endParaRPr lang="en-US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7908" marR="47908" marT="0" marB="0"/>
                </a:tc>
              </a:tr>
              <a:tr h="18236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Název školy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7908" marR="47908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Gymnázium Kladno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7908" marR="47908" marT="0" marB="0"/>
                </a:tc>
              </a:tr>
              <a:tr h="18236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Autor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7908" marR="47908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Mgr. Veronika Nedvědová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7908" marR="47908" marT="0" marB="0"/>
                </a:tc>
              </a:tr>
              <a:tr h="483188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 dirty="0">
                          <a:effectLst/>
                        </a:rPr>
                        <a:t>Anotace</a:t>
                      </a:r>
                      <a:endParaRPr lang="en-US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7908" marR="47908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Vstupní slovní zásoba nezbytná pro další výklad problematiky Rozšíření rostlin. Podklady umožňují práci na principu CLIL výuky biologie v anglickém jazyce.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7908" marR="47908" marT="0" marB="0"/>
                </a:tc>
              </a:tr>
              <a:tr h="18236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Předmět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7908" marR="47908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BIO - biologie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7908" marR="47908" marT="0" marB="0"/>
                </a:tc>
              </a:tr>
              <a:tr h="18236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Tematická oblast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7908" marR="47908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Environmentální výchova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7908" marR="47908" marT="0" marB="0"/>
                </a:tc>
              </a:tr>
              <a:tr h="18236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Téma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7908" marR="47908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Rozšíření rostlin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7908" marR="47908" marT="0" marB="0"/>
                </a:tc>
              </a:tr>
              <a:tr h="64425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Očekávané výstupy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7908" marR="47908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Zvládnutí základní slovní zásoby důležité pro danou tématiku. Důraz je kladen na aktivitu žáků, formulaci názorů a zaujímání postojů. Základním principem je stimulace komunikace v rámci tématu.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7908" marR="47908" marT="0" marB="0"/>
                </a:tc>
              </a:tr>
              <a:tr h="18236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Klíčová slova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7908" marR="47908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Biologické druhy, biotop, herbicid, fluktuace, pampeliška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7908" marR="47908" marT="0" marB="0"/>
                </a:tc>
              </a:tr>
              <a:tr h="18236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Druh učebního materiálu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7908" marR="47908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Základní vymezení slovní zásoby.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7908" marR="47908" marT="0" marB="0"/>
                </a:tc>
              </a:tr>
              <a:tr h="18236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Ročník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7908" marR="47908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3. a 4. 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7908" marR="47908" marT="0" marB="0"/>
                </a:tc>
              </a:tr>
              <a:tr h="18236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Cílová skupina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7908" marR="47908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vyšší stupeň osmiletého gymnázia, čtyřleté gymnázium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7908" marR="47908" marT="0" marB="0"/>
                </a:tc>
              </a:tr>
              <a:tr h="18236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Ověřeno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7908" marR="47908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13. 6. 2013</a:t>
                      </a:r>
                      <a:endParaRPr lang="en-US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7908" marR="47908" marT="0" marB="0"/>
                </a:tc>
              </a:tr>
              <a:tr h="1463571"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Použitá literatura: → </a:t>
                      </a:r>
                      <a:r>
                        <a:rPr lang="cs-CZ" sz="800" dirty="0" err="1">
                          <a:effectLst/>
                        </a:rPr>
                        <a:t>J.B.Reece</a:t>
                      </a:r>
                      <a:r>
                        <a:rPr lang="cs-CZ" sz="800" dirty="0">
                          <a:effectLst/>
                        </a:rPr>
                        <a:t> a kol.: </a:t>
                      </a:r>
                      <a:r>
                        <a:rPr lang="cs-CZ" sz="800" dirty="0" err="1">
                          <a:effectLst/>
                        </a:rPr>
                        <a:t>Campbell</a:t>
                      </a:r>
                      <a:r>
                        <a:rPr lang="cs-CZ" sz="800" dirty="0">
                          <a:effectLst/>
                        </a:rPr>
                        <a:t> Biology, </a:t>
                      </a:r>
                      <a:r>
                        <a:rPr lang="cs-CZ" sz="800" dirty="0" err="1">
                          <a:effectLst/>
                        </a:rPr>
                        <a:t>Pearson</a:t>
                      </a:r>
                      <a:r>
                        <a:rPr lang="cs-CZ" sz="800" dirty="0">
                          <a:effectLst/>
                        </a:rPr>
                        <a:t>, </a:t>
                      </a:r>
                      <a:r>
                        <a:rPr lang="cs-CZ" sz="800" dirty="0" err="1">
                          <a:effectLst/>
                        </a:rPr>
                        <a:t>Ninth</a:t>
                      </a:r>
                      <a:r>
                        <a:rPr lang="cs-CZ" sz="800" dirty="0">
                          <a:effectLst/>
                        </a:rPr>
                        <a:t> Edition,2O11. </a:t>
                      </a:r>
                      <a:endParaRPr lang="en-US" sz="8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                             →Hájková J. a kol.: Slovník ekologie a životního prostředí, Fontána a Živá </a:t>
                      </a:r>
                      <a:endParaRPr lang="en-US" sz="8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                                 Planeta, 1998.</a:t>
                      </a:r>
                      <a:endParaRPr lang="en-US" sz="8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                             →Oxford </a:t>
                      </a:r>
                      <a:r>
                        <a:rPr lang="cs-CZ" sz="800" dirty="0" err="1">
                          <a:effectLst/>
                        </a:rPr>
                        <a:t>Advanced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Learner’s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Dictionary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of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Current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English</a:t>
                      </a:r>
                      <a:r>
                        <a:rPr lang="cs-CZ" sz="800" dirty="0">
                          <a:effectLst/>
                        </a:rPr>
                        <a:t>, Oxford </a:t>
                      </a:r>
                      <a:endParaRPr lang="en-US" sz="8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                                University </a:t>
                      </a:r>
                      <a:r>
                        <a:rPr lang="cs-CZ" sz="800" dirty="0" err="1">
                          <a:effectLst/>
                        </a:rPr>
                        <a:t>Press</a:t>
                      </a:r>
                      <a:r>
                        <a:rPr lang="cs-CZ" sz="800" dirty="0">
                          <a:effectLst/>
                        </a:rPr>
                        <a:t>, </a:t>
                      </a:r>
                      <a:r>
                        <a:rPr lang="cs-CZ" sz="800" dirty="0" err="1">
                          <a:effectLst/>
                        </a:rPr>
                        <a:t>Fifth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Edition</a:t>
                      </a:r>
                      <a:r>
                        <a:rPr lang="cs-CZ" sz="800" dirty="0">
                          <a:effectLst/>
                        </a:rPr>
                        <a:t>, 1995.</a:t>
                      </a:r>
                      <a:endParaRPr lang="en-US" sz="8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 Fotografie se svolením Vít Homér.</a:t>
                      </a:r>
                      <a:endParaRPr lang="en-US" sz="8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Ostatní materiály z vlastních zdrojů.         </a:t>
                      </a:r>
                      <a:endParaRPr lang="en-US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7908" marR="47908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2170584" y="977223"/>
            <a:ext cx="3777573" cy="3744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12696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Cambria" pitchFamily="18" charset="0"/>
                <a:ea typeface="Calibri" pitchFamily="34" charset="0"/>
                <a:cs typeface="Arial" pitchFamily="34" charset="0"/>
              </a:rPr>
              <a:t>The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mbria" pitchFamily="18" charset="0"/>
                <a:ea typeface="Calibri" pitchFamily="34" charset="0"/>
                <a:cs typeface="Arial" pitchFamily="34" charset="0"/>
              </a:rPr>
              <a:t> 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Cambria" pitchFamily="18" charset="0"/>
                <a:ea typeface="Calibri" pitchFamily="34" charset="0"/>
                <a:cs typeface="Arial" pitchFamily="34" charset="0"/>
              </a:rPr>
              <a:t>distribution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mbria" pitchFamily="18" charset="0"/>
                <a:ea typeface="Calibri" pitchFamily="34" charset="0"/>
                <a:cs typeface="Arial" pitchFamily="34" charset="0"/>
              </a:rPr>
              <a:t> 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Cambria" pitchFamily="18" charset="0"/>
                <a:ea typeface="Calibri" pitchFamily="34" charset="0"/>
                <a:cs typeface="Arial" pitchFamily="34" charset="0"/>
              </a:rPr>
              <a:t>of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mbria" pitchFamily="18" charset="0"/>
                <a:ea typeface="Calibri" pitchFamily="34" charset="0"/>
                <a:cs typeface="Arial" pitchFamily="34" charset="0"/>
              </a:rPr>
              <a:t> 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Cambria" pitchFamily="18" charset="0"/>
                <a:ea typeface="Calibri" pitchFamily="34" charset="0"/>
                <a:cs typeface="Arial" pitchFamily="34" charset="0"/>
              </a:rPr>
              <a:t>plants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mbria" pitchFamily="18" charset="0"/>
                <a:ea typeface="Calibri" pitchFamily="34" charset="0"/>
                <a:cs typeface="Arial" pitchFamily="34" charset="0"/>
              </a:rPr>
              <a:t>, 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Cambria" pitchFamily="18" charset="0"/>
                <a:ea typeface="Calibri" pitchFamily="34" charset="0"/>
                <a:cs typeface="Arial" pitchFamily="34" charset="0"/>
              </a:rPr>
              <a:t>vocabulary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mbria" pitchFamily="18" charset="0"/>
                <a:ea typeface="Calibri" pitchFamily="34" charset="0"/>
                <a:cs typeface="Arial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751061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490715" y="639210"/>
            <a:ext cx="4631332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en-US" sz="1400" dirty="0"/>
              <a:t>The apple </a:t>
            </a:r>
            <a:r>
              <a:rPr lang="en-US" sz="1400" dirty="0" smtClean="0"/>
              <a:t>trees </a:t>
            </a:r>
            <a:r>
              <a:rPr lang="cs-CZ" sz="1400" dirty="0" smtClean="0"/>
              <a:t>………. ……….</a:t>
            </a:r>
            <a:r>
              <a:rPr lang="en-US" sz="1400" dirty="0" smtClean="0"/>
              <a:t>  </a:t>
            </a:r>
            <a:r>
              <a:rPr lang="en-US" sz="1400" dirty="0"/>
              <a:t>well this year.</a:t>
            </a:r>
          </a:p>
          <a:p>
            <a:endParaRPr lang="en-US" sz="1400" dirty="0"/>
          </a:p>
          <a:p>
            <a:pPr marL="285750" indent="-285750">
              <a:buFont typeface="Wingdings" pitchFamily="2" charset="2"/>
              <a:buChar char="§"/>
            </a:pPr>
            <a:r>
              <a:rPr lang="en-US" sz="1400" dirty="0"/>
              <a:t>Their friendship </a:t>
            </a:r>
            <a:r>
              <a:rPr lang="cs-CZ" sz="1400" dirty="0" smtClean="0"/>
              <a:t>……….</a:t>
            </a:r>
            <a:r>
              <a:rPr lang="en-US" sz="1400" dirty="0" smtClean="0"/>
              <a:t> </a:t>
            </a:r>
            <a:r>
              <a:rPr lang="en-US" sz="1400" dirty="0"/>
              <a:t>while they were at college.</a:t>
            </a:r>
          </a:p>
          <a:p>
            <a:endParaRPr lang="en-US" sz="1400" dirty="0"/>
          </a:p>
          <a:p>
            <a:pPr marL="285750" indent="-285750">
              <a:buFont typeface="Wingdings" pitchFamily="2" charset="2"/>
              <a:buChar char="§"/>
            </a:pPr>
            <a:r>
              <a:rPr lang="en-US" sz="1400" dirty="0"/>
              <a:t>She </a:t>
            </a:r>
            <a:r>
              <a:rPr lang="cs-CZ" sz="1400" dirty="0" smtClean="0"/>
              <a:t>………. ……….</a:t>
            </a:r>
            <a:r>
              <a:rPr lang="en-US" sz="1400" dirty="0" smtClean="0">
                <a:solidFill>
                  <a:srgbClr val="002060"/>
                </a:solidFill>
              </a:rPr>
              <a:t> </a:t>
            </a:r>
            <a:r>
              <a:rPr lang="en-US" sz="1400" dirty="0"/>
              <a:t>without another word.</a:t>
            </a:r>
          </a:p>
          <a:p>
            <a:endParaRPr lang="en-US" sz="1400" dirty="0"/>
          </a:p>
          <a:p>
            <a:pPr marL="285750" indent="-285750">
              <a:buFont typeface="Wingdings" pitchFamily="2" charset="2"/>
              <a:buChar char="§"/>
            </a:pPr>
            <a:r>
              <a:rPr lang="en-US" sz="1400" dirty="0"/>
              <a:t>He </a:t>
            </a:r>
            <a:r>
              <a:rPr lang="cs-CZ" sz="1400" dirty="0" smtClean="0"/>
              <a:t>………. ……….</a:t>
            </a:r>
            <a:r>
              <a:rPr lang="en-US" sz="1400" dirty="0" smtClean="0">
                <a:solidFill>
                  <a:srgbClr val="002060"/>
                </a:solidFill>
              </a:rPr>
              <a:t> </a:t>
            </a:r>
            <a:r>
              <a:rPr lang="en-US" sz="1400" dirty="0"/>
              <a:t>a magazine while waiting.</a:t>
            </a:r>
          </a:p>
          <a:p>
            <a:endParaRPr lang="en-US" sz="1400" dirty="0"/>
          </a:p>
          <a:p>
            <a:pPr marL="285750" indent="-285750">
              <a:buFont typeface="Wingdings" pitchFamily="2" charset="2"/>
              <a:buChar char="§"/>
            </a:pPr>
            <a:r>
              <a:rPr lang="en-US" sz="1400" dirty="0"/>
              <a:t>The president was determined to </a:t>
            </a:r>
            <a:r>
              <a:rPr lang="cs-CZ" sz="1400" dirty="0" smtClean="0"/>
              <a:t>………. ……….</a:t>
            </a:r>
            <a:r>
              <a:rPr lang="en-US" sz="1400" dirty="0" smtClean="0">
                <a:solidFill>
                  <a:srgbClr val="002060"/>
                </a:solidFill>
              </a:rPr>
              <a:t> </a:t>
            </a:r>
            <a:r>
              <a:rPr lang="en-US" sz="1400" dirty="0"/>
              <a:t>corruption.</a:t>
            </a:r>
          </a:p>
          <a:p>
            <a:endParaRPr lang="en-US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47377" y="3082900"/>
            <a:ext cx="5247590" cy="36009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 fontAlgn="t">
              <a:buFont typeface="Arial" pitchFamily="34" charset="0"/>
              <a:buChar char="•"/>
            </a:pPr>
            <a:r>
              <a:rPr lang="en-US" sz="1400" dirty="0" smtClean="0"/>
              <a:t>a </a:t>
            </a:r>
            <a:r>
              <a:rPr lang="en-US" sz="1400" dirty="0"/>
              <a:t>small wild plant with a bright yellow </a:t>
            </a:r>
            <a:r>
              <a:rPr lang="en-US" sz="1400" dirty="0" smtClean="0"/>
              <a:t>flowers</a:t>
            </a:r>
            <a:r>
              <a:rPr lang="cs-CZ" sz="1400" dirty="0" smtClean="0"/>
              <a:t>:</a:t>
            </a:r>
          </a:p>
          <a:p>
            <a:pPr fontAlgn="t"/>
            <a:endParaRPr lang="en-US" sz="1400" dirty="0"/>
          </a:p>
          <a:p>
            <a:pPr marL="285750" indent="-285750" fontAlgn="t">
              <a:buFont typeface="Arial" pitchFamily="34" charset="0"/>
              <a:buChar char="•"/>
            </a:pPr>
            <a:r>
              <a:rPr lang="en-US" sz="1400" dirty="0" smtClean="0"/>
              <a:t>not </a:t>
            </a:r>
            <a:r>
              <a:rPr lang="en-US" sz="1400" dirty="0"/>
              <a:t>relating to living </a:t>
            </a:r>
            <a:r>
              <a:rPr lang="en-US" sz="1400" dirty="0" smtClean="0"/>
              <a:t>organisms</a:t>
            </a:r>
            <a:r>
              <a:rPr lang="cs-CZ" sz="1400" dirty="0"/>
              <a:t>:</a:t>
            </a:r>
            <a:endParaRPr lang="cs-CZ" sz="1400" dirty="0" smtClean="0"/>
          </a:p>
          <a:p>
            <a:pPr marL="285750" indent="-285750" fontAlgn="t">
              <a:buFont typeface="Arial" pitchFamily="34" charset="0"/>
              <a:buChar char="•"/>
            </a:pPr>
            <a:endParaRPr lang="en-US" sz="1400" dirty="0"/>
          </a:p>
          <a:p>
            <a:pPr marL="285750" indent="-285750" fontAlgn="t">
              <a:buFont typeface="Arial" pitchFamily="34" charset="0"/>
              <a:buChar char="•"/>
            </a:pPr>
            <a:r>
              <a:rPr lang="en-US" sz="1400" dirty="0" smtClean="0"/>
              <a:t>the </a:t>
            </a:r>
            <a:r>
              <a:rPr lang="en-US" sz="1400" dirty="0"/>
              <a:t>natural environment of an animal or a </a:t>
            </a:r>
            <a:r>
              <a:rPr lang="en-US" sz="1400" dirty="0" smtClean="0"/>
              <a:t>plant</a:t>
            </a:r>
            <a:r>
              <a:rPr lang="cs-CZ" sz="1400" dirty="0" smtClean="0"/>
              <a:t>:</a:t>
            </a:r>
          </a:p>
          <a:p>
            <a:pPr marL="285750" indent="-285750" fontAlgn="t">
              <a:buFont typeface="Arial" pitchFamily="34" charset="0"/>
              <a:buChar char="•"/>
            </a:pPr>
            <a:endParaRPr lang="en-US" sz="1400" dirty="0"/>
          </a:p>
          <a:p>
            <a:pPr marL="285750" indent="-285750" fontAlgn="t">
              <a:buFont typeface="Arial" pitchFamily="34" charset="0"/>
              <a:buChar char="•"/>
            </a:pPr>
            <a:r>
              <a:rPr lang="en-US" sz="1400" dirty="0" smtClean="0"/>
              <a:t>members </a:t>
            </a:r>
            <a:r>
              <a:rPr lang="en-US" sz="1400" dirty="0"/>
              <a:t>of the organisms that are able to breed with each </a:t>
            </a:r>
            <a:r>
              <a:rPr lang="en-US" sz="1400" dirty="0" smtClean="0"/>
              <a:t>other</a:t>
            </a:r>
            <a:r>
              <a:rPr lang="cs-CZ" sz="1400" dirty="0" smtClean="0"/>
              <a:t>:</a:t>
            </a:r>
          </a:p>
          <a:p>
            <a:pPr marL="285750" indent="-285750" fontAlgn="t">
              <a:buFont typeface="Arial" pitchFamily="34" charset="0"/>
              <a:buChar char="•"/>
            </a:pPr>
            <a:endParaRPr lang="en-US" sz="1400" dirty="0"/>
          </a:p>
          <a:p>
            <a:pPr marL="285750" indent="-285750" fontAlgn="t">
              <a:buFont typeface="Arial" pitchFamily="34" charset="0"/>
              <a:buChar char="•"/>
            </a:pPr>
            <a:r>
              <a:rPr lang="en-US" sz="1400" dirty="0" smtClean="0"/>
              <a:t>an </a:t>
            </a:r>
            <a:r>
              <a:rPr lang="en-US" sz="1400" dirty="0"/>
              <a:t>animal that feeds on </a:t>
            </a:r>
            <a:r>
              <a:rPr lang="en-US" sz="1400" dirty="0" smtClean="0"/>
              <a:t>plants</a:t>
            </a:r>
            <a:r>
              <a:rPr lang="cs-CZ" sz="1400" dirty="0" smtClean="0"/>
              <a:t>:</a:t>
            </a:r>
          </a:p>
          <a:p>
            <a:pPr marL="285750" indent="-285750" fontAlgn="t">
              <a:buFont typeface="Arial" pitchFamily="34" charset="0"/>
              <a:buChar char="•"/>
            </a:pPr>
            <a:endParaRPr lang="en-US" sz="1400" dirty="0"/>
          </a:p>
          <a:p>
            <a:pPr marL="285750" indent="-285750" fontAlgn="t">
              <a:buFont typeface="Arial" pitchFamily="34" charset="0"/>
              <a:buChar char="•"/>
            </a:pPr>
            <a:r>
              <a:rPr lang="en-US" sz="1400" dirty="0" smtClean="0"/>
              <a:t>a </a:t>
            </a:r>
            <a:r>
              <a:rPr lang="en-US" sz="1400" dirty="0"/>
              <a:t>substance that is poisonous to </a:t>
            </a:r>
            <a:r>
              <a:rPr lang="en-US" sz="1400" dirty="0" smtClean="0"/>
              <a:t>plants</a:t>
            </a:r>
            <a:r>
              <a:rPr lang="cs-CZ" sz="1400" dirty="0" smtClean="0"/>
              <a:t>:</a:t>
            </a:r>
          </a:p>
          <a:p>
            <a:pPr marL="285750" indent="-285750" fontAlgn="t">
              <a:buFont typeface="Arial" pitchFamily="34" charset="0"/>
              <a:buChar char="•"/>
            </a:pPr>
            <a:endParaRPr lang="en-US" sz="1400" dirty="0"/>
          </a:p>
          <a:p>
            <a:pPr marL="285750" indent="-285750" fontAlgn="t">
              <a:buFont typeface="Arial" pitchFamily="34" charset="0"/>
              <a:buChar char="•"/>
            </a:pPr>
            <a:r>
              <a:rPr lang="en-US" sz="1400" dirty="0"/>
              <a:t>in consistency with natural </a:t>
            </a:r>
            <a:r>
              <a:rPr lang="en-US" sz="1400" dirty="0" smtClean="0"/>
              <a:t>environment</a:t>
            </a:r>
            <a:r>
              <a:rPr lang="cs-CZ" sz="1400" dirty="0" smtClean="0"/>
              <a:t>:</a:t>
            </a:r>
          </a:p>
          <a:p>
            <a:pPr marL="285750" indent="-285750" fontAlgn="t">
              <a:buFont typeface="Arial" pitchFamily="34" charset="0"/>
              <a:buChar char="•"/>
            </a:pPr>
            <a:endParaRPr lang="en-US" sz="1400" dirty="0"/>
          </a:p>
          <a:p>
            <a:pPr marL="285750" indent="-285750" fontAlgn="t">
              <a:buFont typeface="Arial" pitchFamily="34" charset="0"/>
              <a:buChar char="•"/>
            </a:pPr>
            <a:r>
              <a:rPr lang="en-US" sz="1400" dirty="0" smtClean="0"/>
              <a:t>frequent </a:t>
            </a:r>
            <a:r>
              <a:rPr lang="en-US" sz="1400" dirty="0"/>
              <a:t>and not regular </a:t>
            </a:r>
            <a:r>
              <a:rPr lang="en-US" sz="1400" dirty="0" smtClean="0"/>
              <a:t>changes</a:t>
            </a:r>
            <a:r>
              <a:rPr lang="cs-CZ" sz="1400" dirty="0" smtClean="0"/>
              <a:t>:</a:t>
            </a:r>
            <a:endParaRPr lang="en-US" sz="1400" dirty="0"/>
          </a:p>
          <a:p>
            <a:endParaRPr lang="en-US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24092" y="151152"/>
            <a:ext cx="210083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002060"/>
                </a:solidFill>
              </a:rPr>
              <a:t>2.</a:t>
            </a:r>
            <a:r>
              <a:rPr lang="en-US" sz="1400" dirty="0" smtClean="0">
                <a:solidFill>
                  <a:srgbClr val="002060"/>
                </a:solidFill>
              </a:rPr>
              <a:t>Fill in the missing  verbs:</a:t>
            </a:r>
            <a:endParaRPr lang="en-US" sz="1400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3082900"/>
            <a:ext cx="178619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002060"/>
                </a:solidFill>
              </a:rPr>
              <a:t>3.</a:t>
            </a:r>
            <a:r>
              <a:rPr lang="en-US" sz="1400" dirty="0" smtClean="0">
                <a:solidFill>
                  <a:srgbClr val="002060"/>
                </a:solidFill>
              </a:rPr>
              <a:t>Find suitable words:</a:t>
            </a:r>
            <a:endParaRPr lang="en-US" sz="1400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90123" y="89597"/>
            <a:ext cx="1202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rgbClr val="002060"/>
                </a:solidFill>
              </a:rPr>
              <a:t>Worksheet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The distribution of plants, vocabulary.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913224" y="112474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5595225"/>
              </p:ext>
            </p:extLst>
          </p:nvPr>
        </p:nvGraphicFramePr>
        <p:xfrm>
          <a:off x="251520" y="678350"/>
          <a:ext cx="2232248" cy="22300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248"/>
              </a:tblGrid>
              <a:tr h="422244">
                <a:tc>
                  <a:txBody>
                    <a:bodyPr/>
                    <a:lstStyle/>
                    <a:p>
                      <a:r>
                        <a:rPr lang="en-US" sz="1400" noProof="0" dirty="0" smtClean="0"/>
                        <a:t>to walk in an</a:t>
                      </a:r>
                      <a:r>
                        <a:rPr lang="en-US" sz="1400" baseline="0" noProof="0" dirty="0" smtClean="0"/>
                        <a:t> angry way</a:t>
                      </a:r>
                      <a:endParaRPr lang="en-US" sz="1400" noProof="0" dirty="0"/>
                    </a:p>
                  </a:txBody>
                  <a:tcPr/>
                </a:tc>
              </a:tr>
              <a:tr h="383647">
                <a:tc>
                  <a:txBody>
                    <a:bodyPr/>
                    <a:lstStyle/>
                    <a:p>
                      <a:r>
                        <a:rPr lang="en-US" sz="1400" noProof="0" dirty="0" smtClean="0"/>
                        <a:t>to</a:t>
                      </a:r>
                      <a:r>
                        <a:rPr lang="en-US" sz="1400" baseline="0" noProof="0" dirty="0" smtClean="0"/>
                        <a:t> produce fruit</a:t>
                      </a:r>
                      <a:endParaRPr lang="en-US" sz="1400" noProof="0" dirty="0"/>
                    </a:p>
                  </a:txBody>
                  <a:tcPr/>
                </a:tc>
              </a:tr>
              <a:tr h="422244">
                <a:tc>
                  <a:txBody>
                    <a:bodyPr/>
                    <a:lstStyle/>
                    <a:p>
                      <a:r>
                        <a:rPr lang="en-US" sz="1400" noProof="0" dirty="0" smtClean="0"/>
                        <a:t>to find and destroy</a:t>
                      </a:r>
                      <a:endParaRPr lang="en-US" sz="1400" noProof="0" dirty="0"/>
                    </a:p>
                  </a:txBody>
                  <a:tcPr/>
                </a:tc>
              </a:tr>
              <a:tr h="422244">
                <a:tc>
                  <a:txBody>
                    <a:bodyPr/>
                    <a:lstStyle/>
                    <a:p>
                      <a:r>
                        <a:rPr lang="en-US" sz="1400" noProof="0" dirty="0" smtClean="0"/>
                        <a:t>to develop fully</a:t>
                      </a:r>
                      <a:endParaRPr lang="en-US" sz="1400" noProof="0" dirty="0"/>
                    </a:p>
                  </a:txBody>
                  <a:tcPr/>
                </a:tc>
              </a:tr>
              <a:tr h="579665">
                <a:tc>
                  <a:txBody>
                    <a:bodyPr/>
                    <a:lstStyle/>
                    <a:p>
                      <a:r>
                        <a:rPr lang="en-US" sz="1400" noProof="0" dirty="0" smtClean="0"/>
                        <a:t>to turn over the pages of a book quickly</a:t>
                      </a:r>
                      <a:endParaRPr lang="en-US" sz="1400" noProof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8532440" y="371703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2713727"/>
              </p:ext>
            </p:extLst>
          </p:nvPr>
        </p:nvGraphicFramePr>
        <p:xfrm>
          <a:off x="2857106" y="672476"/>
          <a:ext cx="1008112" cy="22524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8112"/>
              </a:tblGrid>
              <a:tr h="459920">
                <a:tc>
                  <a:txBody>
                    <a:bodyPr/>
                    <a:lstStyle/>
                    <a:p>
                      <a:r>
                        <a:rPr lang="cs-CZ" sz="1400" noProof="0" dirty="0" smtClean="0"/>
                        <a:t>to </a:t>
                      </a:r>
                      <a:r>
                        <a:rPr lang="en-US" sz="1400" noProof="0" dirty="0" smtClean="0"/>
                        <a:t>leaf</a:t>
                      </a:r>
                      <a:endParaRPr lang="en-US" sz="1400" noProof="0" dirty="0"/>
                    </a:p>
                  </a:txBody>
                  <a:tcPr/>
                </a:tc>
              </a:tr>
              <a:tr h="459920">
                <a:tc>
                  <a:txBody>
                    <a:bodyPr/>
                    <a:lstStyle/>
                    <a:p>
                      <a:r>
                        <a:rPr lang="en-US" sz="1400" noProof="0" dirty="0" smtClean="0"/>
                        <a:t>to root out</a:t>
                      </a:r>
                      <a:endParaRPr lang="en-US" sz="1400" noProof="0" dirty="0"/>
                    </a:p>
                  </a:txBody>
                  <a:tcPr/>
                </a:tc>
              </a:tr>
              <a:tr h="459920">
                <a:tc>
                  <a:txBody>
                    <a:bodyPr/>
                    <a:lstStyle/>
                    <a:p>
                      <a:r>
                        <a:rPr lang="cs-CZ" sz="1400" noProof="0" dirty="0" smtClean="0"/>
                        <a:t>to f</a:t>
                      </a:r>
                      <a:r>
                        <a:rPr lang="en-US" sz="1400" noProof="0" dirty="0" smtClean="0"/>
                        <a:t>lower</a:t>
                      </a:r>
                      <a:endParaRPr lang="en-US" sz="1400" noProof="0" dirty="0"/>
                    </a:p>
                  </a:txBody>
                  <a:tcPr/>
                </a:tc>
              </a:tr>
              <a:tr h="459920">
                <a:tc>
                  <a:txBody>
                    <a:bodyPr/>
                    <a:lstStyle/>
                    <a:p>
                      <a:r>
                        <a:rPr lang="cs-CZ" sz="1400" noProof="0" dirty="0" smtClean="0"/>
                        <a:t>to s</a:t>
                      </a:r>
                      <a:r>
                        <a:rPr lang="en-US" sz="1400" noProof="0" dirty="0" smtClean="0"/>
                        <a:t>talk</a:t>
                      </a:r>
                      <a:endParaRPr lang="en-US" sz="1400" noProof="0" dirty="0"/>
                    </a:p>
                  </a:txBody>
                  <a:tcPr/>
                </a:tc>
              </a:tr>
              <a:tr h="412788">
                <a:tc>
                  <a:txBody>
                    <a:bodyPr/>
                    <a:lstStyle/>
                    <a:p>
                      <a:r>
                        <a:rPr lang="cs-CZ" sz="1400" noProof="0" dirty="0" smtClean="0"/>
                        <a:t>to </a:t>
                      </a:r>
                      <a:r>
                        <a:rPr lang="en-US" sz="1400" noProof="0" dirty="0" smtClean="0"/>
                        <a:t>fruit</a:t>
                      </a:r>
                      <a:endParaRPr lang="en-US" sz="1400" noProof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5" name="TextovéPole 14"/>
          <p:cNvSpPr txBox="1"/>
          <p:nvPr/>
        </p:nvSpPr>
        <p:spPr>
          <a:xfrm>
            <a:off x="251520" y="89597"/>
            <a:ext cx="33964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002060"/>
                </a:solidFill>
              </a:rPr>
              <a:t>1.</a:t>
            </a:r>
            <a:r>
              <a:rPr lang="en-US" sz="1400" dirty="0" smtClean="0">
                <a:solidFill>
                  <a:srgbClr val="002060"/>
                </a:solidFill>
              </a:rPr>
              <a:t>Match  </a:t>
            </a:r>
            <a:r>
              <a:rPr lang="en-US" sz="1400" dirty="0">
                <a:solidFill>
                  <a:srgbClr val="002060"/>
                </a:solidFill>
              </a:rPr>
              <a:t>the definitions</a:t>
            </a:r>
            <a:r>
              <a:rPr lang="cs-CZ" sz="1400" dirty="0">
                <a:solidFill>
                  <a:srgbClr val="002060"/>
                </a:solidFill>
              </a:rPr>
              <a:t> </a:t>
            </a:r>
            <a:r>
              <a:rPr lang="en-US" sz="1400" dirty="0">
                <a:solidFill>
                  <a:srgbClr val="002060"/>
                </a:solidFill>
              </a:rPr>
              <a:t>with suitable verbs.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44401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416639"/>
              </p:ext>
            </p:extLst>
          </p:nvPr>
        </p:nvGraphicFramePr>
        <p:xfrm>
          <a:off x="1547664" y="1772816"/>
          <a:ext cx="6192688" cy="42484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96344"/>
                <a:gridCol w="3096344"/>
              </a:tblGrid>
              <a:tr h="849694">
                <a:tc>
                  <a:txBody>
                    <a:bodyPr/>
                    <a:lstStyle/>
                    <a:p>
                      <a:r>
                        <a:rPr lang="en-US" sz="2400" noProof="0" dirty="0" smtClean="0"/>
                        <a:t>to walk in an</a:t>
                      </a:r>
                      <a:r>
                        <a:rPr lang="en-US" sz="2400" baseline="0" noProof="0" dirty="0" smtClean="0"/>
                        <a:t> angry way</a:t>
                      </a:r>
                      <a:endParaRPr lang="en-US" sz="2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noProof="0" dirty="0" smtClean="0"/>
                        <a:t>to </a:t>
                      </a:r>
                      <a:r>
                        <a:rPr lang="en-US" sz="2400" noProof="0" dirty="0" smtClean="0"/>
                        <a:t>leaf</a:t>
                      </a:r>
                      <a:endParaRPr lang="en-US" sz="2400" noProof="0" dirty="0"/>
                    </a:p>
                  </a:txBody>
                  <a:tcPr/>
                </a:tc>
              </a:tr>
              <a:tr h="849694">
                <a:tc>
                  <a:txBody>
                    <a:bodyPr/>
                    <a:lstStyle/>
                    <a:p>
                      <a:r>
                        <a:rPr lang="en-US" sz="2400" noProof="0" dirty="0" smtClean="0"/>
                        <a:t>to</a:t>
                      </a:r>
                      <a:r>
                        <a:rPr lang="en-US" sz="2400" baseline="0" noProof="0" dirty="0" smtClean="0"/>
                        <a:t> produce fruit</a:t>
                      </a:r>
                      <a:endParaRPr lang="en-US" sz="2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noProof="0" dirty="0" smtClean="0"/>
                        <a:t>to root out</a:t>
                      </a:r>
                      <a:endParaRPr lang="en-US" sz="2400" noProof="0" dirty="0"/>
                    </a:p>
                  </a:txBody>
                  <a:tcPr/>
                </a:tc>
              </a:tr>
              <a:tr h="849694">
                <a:tc>
                  <a:txBody>
                    <a:bodyPr/>
                    <a:lstStyle/>
                    <a:p>
                      <a:r>
                        <a:rPr lang="en-US" sz="2400" noProof="0" dirty="0" smtClean="0"/>
                        <a:t>to find and destroy</a:t>
                      </a:r>
                      <a:endParaRPr lang="en-US" sz="2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noProof="0" dirty="0" smtClean="0"/>
                        <a:t>to f</a:t>
                      </a:r>
                      <a:r>
                        <a:rPr lang="en-US" sz="2400" noProof="0" dirty="0" smtClean="0"/>
                        <a:t>lower</a:t>
                      </a:r>
                      <a:endParaRPr lang="en-US" sz="2400" noProof="0" dirty="0"/>
                    </a:p>
                  </a:txBody>
                  <a:tcPr/>
                </a:tc>
              </a:tr>
              <a:tr h="849694">
                <a:tc>
                  <a:txBody>
                    <a:bodyPr/>
                    <a:lstStyle/>
                    <a:p>
                      <a:r>
                        <a:rPr lang="en-US" sz="2400" noProof="0" dirty="0" smtClean="0"/>
                        <a:t>to develop fully</a:t>
                      </a:r>
                      <a:endParaRPr lang="en-US" sz="2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noProof="0" dirty="0" smtClean="0"/>
                        <a:t>to s</a:t>
                      </a:r>
                      <a:r>
                        <a:rPr lang="en-US" sz="2400" noProof="0" dirty="0" smtClean="0"/>
                        <a:t>talk</a:t>
                      </a:r>
                      <a:endParaRPr lang="en-US" sz="2400" noProof="0" dirty="0"/>
                    </a:p>
                  </a:txBody>
                  <a:tcPr/>
                </a:tc>
              </a:tr>
              <a:tr h="849694">
                <a:tc>
                  <a:txBody>
                    <a:bodyPr/>
                    <a:lstStyle/>
                    <a:p>
                      <a:r>
                        <a:rPr lang="en-US" sz="2400" noProof="0" dirty="0" smtClean="0"/>
                        <a:t>to turn over the pages of a book quickly</a:t>
                      </a:r>
                      <a:endParaRPr lang="en-US" sz="2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noProof="0" dirty="0" smtClean="0"/>
                        <a:t>to </a:t>
                      </a:r>
                      <a:r>
                        <a:rPr lang="en-US" sz="2400" noProof="0" dirty="0" smtClean="0"/>
                        <a:t>fruit</a:t>
                      </a:r>
                      <a:endParaRPr lang="en-US" sz="2400" noProof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344529" y="476672"/>
            <a:ext cx="75511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lphaLcParenR"/>
            </a:pPr>
            <a:r>
              <a:rPr lang="en-US" sz="3200" dirty="0" smtClean="0">
                <a:solidFill>
                  <a:srgbClr val="002060"/>
                </a:solidFill>
              </a:rPr>
              <a:t>Match  the definitions</a:t>
            </a:r>
            <a:r>
              <a:rPr lang="cs-CZ" sz="3200" dirty="0" smtClean="0">
                <a:solidFill>
                  <a:srgbClr val="002060"/>
                </a:solidFill>
              </a:rPr>
              <a:t> </a:t>
            </a:r>
            <a:r>
              <a:rPr lang="en-US" sz="3200" dirty="0" smtClean="0">
                <a:solidFill>
                  <a:srgbClr val="002060"/>
                </a:solidFill>
              </a:rPr>
              <a:t>with suitable verbs.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The distribution of plants, vocabulary.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1913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3198249"/>
              </p:ext>
            </p:extLst>
          </p:nvPr>
        </p:nvGraphicFramePr>
        <p:xfrm>
          <a:off x="899592" y="1700808"/>
          <a:ext cx="6792416" cy="38311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96208"/>
                <a:gridCol w="3396208"/>
              </a:tblGrid>
              <a:tr h="752038"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dirty="0" smtClean="0"/>
                        <a:t>to walk in an angry way</a:t>
                      </a:r>
                      <a:endParaRPr lang="en-US" sz="2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dirty="0" smtClean="0"/>
                        <a:t>to stalk</a:t>
                      </a:r>
                      <a:endParaRPr lang="en-US" sz="2400" noProof="0" dirty="0"/>
                    </a:p>
                  </a:txBody>
                  <a:tcPr/>
                </a:tc>
              </a:tr>
              <a:tr h="752038"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dirty="0" smtClean="0"/>
                        <a:t>to produce fruit</a:t>
                      </a:r>
                      <a:endParaRPr lang="en-US" sz="2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smtClean="0"/>
                        <a:t>to fruit</a:t>
                      </a:r>
                      <a:endParaRPr lang="en-US" sz="2400" noProof="0"/>
                    </a:p>
                  </a:txBody>
                  <a:tcPr/>
                </a:tc>
              </a:tr>
              <a:tr h="752038"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dirty="0" smtClean="0"/>
                        <a:t>to find</a:t>
                      </a:r>
                      <a:r>
                        <a:rPr lang="en-US" sz="2400" baseline="0" noProof="0" dirty="0" smtClean="0"/>
                        <a:t> and destroy</a:t>
                      </a:r>
                      <a:endParaRPr lang="en-US" sz="2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dirty="0" smtClean="0"/>
                        <a:t>to root out</a:t>
                      </a:r>
                      <a:endParaRPr lang="en-US" sz="2400" noProof="0" dirty="0"/>
                    </a:p>
                  </a:txBody>
                  <a:tcPr/>
                </a:tc>
              </a:tr>
              <a:tr h="752038"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smtClean="0"/>
                        <a:t>to</a:t>
                      </a:r>
                      <a:r>
                        <a:rPr lang="en-US" sz="2400" baseline="0" noProof="0" smtClean="0"/>
                        <a:t> develope fully</a:t>
                      </a:r>
                      <a:endParaRPr lang="en-US" sz="24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dirty="0" smtClean="0"/>
                        <a:t>to flower</a:t>
                      </a:r>
                      <a:endParaRPr lang="en-US" sz="2400" noProof="0" dirty="0"/>
                    </a:p>
                  </a:txBody>
                  <a:tcPr/>
                </a:tc>
              </a:tr>
              <a:tr h="752038"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smtClean="0"/>
                        <a:t>to turn over the pages of a</a:t>
                      </a:r>
                      <a:r>
                        <a:rPr lang="en-US" sz="2400" baseline="0" noProof="0" smtClean="0"/>
                        <a:t> book quickly</a:t>
                      </a:r>
                      <a:endParaRPr lang="en-US" sz="24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dirty="0" smtClean="0"/>
                        <a:t>to leaf</a:t>
                      </a:r>
                      <a:endParaRPr lang="en-US" sz="2400" noProof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115616" y="605878"/>
            <a:ext cx="22047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rgbClr val="002060"/>
                </a:solidFill>
              </a:rPr>
              <a:t>Answers</a:t>
            </a:r>
            <a:r>
              <a:rPr lang="cs-CZ" sz="3200" dirty="0" smtClean="0">
                <a:solidFill>
                  <a:srgbClr val="002060"/>
                </a:solidFill>
              </a:rPr>
              <a:t> a) :</a:t>
            </a:r>
            <a:endParaRPr lang="en-US" sz="3200" dirty="0">
              <a:solidFill>
                <a:srgbClr val="002060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The distribution of plants, vocabulary.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3617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9428684"/>
              </p:ext>
            </p:extLst>
          </p:nvPr>
        </p:nvGraphicFramePr>
        <p:xfrm>
          <a:off x="683568" y="1628800"/>
          <a:ext cx="7992888" cy="42484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48250"/>
                <a:gridCol w="3244638"/>
              </a:tblGrid>
              <a:tr h="849694">
                <a:tc>
                  <a:txBody>
                    <a:bodyPr/>
                    <a:lstStyle/>
                    <a:p>
                      <a:r>
                        <a:rPr lang="en-US" sz="2400" noProof="0" dirty="0" smtClean="0"/>
                        <a:t>The</a:t>
                      </a:r>
                      <a:r>
                        <a:rPr lang="en-US" sz="2400" baseline="0" noProof="0" dirty="0" smtClean="0"/>
                        <a:t> apple trees have ... well this year.</a:t>
                      </a:r>
                      <a:endParaRPr lang="en-US" sz="2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noProof="0" dirty="0" smtClean="0"/>
                        <a:t>to </a:t>
                      </a:r>
                      <a:r>
                        <a:rPr lang="en-US" sz="2400" noProof="0" dirty="0" smtClean="0"/>
                        <a:t>leaf</a:t>
                      </a:r>
                      <a:endParaRPr lang="en-US" sz="2400" noProof="0" dirty="0"/>
                    </a:p>
                  </a:txBody>
                  <a:tcPr/>
                </a:tc>
              </a:tr>
              <a:tr h="849694">
                <a:tc>
                  <a:txBody>
                    <a:bodyPr/>
                    <a:lstStyle/>
                    <a:p>
                      <a:r>
                        <a:rPr lang="en-US" sz="2400" noProof="0" dirty="0" smtClean="0"/>
                        <a:t>Their friendship ….. while they were at</a:t>
                      </a:r>
                      <a:r>
                        <a:rPr lang="en-US" sz="2400" baseline="0" noProof="0" dirty="0" smtClean="0"/>
                        <a:t> college.</a:t>
                      </a:r>
                      <a:endParaRPr lang="en-US" sz="2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noProof="0" dirty="0" smtClean="0"/>
                        <a:t>to </a:t>
                      </a:r>
                      <a:r>
                        <a:rPr lang="en-US" sz="2400" noProof="0" dirty="0" smtClean="0"/>
                        <a:t>root</a:t>
                      </a:r>
                      <a:r>
                        <a:rPr lang="cs-CZ" sz="2400" noProof="0" dirty="0" smtClean="0"/>
                        <a:t> </a:t>
                      </a:r>
                      <a:r>
                        <a:rPr lang="en-US" sz="2400" noProof="0" dirty="0" smtClean="0"/>
                        <a:t>out</a:t>
                      </a:r>
                      <a:endParaRPr lang="en-US" sz="2400" noProof="0" dirty="0"/>
                    </a:p>
                  </a:txBody>
                  <a:tcPr/>
                </a:tc>
              </a:tr>
              <a:tr h="849694">
                <a:tc>
                  <a:txBody>
                    <a:bodyPr/>
                    <a:lstStyle/>
                    <a:p>
                      <a:r>
                        <a:rPr lang="en-US" sz="2400" noProof="0" dirty="0" smtClean="0"/>
                        <a:t>She ….. out without another</a:t>
                      </a:r>
                      <a:r>
                        <a:rPr lang="en-US" sz="2400" baseline="0" noProof="0" dirty="0" smtClean="0"/>
                        <a:t> word.</a:t>
                      </a:r>
                      <a:endParaRPr lang="en-US" sz="2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noProof="0" dirty="0" smtClean="0"/>
                        <a:t>to f</a:t>
                      </a:r>
                      <a:r>
                        <a:rPr lang="en-US" sz="2400" noProof="0" dirty="0" smtClean="0"/>
                        <a:t>lower</a:t>
                      </a:r>
                      <a:endParaRPr lang="en-US" sz="2400" noProof="0" dirty="0"/>
                    </a:p>
                  </a:txBody>
                  <a:tcPr/>
                </a:tc>
              </a:tr>
              <a:tr h="849694">
                <a:tc>
                  <a:txBody>
                    <a:bodyPr/>
                    <a:lstStyle/>
                    <a:p>
                      <a:r>
                        <a:rPr lang="en-US" sz="2400" noProof="0" smtClean="0"/>
                        <a:t>He ….. through a magazine while</a:t>
                      </a:r>
                      <a:r>
                        <a:rPr lang="en-US" sz="2400" baseline="0" noProof="0" smtClean="0"/>
                        <a:t> waiting.</a:t>
                      </a:r>
                      <a:endParaRPr lang="en-US" sz="24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noProof="0" dirty="0" smtClean="0"/>
                        <a:t>to s</a:t>
                      </a:r>
                      <a:r>
                        <a:rPr lang="en-US" sz="2400" noProof="0" dirty="0" smtClean="0"/>
                        <a:t>talk</a:t>
                      </a:r>
                      <a:endParaRPr lang="en-US" sz="2400" noProof="0" dirty="0"/>
                    </a:p>
                  </a:txBody>
                  <a:tcPr/>
                </a:tc>
              </a:tr>
              <a:tr h="849694">
                <a:tc>
                  <a:txBody>
                    <a:bodyPr/>
                    <a:lstStyle/>
                    <a:p>
                      <a:r>
                        <a:rPr lang="en-US" sz="2400" noProof="0" dirty="0" smtClean="0"/>
                        <a:t>The</a:t>
                      </a:r>
                      <a:r>
                        <a:rPr lang="en-US" sz="2400" baseline="0" noProof="0" dirty="0" smtClean="0"/>
                        <a:t> president was determined to …..out corruption.</a:t>
                      </a:r>
                      <a:endParaRPr lang="en-US" sz="2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noProof="0" dirty="0" smtClean="0"/>
                        <a:t>to </a:t>
                      </a:r>
                      <a:r>
                        <a:rPr lang="en-US" sz="2400" noProof="0" dirty="0" smtClean="0"/>
                        <a:t>fruit</a:t>
                      </a:r>
                      <a:endParaRPr lang="en-US" sz="2400" noProof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325428" y="476672"/>
            <a:ext cx="73673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b) </a:t>
            </a:r>
            <a:r>
              <a:rPr lang="en-US" sz="3200" dirty="0" smtClean="0">
                <a:solidFill>
                  <a:srgbClr val="002060"/>
                </a:solidFill>
              </a:rPr>
              <a:t>Fill in the sentences with the right verbs.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The distribution of plants, vocabulary.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4609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051720" y="332656"/>
            <a:ext cx="6912768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 smtClean="0"/>
              <a:t>The apple trees have </a:t>
            </a:r>
            <a:r>
              <a:rPr lang="en-US" sz="2600" dirty="0" smtClean="0">
                <a:solidFill>
                  <a:srgbClr val="002060"/>
                </a:solidFill>
              </a:rPr>
              <a:t>fruited</a:t>
            </a:r>
            <a:r>
              <a:rPr lang="en-US" sz="2600" dirty="0" smtClean="0"/>
              <a:t>  well this year.</a:t>
            </a:r>
          </a:p>
          <a:p>
            <a:endParaRPr lang="en-US" sz="2600" dirty="0" smtClean="0"/>
          </a:p>
          <a:p>
            <a:r>
              <a:rPr lang="en-US" sz="2600" dirty="0" smtClean="0"/>
              <a:t>Their friendship </a:t>
            </a:r>
            <a:r>
              <a:rPr lang="en-US" sz="2600" dirty="0" smtClean="0">
                <a:solidFill>
                  <a:srgbClr val="002060"/>
                </a:solidFill>
              </a:rPr>
              <a:t>flowered</a:t>
            </a:r>
            <a:r>
              <a:rPr lang="en-US" sz="2600" dirty="0" smtClean="0"/>
              <a:t> while they were at college.</a:t>
            </a:r>
          </a:p>
          <a:p>
            <a:endParaRPr lang="en-US" sz="2600" dirty="0" smtClean="0"/>
          </a:p>
          <a:p>
            <a:r>
              <a:rPr lang="en-US" sz="2600" dirty="0" smtClean="0"/>
              <a:t>She </a:t>
            </a:r>
            <a:r>
              <a:rPr lang="en-US" sz="2600" dirty="0" smtClean="0">
                <a:solidFill>
                  <a:srgbClr val="002060"/>
                </a:solidFill>
              </a:rPr>
              <a:t>stalked out </a:t>
            </a:r>
            <a:r>
              <a:rPr lang="en-US" sz="2600" dirty="0" smtClean="0"/>
              <a:t>without another word.</a:t>
            </a:r>
          </a:p>
          <a:p>
            <a:endParaRPr lang="en-US" sz="2600" dirty="0" smtClean="0"/>
          </a:p>
          <a:p>
            <a:r>
              <a:rPr lang="en-US" sz="2600" dirty="0" smtClean="0"/>
              <a:t>He </a:t>
            </a:r>
            <a:r>
              <a:rPr lang="en-US" sz="2600" dirty="0" smtClean="0">
                <a:solidFill>
                  <a:srgbClr val="002060"/>
                </a:solidFill>
              </a:rPr>
              <a:t>leafed through </a:t>
            </a:r>
            <a:r>
              <a:rPr lang="en-US" sz="2600" dirty="0" smtClean="0"/>
              <a:t>a magazine while waiting.</a:t>
            </a:r>
          </a:p>
          <a:p>
            <a:endParaRPr lang="en-US" sz="2600" dirty="0" smtClean="0"/>
          </a:p>
          <a:p>
            <a:r>
              <a:rPr lang="en-US" sz="2600" dirty="0" smtClean="0"/>
              <a:t>The president was determined to </a:t>
            </a:r>
            <a:r>
              <a:rPr lang="en-US" sz="2600" dirty="0" smtClean="0">
                <a:solidFill>
                  <a:srgbClr val="002060"/>
                </a:solidFill>
              </a:rPr>
              <a:t>root out </a:t>
            </a:r>
            <a:r>
              <a:rPr lang="en-US" sz="2600" dirty="0" smtClean="0"/>
              <a:t>corruption.</a:t>
            </a:r>
          </a:p>
          <a:p>
            <a:endParaRPr lang="en-US" dirty="0"/>
          </a:p>
        </p:txBody>
      </p:sp>
      <p:sp>
        <p:nvSpPr>
          <p:cNvPr id="2" name="TextovéPole 1"/>
          <p:cNvSpPr txBox="1"/>
          <p:nvPr/>
        </p:nvSpPr>
        <p:spPr>
          <a:xfrm>
            <a:off x="82682" y="332656"/>
            <a:ext cx="19706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rgbClr val="002060"/>
                </a:solidFill>
              </a:rPr>
              <a:t>Answers b) </a:t>
            </a:r>
            <a:r>
              <a:rPr lang="cs-CZ" sz="2800" dirty="0" smtClean="0">
                <a:solidFill>
                  <a:srgbClr val="002060"/>
                </a:solidFill>
              </a:rPr>
              <a:t>:</a:t>
            </a:r>
            <a:endParaRPr lang="en-US" sz="2800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1256" y="5103193"/>
            <a:ext cx="594124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rgbClr val="002060"/>
                </a:solidFill>
              </a:rPr>
              <a:t>c) Do these verbs exist as nouns?</a:t>
            </a:r>
          </a:p>
          <a:p>
            <a:r>
              <a:rPr lang="en-US" sz="3200" dirty="0" smtClean="0">
                <a:solidFill>
                  <a:srgbClr val="002060"/>
                </a:solidFill>
              </a:rPr>
              <a:t>d) What do they have in common?</a:t>
            </a:r>
            <a:endParaRPr lang="en-US" sz="3200" dirty="0">
              <a:solidFill>
                <a:srgbClr val="00206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The distribution of plants, vocabulary.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5190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193" y="1556792"/>
            <a:ext cx="3829391" cy="405706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836131"/>
            <a:ext cx="7575151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200" dirty="0" smtClean="0"/>
              <a:t>Answer d) : They can be used for describing </a:t>
            </a:r>
            <a:r>
              <a:rPr lang="cs-CZ" sz="2200" dirty="0" smtClean="0"/>
              <a:t>a </a:t>
            </a:r>
            <a:r>
              <a:rPr lang="en-US" sz="2200" dirty="0" smtClean="0"/>
              <a:t>plant /strawberry/ </a:t>
            </a:r>
            <a:r>
              <a:rPr lang="en-US" dirty="0" smtClean="0"/>
              <a:t>.</a:t>
            </a:r>
            <a:endParaRPr lang="en-US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6951" y="3570488"/>
            <a:ext cx="3563888" cy="2672916"/>
          </a:xfrm>
          <a:prstGeom prst="rect">
            <a:avLst/>
          </a:prstGeo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The distribution of plants, vocabulary.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19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239" b="23251"/>
          <a:stretch/>
        </p:blipFill>
        <p:spPr>
          <a:xfrm>
            <a:off x="1259632" y="260648"/>
            <a:ext cx="5880909" cy="4509622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251520" y="4941168"/>
            <a:ext cx="8572079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sz="2200" dirty="0" smtClean="0">
                <a:solidFill>
                  <a:srgbClr val="002060"/>
                </a:solidFill>
              </a:rPr>
              <a:t>Look at the picture and write down 3 questions you would expect me to answer</a:t>
            </a:r>
            <a:r>
              <a:rPr lang="cs-CZ" sz="2200" dirty="0" smtClean="0">
                <a:solidFill>
                  <a:srgbClr val="002060"/>
                </a:solidFill>
              </a:rPr>
              <a:t> </a:t>
            </a:r>
            <a:r>
              <a:rPr lang="en-US" sz="2200" dirty="0" smtClean="0">
                <a:solidFill>
                  <a:srgbClr val="002060"/>
                </a:solidFill>
              </a:rPr>
              <a:t>while </a:t>
            </a:r>
            <a:r>
              <a:rPr lang="en-US" sz="2200" dirty="0">
                <a:solidFill>
                  <a:srgbClr val="002060"/>
                </a:solidFill>
              </a:rPr>
              <a:t>talking about it at a biology lesson. </a:t>
            </a:r>
            <a:endParaRPr lang="en-US" sz="2200" dirty="0" smtClean="0">
              <a:solidFill>
                <a:srgbClr val="002060"/>
              </a:solidFill>
            </a:endParaRPr>
          </a:p>
          <a:p>
            <a:r>
              <a:rPr lang="en-US" sz="2200" dirty="0" smtClean="0">
                <a:solidFill>
                  <a:srgbClr val="002060"/>
                </a:solidFill>
              </a:rPr>
              <a:t>    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200" dirty="0" smtClean="0">
                <a:solidFill>
                  <a:srgbClr val="002060"/>
                </a:solidFill>
              </a:rPr>
              <a:t>What vocabulary would be essential? Give examples.</a:t>
            </a:r>
          </a:p>
          <a:p>
            <a:pPr marL="285750" indent="-285750">
              <a:buFont typeface="Arial" pitchFamily="34" charset="0"/>
              <a:buChar char="•"/>
            </a:pPr>
            <a:endParaRPr lang="en-US" sz="22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The distribution of plants, vocabulary.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0306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9105213"/>
              </p:ext>
            </p:extLst>
          </p:nvPr>
        </p:nvGraphicFramePr>
        <p:xfrm>
          <a:off x="1331640" y="1311082"/>
          <a:ext cx="3204356" cy="46085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04356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dirty="0" smtClean="0"/>
                        <a:t>dandelion</a:t>
                      </a:r>
                      <a:endParaRPr lang="en-US" sz="2400" noProof="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smtClean="0"/>
                        <a:t>biosphere</a:t>
                      </a:r>
                      <a:endParaRPr lang="en-US" sz="2400" noProof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smtClean="0"/>
                        <a:t>habitat</a:t>
                      </a:r>
                      <a:endParaRPr lang="en-US" sz="2400" noProof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smtClean="0"/>
                        <a:t>species</a:t>
                      </a:r>
                      <a:endParaRPr lang="en-US" sz="2400" noProof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smtClean="0"/>
                        <a:t>herbivor</a:t>
                      </a:r>
                      <a:endParaRPr lang="en-US" sz="2400" noProof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dirty="0" smtClean="0"/>
                        <a:t>herbicide</a:t>
                      </a:r>
                      <a:endParaRPr lang="en-US" sz="2400" noProof="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dirty="0" smtClean="0"/>
                        <a:t>ecological</a:t>
                      </a:r>
                      <a:endParaRPr lang="en-US" sz="2400" noProof="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dirty="0" smtClean="0"/>
                        <a:t>fluctuation</a:t>
                      </a:r>
                      <a:endParaRPr lang="en-US" sz="2400" noProof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043608" y="445056"/>
            <a:ext cx="76260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lphaLcParenR"/>
            </a:pPr>
            <a:r>
              <a:rPr lang="en-US" sz="3200" dirty="0" smtClean="0">
                <a:solidFill>
                  <a:srgbClr val="002060"/>
                </a:solidFill>
              </a:rPr>
              <a:t>Match the words with their pronunciation.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0680" y="3124074"/>
            <a:ext cx="1970141" cy="71417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7380" y="1701164"/>
            <a:ext cx="2085291" cy="6711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0002" y="2453023"/>
            <a:ext cx="2716695" cy="84088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9407" y="906654"/>
            <a:ext cx="2072694" cy="80885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3680" y="4149080"/>
            <a:ext cx="1933538" cy="67029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7983" y="3671341"/>
            <a:ext cx="1576151" cy="57858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5055" y="4807128"/>
            <a:ext cx="2125963" cy="61721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1971" y="5407207"/>
            <a:ext cx="1268173" cy="473199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5145662" y="1134366"/>
            <a:ext cx="547490" cy="46935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1)</a:t>
            </a:r>
          </a:p>
          <a:p>
            <a:endParaRPr lang="cs-CZ" dirty="0"/>
          </a:p>
          <a:p>
            <a:endParaRPr lang="cs-CZ" sz="1100" dirty="0" smtClean="0"/>
          </a:p>
          <a:p>
            <a:r>
              <a:rPr lang="cs-CZ" dirty="0" smtClean="0"/>
              <a:t>2)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3)</a:t>
            </a:r>
          </a:p>
          <a:p>
            <a:endParaRPr lang="cs-CZ" dirty="0"/>
          </a:p>
          <a:p>
            <a:r>
              <a:rPr lang="cs-CZ" dirty="0" smtClean="0"/>
              <a:t>4)</a:t>
            </a:r>
          </a:p>
          <a:p>
            <a:endParaRPr lang="cs-CZ" dirty="0"/>
          </a:p>
          <a:p>
            <a:r>
              <a:rPr lang="cs-CZ" dirty="0" smtClean="0"/>
              <a:t>5)</a:t>
            </a:r>
          </a:p>
          <a:p>
            <a:endParaRPr lang="cs-CZ" dirty="0"/>
          </a:p>
          <a:p>
            <a:r>
              <a:rPr lang="cs-CZ" dirty="0" smtClean="0"/>
              <a:t>6)</a:t>
            </a:r>
          </a:p>
          <a:p>
            <a:endParaRPr lang="cs-CZ" dirty="0"/>
          </a:p>
          <a:p>
            <a:r>
              <a:rPr lang="cs-CZ" dirty="0" smtClean="0"/>
              <a:t>7)</a:t>
            </a:r>
          </a:p>
          <a:p>
            <a:endParaRPr lang="cs-CZ" dirty="0"/>
          </a:p>
          <a:p>
            <a:r>
              <a:rPr lang="cs-CZ" dirty="0" smtClean="0"/>
              <a:t>8)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The distribution of plants, vocabulary.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0519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241683"/>
              </p:ext>
            </p:extLst>
          </p:nvPr>
        </p:nvGraphicFramePr>
        <p:xfrm>
          <a:off x="827584" y="819818"/>
          <a:ext cx="3204356" cy="46085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04356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dirty="0" smtClean="0"/>
                        <a:t>dandelion</a:t>
                      </a:r>
                      <a:r>
                        <a:rPr lang="cs-CZ" sz="2400" noProof="0" dirty="0" smtClean="0"/>
                        <a:t> - 2</a:t>
                      </a:r>
                      <a:endParaRPr lang="en-US" sz="2400" noProof="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smtClean="0"/>
                        <a:t>biosphere - 4</a:t>
                      </a:r>
                      <a:endParaRPr lang="en-US" sz="2400" noProof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smtClean="0"/>
                        <a:t>habitat – 6</a:t>
                      </a:r>
                      <a:endParaRPr lang="en-US" sz="2400" noProof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smtClean="0"/>
                        <a:t>species – 8</a:t>
                      </a:r>
                      <a:endParaRPr lang="en-US" sz="2400" noProof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dirty="0" smtClean="0"/>
                        <a:t>herbivore – 7</a:t>
                      </a:r>
                      <a:endParaRPr lang="en-US" sz="2400" noProof="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dirty="0" smtClean="0"/>
                        <a:t>herbicide</a:t>
                      </a:r>
                      <a:r>
                        <a:rPr lang="cs-CZ" sz="2400" noProof="0" dirty="0" smtClean="0"/>
                        <a:t> - 5</a:t>
                      </a:r>
                      <a:endParaRPr lang="en-US" sz="2400" noProof="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dirty="0" smtClean="0"/>
                        <a:t>ecological</a:t>
                      </a:r>
                      <a:r>
                        <a:rPr lang="cs-CZ" sz="2400" noProof="0" dirty="0" smtClean="0"/>
                        <a:t> - 3</a:t>
                      </a:r>
                      <a:endParaRPr lang="en-US" sz="2400" noProof="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dirty="0" smtClean="0"/>
                        <a:t>fluctuation</a:t>
                      </a:r>
                      <a:r>
                        <a:rPr lang="cs-CZ" sz="2400" noProof="0" dirty="0" smtClean="0"/>
                        <a:t> - 1</a:t>
                      </a:r>
                      <a:endParaRPr lang="en-US" sz="2400" noProof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812178" y="116632"/>
            <a:ext cx="15089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rgbClr val="002060"/>
                </a:solidFill>
              </a:rPr>
              <a:t>Answers: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854284" y="5733256"/>
            <a:ext cx="41216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</a:t>
            </a:r>
            <a:r>
              <a:rPr lang="en-US" sz="3200" dirty="0" smtClean="0">
                <a:solidFill>
                  <a:srgbClr val="002060"/>
                </a:solidFill>
              </a:rPr>
              <a:t>) What do they mean?</a:t>
            </a:r>
            <a:endParaRPr lang="en-US" sz="3200" dirty="0">
              <a:solidFill>
                <a:srgbClr val="00206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0680" y="3124074"/>
            <a:ext cx="1970141" cy="71417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7380" y="1701164"/>
            <a:ext cx="2085291" cy="6711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0002" y="2453023"/>
            <a:ext cx="2716695" cy="84088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9407" y="906654"/>
            <a:ext cx="2072694" cy="80885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3680" y="4149080"/>
            <a:ext cx="1933538" cy="67029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7983" y="3671341"/>
            <a:ext cx="1576151" cy="57858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5055" y="4807128"/>
            <a:ext cx="2125963" cy="61721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1971" y="5407207"/>
            <a:ext cx="1268173" cy="473199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5145662" y="1134366"/>
            <a:ext cx="547490" cy="46935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1)</a:t>
            </a:r>
          </a:p>
          <a:p>
            <a:endParaRPr lang="cs-CZ" dirty="0"/>
          </a:p>
          <a:p>
            <a:endParaRPr lang="cs-CZ" sz="1100" dirty="0" smtClean="0"/>
          </a:p>
          <a:p>
            <a:r>
              <a:rPr lang="cs-CZ" dirty="0" smtClean="0"/>
              <a:t>2)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3)</a:t>
            </a:r>
          </a:p>
          <a:p>
            <a:endParaRPr lang="cs-CZ" dirty="0"/>
          </a:p>
          <a:p>
            <a:r>
              <a:rPr lang="cs-CZ" dirty="0" smtClean="0"/>
              <a:t>4)</a:t>
            </a:r>
          </a:p>
          <a:p>
            <a:endParaRPr lang="cs-CZ" dirty="0"/>
          </a:p>
          <a:p>
            <a:r>
              <a:rPr lang="cs-CZ" dirty="0" smtClean="0"/>
              <a:t>5)</a:t>
            </a:r>
          </a:p>
          <a:p>
            <a:endParaRPr lang="cs-CZ" dirty="0"/>
          </a:p>
          <a:p>
            <a:r>
              <a:rPr lang="cs-CZ" dirty="0" smtClean="0"/>
              <a:t>6)</a:t>
            </a:r>
          </a:p>
          <a:p>
            <a:endParaRPr lang="cs-CZ" dirty="0"/>
          </a:p>
          <a:p>
            <a:r>
              <a:rPr lang="cs-CZ" dirty="0" smtClean="0"/>
              <a:t>7)</a:t>
            </a:r>
          </a:p>
          <a:p>
            <a:endParaRPr lang="cs-CZ" dirty="0"/>
          </a:p>
          <a:p>
            <a:r>
              <a:rPr lang="cs-CZ" dirty="0" smtClean="0"/>
              <a:t>8)</a:t>
            </a: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The distribution of plants, vocabulary.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4022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0034661"/>
              </p:ext>
            </p:extLst>
          </p:nvPr>
        </p:nvGraphicFramePr>
        <p:xfrm>
          <a:off x="411593" y="1052736"/>
          <a:ext cx="8388424" cy="51115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80094"/>
                <a:gridCol w="7008330"/>
              </a:tblGrid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dirty="0" smtClean="0"/>
                        <a:t>herbivore</a:t>
                      </a:r>
                      <a:endParaRPr lang="en-US" sz="20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dirty="0" smtClean="0"/>
                        <a:t>a small wild</a:t>
                      </a:r>
                      <a:r>
                        <a:rPr lang="en-US" sz="2000" baseline="0" noProof="0" dirty="0" smtClean="0"/>
                        <a:t> plant with a bright yellow flowers</a:t>
                      </a:r>
                      <a:endParaRPr lang="en-US" sz="2000" noProof="0" dirty="0"/>
                    </a:p>
                  </a:txBody>
                  <a:tcPr/>
                </a:tc>
              </a:tr>
              <a:tr h="63007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noProof="0" smtClean="0"/>
                        <a:t>fluctuation</a:t>
                      </a:r>
                    </a:p>
                    <a:p>
                      <a:pPr algn="ctr"/>
                      <a:endParaRPr lang="en-US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dirty="0" smtClean="0"/>
                        <a:t>not relating to living organisms</a:t>
                      </a:r>
                      <a:endParaRPr lang="en-US" sz="2000" noProof="0" dirty="0"/>
                    </a:p>
                  </a:txBody>
                  <a:tcPr/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smtClean="0"/>
                        <a:t>herbicide</a:t>
                      </a:r>
                      <a:endParaRPr lang="en-US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dirty="0" smtClean="0"/>
                        <a:t>the natural environment</a:t>
                      </a:r>
                      <a:r>
                        <a:rPr lang="en-US" sz="2000" baseline="0" noProof="0" dirty="0" smtClean="0"/>
                        <a:t> of an animal or a plant</a:t>
                      </a:r>
                      <a:endParaRPr lang="en-US" sz="2000" noProof="0" dirty="0"/>
                    </a:p>
                  </a:txBody>
                  <a:tcPr/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smtClean="0"/>
                        <a:t>ecological</a:t>
                      </a:r>
                      <a:endParaRPr lang="en-US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dirty="0" smtClean="0"/>
                        <a:t>members of the organisms that</a:t>
                      </a:r>
                      <a:r>
                        <a:rPr lang="en-US" sz="2000" baseline="0" noProof="0" dirty="0" smtClean="0"/>
                        <a:t> are able to breed with each other </a:t>
                      </a:r>
                      <a:endParaRPr lang="en-US" sz="2000" noProof="0" dirty="0"/>
                    </a:p>
                  </a:txBody>
                  <a:tcPr/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smtClean="0"/>
                        <a:t>dandelion</a:t>
                      </a:r>
                      <a:endParaRPr lang="en-US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dirty="0" smtClean="0"/>
                        <a:t>an animal that feeds on plants</a:t>
                      </a:r>
                      <a:endParaRPr lang="en-US" sz="2000" noProof="0" dirty="0"/>
                    </a:p>
                  </a:txBody>
                  <a:tcPr/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smtClean="0"/>
                        <a:t>habitat</a:t>
                      </a:r>
                      <a:endParaRPr lang="en-US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dirty="0" smtClean="0"/>
                        <a:t>a substance</a:t>
                      </a:r>
                      <a:r>
                        <a:rPr lang="en-US" sz="2000" baseline="0" noProof="0" dirty="0" smtClean="0"/>
                        <a:t> that is poisonous to plants</a:t>
                      </a:r>
                      <a:endParaRPr lang="en-US" sz="2000" noProof="0" dirty="0"/>
                    </a:p>
                  </a:txBody>
                  <a:tcPr/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smtClean="0"/>
                        <a:t>species</a:t>
                      </a:r>
                      <a:endParaRPr lang="en-US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dirty="0" smtClean="0"/>
                        <a:t>in consistency with natural environment</a:t>
                      </a:r>
                      <a:endParaRPr lang="en-US" sz="2000" noProof="0" dirty="0"/>
                    </a:p>
                  </a:txBody>
                  <a:tcPr/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dirty="0" smtClean="0"/>
                        <a:t>abiotic</a:t>
                      </a:r>
                      <a:endParaRPr lang="en-US" sz="20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dirty="0" smtClean="0"/>
                        <a:t>frequent and not regular changes</a:t>
                      </a:r>
                      <a:endParaRPr lang="en-US" sz="2000" noProof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95536" y="260648"/>
            <a:ext cx="38353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rgbClr val="002060"/>
                </a:solidFill>
              </a:rPr>
              <a:t>Mixed up answers b) :</a:t>
            </a:r>
            <a:endParaRPr lang="en-US" sz="3200" dirty="0">
              <a:solidFill>
                <a:srgbClr val="002060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The distribution of plants, vocabulary.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8876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5171394"/>
              </p:ext>
            </p:extLst>
          </p:nvPr>
        </p:nvGraphicFramePr>
        <p:xfrm>
          <a:off x="395536" y="1196752"/>
          <a:ext cx="8388424" cy="504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80094"/>
                <a:gridCol w="7008330"/>
              </a:tblGrid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dirty="0" smtClean="0"/>
                        <a:t>dandelion</a:t>
                      </a:r>
                      <a:endParaRPr lang="en-US" sz="20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dirty="0" smtClean="0"/>
                        <a:t>a small wild</a:t>
                      </a:r>
                      <a:r>
                        <a:rPr lang="en-US" sz="2000" baseline="0" noProof="0" dirty="0" smtClean="0"/>
                        <a:t> plant with a bright yellow flowers</a:t>
                      </a:r>
                      <a:endParaRPr lang="en-US" sz="2000" noProof="0" dirty="0"/>
                    </a:p>
                  </a:txBody>
                  <a:tcPr/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dirty="0" smtClean="0"/>
                        <a:t>abiotic</a:t>
                      </a:r>
                      <a:endParaRPr lang="en-US" sz="20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dirty="0" smtClean="0"/>
                        <a:t>not relating to living organisms</a:t>
                      </a:r>
                      <a:endParaRPr lang="en-US" sz="2000" noProof="0" dirty="0"/>
                    </a:p>
                  </a:txBody>
                  <a:tcPr/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smtClean="0"/>
                        <a:t>habitat</a:t>
                      </a:r>
                      <a:endParaRPr lang="en-US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dirty="0" smtClean="0"/>
                        <a:t>the natural environment</a:t>
                      </a:r>
                      <a:r>
                        <a:rPr lang="en-US" sz="2000" baseline="0" noProof="0" dirty="0" smtClean="0"/>
                        <a:t> of an animal or a plant</a:t>
                      </a:r>
                      <a:endParaRPr lang="en-US" sz="2000" noProof="0" dirty="0"/>
                    </a:p>
                  </a:txBody>
                  <a:tcPr/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smtClean="0"/>
                        <a:t>species</a:t>
                      </a:r>
                      <a:endParaRPr lang="en-US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dirty="0" smtClean="0"/>
                        <a:t>members of the organisms that</a:t>
                      </a:r>
                      <a:r>
                        <a:rPr lang="en-US" sz="2000" baseline="0" noProof="0" dirty="0" smtClean="0"/>
                        <a:t> are able to breed with each other </a:t>
                      </a:r>
                      <a:endParaRPr lang="en-US" sz="2000" noProof="0" dirty="0"/>
                    </a:p>
                  </a:txBody>
                  <a:tcPr/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dirty="0" smtClean="0"/>
                        <a:t>herbivore</a:t>
                      </a:r>
                      <a:endParaRPr lang="en-US" sz="20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dirty="0" smtClean="0"/>
                        <a:t>an animal that feeds on plants</a:t>
                      </a:r>
                      <a:endParaRPr lang="en-US" sz="2000" noProof="0" dirty="0"/>
                    </a:p>
                  </a:txBody>
                  <a:tcPr/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smtClean="0"/>
                        <a:t>herbicide</a:t>
                      </a:r>
                      <a:endParaRPr lang="en-US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dirty="0" smtClean="0"/>
                        <a:t>a substance</a:t>
                      </a:r>
                      <a:r>
                        <a:rPr lang="en-US" sz="2000" baseline="0" noProof="0" dirty="0" smtClean="0"/>
                        <a:t> that is poisonous to plants</a:t>
                      </a:r>
                      <a:endParaRPr lang="en-US" sz="2000" noProof="0" dirty="0"/>
                    </a:p>
                  </a:txBody>
                  <a:tcPr/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smtClean="0"/>
                        <a:t>ecological</a:t>
                      </a:r>
                      <a:endParaRPr lang="en-US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dirty="0" smtClean="0"/>
                        <a:t>in consistency with natural environment</a:t>
                      </a:r>
                      <a:endParaRPr lang="en-US" sz="2000" noProof="0" dirty="0"/>
                    </a:p>
                  </a:txBody>
                  <a:tcPr/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smtClean="0"/>
                        <a:t>fluctuation</a:t>
                      </a:r>
                      <a:endParaRPr lang="en-US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dirty="0" smtClean="0"/>
                        <a:t>frequent and not regular changes</a:t>
                      </a:r>
                      <a:endParaRPr lang="en-US" sz="2000" noProof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95536" y="260648"/>
            <a:ext cx="35073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rgbClr val="002060"/>
                </a:solidFill>
              </a:rPr>
              <a:t>Correct answers b) :</a:t>
            </a:r>
            <a:endParaRPr lang="en-US" sz="3200" dirty="0">
              <a:solidFill>
                <a:srgbClr val="002060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The distribution of plants, vocabulary.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1605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890123" y="692696"/>
            <a:ext cx="441813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en-US" sz="1400" dirty="0" smtClean="0"/>
              <a:t>The apple trees </a:t>
            </a:r>
            <a:r>
              <a:rPr lang="en-US" sz="1400" dirty="0" smtClean="0">
                <a:solidFill>
                  <a:srgbClr val="FF0000"/>
                </a:solidFill>
              </a:rPr>
              <a:t>have fruited </a:t>
            </a:r>
            <a:r>
              <a:rPr lang="en-US" sz="1400" dirty="0" smtClean="0"/>
              <a:t>well this year.</a:t>
            </a:r>
          </a:p>
          <a:p>
            <a:endParaRPr lang="en-US" sz="1400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en-US" sz="1400" dirty="0" smtClean="0"/>
              <a:t>Their friendship </a:t>
            </a:r>
            <a:r>
              <a:rPr lang="en-US" sz="1400" dirty="0" smtClean="0">
                <a:solidFill>
                  <a:srgbClr val="FF0000"/>
                </a:solidFill>
              </a:rPr>
              <a:t>flowered</a:t>
            </a:r>
            <a:r>
              <a:rPr lang="en-US" sz="1400" dirty="0" smtClean="0"/>
              <a:t> while they were at college.</a:t>
            </a:r>
          </a:p>
          <a:p>
            <a:endParaRPr lang="en-US" sz="1400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en-US" sz="1400" dirty="0" smtClean="0"/>
              <a:t>She </a:t>
            </a:r>
            <a:r>
              <a:rPr lang="en-US" sz="1400" dirty="0" smtClean="0">
                <a:solidFill>
                  <a:srgbClr val="FF0000"/>
                </a:solidFill>
              </a:rPr>
              <a:t>stalked out </a:t>
            </a:r>
            <a:r>
              <a:rPr lang="en-US" sz="1400" dirty="0" smtClean="0"/>
              <a:t>without another word.</a:t>
            </a:r>
          </a:p>
          <a:p>
            <a:endParaRPr lang="en-US" sz="1400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en-US" sz="1400" dirty="0" smtClean="0"/>
              <a:t>He </a:t>
            </a:r>
            <a:r>
              <a:rPr lang="en-US" sz="1400" dirty="0" smtClean="0">
                <a:solidFill>
                  <a:srgbClr val="FF0000"/>
                </a:solidFill>
              </a:rPr>
              <a:t>leafed through </a:t>
            </a:r>
            <a:r>
              <a:rPr lang="en-US" sz="1400" dirty="0" smtClean="0"/>
              <a:t>a magazine while waiting.</a:t>
            </a:r>
          </a:p>
          <a:p>
            <a:endParaRPr lang="en-US" sz="1400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en-US" sz="1400" dirty="0" smtClean="0"/>
              <a:t>The president was determined to </a:t>
            </a:r>
            <a:r>
              <a:rPr lang="en-US" sz="1400" dirty="0" smtClean="0">
                <a:solidFill>
                  <a:srgbClr val="FF0000"/>
                </a:solidFill>
              </a:rPr>
              <a:t>root out </a:t>
            </a:r>
            <a:r>
              <a:rPr lang="en-US" sz="1400" dirty="0" smtClean="0"/>
              <a:t>corruption.</a:t>
            </a:r>
          </a:p>
          <a:p>
            <a:endParaRPr lang="en-US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10493" y="2924944"/>
            <a:ext cx="5867953" cy="36009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 fontAlgn="t">
              <a:buFont typeface="Arial" pitchFamily="34" charset="0"/>
              <a:buChar char="•"/>
            </a:pPr>
            <a:r>
              <a:rPr lang="en-US" sz="1400" dirty="0" smtClean="0"/>
              <a:t>a small wild plant with a bright yellow flowers: </a:t>
            </a:r>
            <a:r>
              <a:rPr lang="en-US" sz="1400" dirty="0" smtClean="0">
                <a:solidFill>
                  <a:srgbClr val="FF0000"/>
                </a:solidFill>
              </a:rPr>
              <a:t>dandelion</a:t>
            </a:r>
          </a:p>
          <a:p>
            <a:pPr fontAlgn="t"/>
            <a:endParaRPr lang="en-US" sz="1400" dirty="0" smtClean="0"/>
          </a:p>
          <a:p>
            <a:pPr marL="285750" indent="-285750" fontAlgn="t">
              <a:buFont typeface="Arial" pitchFamily="34" charset="0"/>
              <a:buChar char="•"/>
            </a:pPr>
            <a:r>
              <a:rPr lang="en-US" sz="1400" dirty="0" smtClean="0"/>
              <a:t>not relating to living organisms: </a:t>
            </a:r>
            <a:r>
              <a:rPr lang="en-US" sz="1400" dirty="0" smtClean="0">
                <a:solidFill>
                  <a:srgbClr val="FF0000"/>
                </a:solidFill>
              </a:rPr>
              <a:t>abiotic</a:t>
            </a:r>
          </a:p>
          <a:p>
            <a:pPr marL="285750" indent="-285750" fontAlgn="t">
              <a:buFont typeface="Arial" pitchFamily="34" charset="0"/>
              <a:buChar char="•"/>
            </a:pPr>
            <a:endParaRPr lang="en-US" sz="1400" dirty="0" smtClean="0"/>
          </a:p>
          <a:p>
            <a:pPr marL="285750" indent="-285750" fontAlgn="t">
              <a:buFont typeface="Arial" pitchFamily="34" charset="0"/>
              <a:buChar char="•"/>
            </a:pPr>
            <a:r>
              <a:rPr lang="en-US" sz="1400" dirty="0" smtClean="0"/>
              <a:t>the natural environment of an animal or a plant: </a:t>
            </a:r>
            <a:r>
              <a:rPr lang="en-US" sz="1400" dirty="0" smtClean="0">
                <a:solidFill>
                  <a:srgbClr val="FF0000"/>
                </a:solidFill>
              </a:rPr>
              <a:t>habitat</a:t>
            </a:r>
          </a:p>
          <a:p>
            <a:pPr marL="285750" indent="-285750" fontAlgn="t">
              <a:buFont typeface="Arial" pitchFamily="34" charset="0"/>
              <a:buChar char="•"/>
            </a:pPr>
            <a:endParaRPr lang="en-US" sz="1400" dirty="0" smtClean="0"/>
          </a:p>
          <a:p>
            <a:pPr marL="285750" indent="-285750" fontAlgn="t">
              <a:buFont typeface="Arial" pitchFamily="34" charset="0"/>
              <a:buChar char="•"/>
            </a:pPr>
            <a:r>
              <a:rPr lang="en-US" sz="1400" dirty="0" smtClean="0"/>
              <a:t>members of the organisms that are able to breed with each other: </a:t>
            </a:r>
            <a:r>
              <a:rPr lang="en-US" sz="1400" dirty="0" smtClean="0">
                <a:solidFill>
                  <a:srgbClr val="FF0000"/>
                </a:solidFill>
              </a:rPr>
              <a:t>species</a:t>
            </a:r>
          </a:p>
          <a:p>
            <a:pPr marL="285750" indent="-285750" fontAlgn="t">
              <a:buFont typeface="Arial" pitchFamily="34" charset="0"/>
              <a:buChar char="•"/>
            </a:pPr>
            <a:endParaRPr lang="en-US" sz="1400" dirty="0" smtClean="0"/>
          </a:p>
          <a:p>
            <a:pPr marL="285750" indent="-285750" fontAlgn="t">
              <a:buFont typeface="Arial" pitchFamily="34" charset="0"/>
              <a:buChar char="•"/>
            </a:pPr>
            <a:r>
              <a:rPr lang="en-US" sz="1400" dirty="0" smtClean="0"/>
              <a:t>an animal that feeds on plants: </a:t>
            </a:r>
            <a:r>
              <a:rPr lang="en-US" sz="1400" dirty="0" smtClean="0">
                <a:solidFill>
                  <a:srgbClr val="FF0000"/>
                </a:solidFill>
              </a:rPr>
              <a:t>herbivore</a:t>
            </a:r>
          </a:p>
          <a:p>
            <a:pPr marL="285750" indent="-285750" fontAlgn="t">
              <a:buFont typeface="Arial" pitchFamily="34" charset="0"/>
              <a:buChar char="•"/>
            </a:pPr>
            <a:endParaRPr lang="en-US" sz="1400" dirty="0" smtClean="0"/>
          </a:p>
          <a:p>
            <a:pPr marL="285750" indent="-285750" fontAlgn="t">
              <a:buFont typeface="Arial" pitchFamily="34" charset="0"/>
              <a:buChar char="•"/>
            </a:pPr>
            <a:r>
              <a:rPr lang="en-US" sz="1400" dirty="0" smtClean="0"/>
              <a:t>a substance that is poisonous to plants: </a:t>
            </a:r>
            <a:r>
              <a:rPr lang="en-US" sz="1400" dirty="0" smtClean="0">
                <a:solidFill>
                  <a:srgbClr val="FF0000"/>
                </a:solidFill>
              </a:rPr>
              <a:t>herbicide</a:t>
            </a:r>
          </a:p>
          <a:p>
            <a:pPr marL="285750" indent="-285750" fontAlgn="t">
              <a:buFont typeface="Arial" pitchFamily="34" charset="0"/>
              <a:buChar char="•"/>
            </a:pPr>
            <a:endParaRPr lang="en-US" sz="1400" dirty="0" smtClean="0"/>
          </a:p>
          <a:p>
            <a:pPr marL="285750" indent="-285750" fontAlgn="t">
              <a:buFont typeface="Arial" pitchFamily="34" charset="0"/>
              <a:buChar char="•"/>
            </a:pPr>
            <a:r>
              <a:rPr lang="en-US" sz="1400" dirty="0" smtClean="0"/>
              <a:t>in consistency with natural environment: </a:t>
            </a:r>
            <a:r>
              <a:rPr lang="en-US" sz="1400" dirty="0" smtClean="0">
                <a:solidFill>
                  <a:srgbClr val="FF0000"/>
                </a:solidFill>
              </a:rPr>
              <a:t>ecological</a:t>
            </a:r>
          </a:p>
          <a:p>
            <a:pPr marL="285750" indent="-285750" fontAlgn="t">
              <a:buFont typeface="Arial" pitchFamily="34" charset="0"/>
              <a:buChar char="•"/>
            </a:pPr>
            <a:endParaRPr lang="en-US" sz="1400" dirty="0" smtClean="0"/>
          </a:p>
          <a:p>
            <a:pPr marL="285750" indent="-285750" fontAlgn="t">
              <a:buFont typeface="Arial" pitchFamily="34" charset="0"/>
              <a:buChar char="•"/>
            </a:pPr>
            <a:r>
              <a:rPr lang="en-US" sz="1400" dirty="0" smtClean="0"/>
              <a:t>frequent and not regular changes: </a:t>
            </a:r>
            <a:r>
              <a:rPr lang="en-US" sz="1400" dirty="0" smtClean="0">
                <a:solidFill>
                  <a:srgbClr val="FF0000"/>
                </a:solidFill>
              </a:rPr>
              <a:t>fluctuation</a:t>
            </a:r>
          </a:p>
          <a:p>
            <a:endParaRPr lang="en-US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95945" y="693283"/>
            <a:ext cx="196457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smtClean="0">
                <a:solidFill>
                  <a:srgbClr val="002060"/>
                </a:solidFill>
              </a:rPr>
              <a:t>Fill in the missing  verbs:</a:t>
            </a:r>
            <a:endParaRPr lang="en-US" sz="1400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554" y="3001020"/>
            <a:ext cx="164993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smtClean="0">
                <a:solidFill>
                  <a:srgbClr val="002060"/>
                </a:solidFill>
              </a:rPr>
              <a:t>Find suitable words:</a:t>
            </a:r>
            <a:endParaRPr lang="en-US" sz="1400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84021" y="96231"/>
            <a:ext cx="2091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rgbClr val="002060"/>
                </a:solidFill>
              </a:rPr>
              <a:t>Worksheet</a:t>
            </a:r>
            <a:r>
              <a:rPr lang="cs-CZ" dirty="0" smtClean="0">
                <a:solidFill>
                  <a:srgbClr val="002060"/>
                </a:solidFill>
              </a:rPr>
              <a:t>- </a:t>
            </a:r>
            <a:r>
              <a:rPr lang="en-US" dirty="0" smtClean="0">
                <a:solidFill>
                  <a:srgbClr val="002060"/>
                </a:solidFill>
              </a:rPr>
              <a:t>answers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The distribution of plants, vocabulary.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64540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1916832"/>
            <a:ext cx="331236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3200" dirty="0" smtClean="0"/>
              <a:t>EGYXON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200" dirty="0" smtClean="0"/>
              <a:t>TERAW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200" dirty="0" smtClean="0"/>
              <a:t>POOLRATINL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200" dirty="0" smtClean="0"/>
              <a:t>RUBITDANCES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200" dirty="0" smtClean="0"/>
              <a:t>TEMPOSITCOR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200" dirty="0" smtClean="0"/>
              <a:t>CATUTIONFUL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200" dirty="0" smtClean="0"/>
              <a:t>GILTHNUS</a:t>
            </a:r>
            <a:endParaRPr lang="en-US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08116" y="277197"/>
            <a:ext cx="18857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dirty="0" smtClean="0">
                <a:solidFill>
                  <a:srgbClr val="002060"/>
                </a:solidFill>
              </a:rPr>
              <a:t>Answers:</a:t>
            </a:r>
            <a:endParaRPr lang="en-US" sz="36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3951" y="1916832"/>
            <a:ext cx="2974148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3200" dirty="0" smtClean="0"/>
              <a:t>OXYGEN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200" dirty="0" smtClean="0"/>
              <a:t>WATER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200" dirty="0" smtClean="0"/>
              <a:t>POLLINATOR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200" dirty="0" smtClean="0"/>
              <a:t>DISTURBANCE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200" dirty="0" smtClean="0"/>
              <a:t>COMPETITORS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200" dirty="0" smtClean="0"/>
              <a:t>FLUCTUATION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200" dirty="0" smtClean="0"/>
              <a:t>SUNLIGHT</a:t>
            </a:r>
            <a:endParaRPr lang="en-US" sz="3200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The distribution of plants, where can plants grow.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308092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553</TotalTime>
  <Words>1087</Words>
  <Application>Microsoft Office PowerPoint</Application>
  <PresentationFormat>Předvádění na obrazovce (4:3)</PresentationFormat>
  <Paragraphs>267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56</cp:revision>
  <dcterms:created xsi:type="dcterms:W3CDTF">2013-04-23T09:30:23Z</dcterms:created>
  <dcterms:modified xsi:type="dcterms:W3CDTF">2013-09-06T10:16:50Z</dcterms:modified>
</cp:coreProperties>
</file>