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50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112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252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31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05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934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084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942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447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460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350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CEF2B-BDF4-4104-82F6-537119DA20B7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21588-D1B0-415C-AE4B-A05F0610B5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360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604" y="0"/>
            <a:ext cx="5328791" cy="1164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00851" y="1052736"/>
            <a:ext cx="5670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distribution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plants</a:t>
            </a:r>
            <a:r>
              <a:rPr lang="cs-CZ" b="1" dirty="0"/>
              <a:t>, </a:t>
            </a:r>
            <a:r>
              <a:rPr lang="cs-CZ" b="1" dirty="0" err="1"/>
              <a:t>w</a:t>
            </a:r>
            <a:r>
              <a:rPr lang="cs-CZ" b="1" dirty="0" err="1" smtClean="0"/>
              <a:t>here</a:t>
            </a:r>
            <a:r>
              <a:rPr lang="cs-CZ" b="1" dirty="0" smtClean="0"/>
              <a:t> </a:t>
            </a:r>
            <a:r>
              <a:rPr lang="cs-CZ" b="1" dirty="0" err="1"/>
              <a:t>can</a:t>
            </a:r>
            <a:r>
              <a:rPr lang="cs-CZ" b="1" dirty="0"/>
              <a:t> </a:t>
            </a:r>
            <a:r>
              <a:rPr lang="cs-CZ" b="1" dirty="0" err="1"/>
              <a:t>plants</a:t>
            </a:r>
            <a:r>
              <a:rPr lang="cs-CZ" b="1" dirty="0"/>
              <a:t> </a:t>
            </a:r>
            <a:r>
              <a:rPr lang="cs-CZ" b="1" dirty="0" err="1" smtClean="0"/>
              <a:t>grow</a:t>
            </a:r>
            <a:endParaRPr lang="en-US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323708"/>
              </p:ext>
            </p:extLst>
          </p:nvPr>
        </p:nvGraphicFramePr>
        <p:xfrm>
          <a:off x="1907604" y="1455138"/>
          <a:ext cx="4679199" cy="472360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3660"/>
                <a:gridCol w="2945539"/>
              </a:tblGrid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Číslo projektu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CZ.1.07/1.5.00/34.0950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Kódování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vy_32_INOVACE_bio_evo04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Označení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evo04_The distribution of plants_Where can plants grow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Název školy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Gymnázium Kladno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Autor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Veronika Nedvědová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4473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Anotace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Základní informace o vlivu biotických a abiotických faktorů na rozšíření rostlin. Podklady umožňují práci na principu CLIL výuky biologie v anglickém jazyce.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Předmět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BIO- biologie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Tematická oblast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Environmentální výchova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Téma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Rozšíření rostlin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59653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Očekávané výstupy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Pochopení základních faktorů, které ovlivňují výskyt rostlin. Důraz je kladen na aktivitu žáků, formulaci názorů a zaujímání postojů. Základním principem je stimulace komunikace v rámci tématu.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2982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Klíčová slova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Biotické faktory, abiotické faktory, kompetice, fluktuace, ekologická sukcese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Druh učebního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Výklad s kontrolními otázkami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Ročník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3. a 4.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Cílová skupina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vyšší stupeň osmiletého gymnázia, čtyřleté gymnázium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6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Ověřeno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13. 6. 2013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355160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Použitá literatura: → </a:t>
                      </a:r>
                      <a:r>
                        <a:rPr lang="cs-CZ" sz="800" dirty="0" err="1">
                          <a:effectLst/>
                        </a:rPr>
                        <a:t>J.B.Reece</a:t>
                      </a:r>
                      <a:r>
                        <a:rPr lang="cs-CZ" sz="800" dirty="0">
                          <a:effectLst/>
                        </a:rPr>
                        <a:t> a kol.: </a:t>
                      </a:r>
                      <a:r>
                        <a:rPr lang="cs-CZ" sz="800" dirty="0" err="1">
                          <a:effectLst/>
                        </a:rPr>
                        <a:t>Campbell</a:t>
                      </a:r>
                      <a:r>
                        <a:rPr lang="cs-CZ" sz="800" dirty="0">
                          <a:effectLst/>
                        </a:rPr>
                        <a:t> Biology, </a:t>
                      </a:r>
                      <a:r>
                        <a:rPr lang="cs-CZ" sz="800" dirty="0" err="1">
                          <a:effectLst/>
                        </a:rPr>
                        <a:t>Pearson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Ninth</a:t>
                      </a:r>
                      <a:r>
                        <a:rPr lang="cs-CZ" sz="800" dirty="0">
                          <a:effectLst/>
                        </a:rPr>
                        <a:t> Edition,2O11.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→Hájková J. a kol.: Slovník ekologie a životního prostředí, Fontána a Živá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 Planeta, 1998.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</a:rPr>
                        <a:t>Advanced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Learner’s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Dictionary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of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Current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English</a:t>
                      </a:r>
                      <a:r>
                        <a:rPr lang="cs-CZ" sz="800" dirty="0">
                          <a:effectLst/>
                        </a:rPr>
                        <a:t>, Oxford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</a:rPr>
                        <a:t>Press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Fifth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Edition</a:t>
                      </a:r>
                      <a:r>
                        <a:rPr lang="cs-CZ" sz="800" dirty="0">
                          <a:effectLst/>
                        </a:rPr>
                        <a:t>, 1995.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Fotografie se svolením Vít Homér.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Ostatní materiály z vlastních zdrojů.         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921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76672"/>
            <a:ext cx="756084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Answer the questions:</a:t>
            </a:r>
            <a:endParaRPr lang="cs-CZ" sz="3200" dirty="0" smtClean="0">
              <a:solidFill>
                <a:srgbClr val="002060"/>
              </a:solidFill>
            </a:endParaRPr>
          </a:p>
          <a:p>
            <a:endParaRPr lang="en-US" sz="2400" dirty="0" smtClean="0"/>
          </a:p>
          <a:p>
            <a:endParaRPr lang="en-US" sz="24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3200" dirty="0" smtClean="0"/>
              <a:t>What is your </a:t>
            </a:r>
            <a:r>
              <a:rPr lang="en-US" sz="3200" dirty="0" err="1" smtClean="0"/>
              <a:t>favourite</a:t>
            </a:r>
            <a:r>
              <a:rPr lang="en-US" sz="3200" dirty="0" smtClean="0"/>
              <a:t> plant and why?</a:t>
            </a:r>
          </a:p>
          <a:p>
            <a:pPr marL="342900" indent="-342900">
              <a:buFont typeface="+mj-lt"/>
              <a:buAutoNum type="arabicParenR"/>
            </a:pPr>
            <a:endParaRPr lang="en-US" sz="32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3200" dirty="0" smtClean="0"/>
              <a:t>Have you ever tried to grow plants on your own?</a:t>
            </a:r>
          </a:p>
          <a:p>
            <a:pPr marL="342900" indent="-342900">
              <a:buFont typeface="+mj-lt"/>
              <a:buAutoNum type="arabicParenR"/>
            </a:pPr>
            <a:endParaRPr lang="en-US" sz="32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3200" dirty="0" smtClean="0"/>
              <a:t>Are there any plants in your flat, house, garden?</a:t>
            </a:r>
          </a:p>
          <a:p>
            <a:pPr marL="342900" indent="-342900">
              <a:buFont typeface="+mj-lt"/>
              <a:buAutoNum type="arabicParenR"/>
            </a:pPr>
            <a:endParaRPr lang="en-US" sz="32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3200" dirty="0" smtClean="0"/>
              <a:t>What do plants need to grow well?</a:t>
            </a:r>
            <a:endParaRPr lang="en-US" sz="32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where can plants grow.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96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07295"/>
            <a:ext cx="8139945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00B050"/>
                </a:solidFill>
              </a:rPr>
              <a:t>DO DANDELIONS GROW ALL AROUND THE WORLD?</a:t>
            </a:r>
          </a:p>
          <a:p>
            <a:pPr algn="ctr"/>
            <a:r>
              <a:rPr lang="en-US" sz="2800" dirty="0" smtClean="0">
                <a:solidFill>
                  <a:srgbClr val="00B050"/>
                </a:solidFill>
              </a:rPr>
              <a:t>WHAT INFLUENCES THEIR DISPERSION?</a:t>
            </a:r>
          </a:p>
          <a:p>
            <a:endParaRPr lang="en-US" dirty="0" smtClean="0">
              <a:solidFill>
                <a:srgbClr val="00B050"/>
              </a:solidFill>
            </a:endParaRPr>
          </a:p>
          <a:p>
            <a:endParaRPr lang="en-US" dirty="0" smtClean="0"/>
          </a:p>
          <a:p>
            <a:r>
              <a:rPr lang="en-US" dirty="0" smtClean="0"/>
              <a:t>…</a:t>
            </a:r>
            <a:r>
              <a:rPr lang="en-US" sz="2400" dirty="0" smtClean="0"/>
              <a:t>abiotic factors…</a:t>
            </a:r>
          </a:p>
          <a:p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temperature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water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oxygen → helps aerobic organisms release energy from carbohydrates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salinity → high-salinity habitats mean fewer species of plants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sunlight → essential for photosynthesis, UV radiation - damages DNA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soil: structure, pH, nutrients, toxins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daily and annual fluctuations</a:t>
            </a:r>
            <a:endParaRPr lang="en-US" sz="24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where can plants grow.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08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002521"/>
            <a:ext cx="746116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</a:t>
            </a:r>
            <a:r>
              <a:rPr lang="en-US" sz="2400" dirty="0" smtClean="0"/>
              <a:t>biotic factor</a:t>
            </a:r>
            <a:r>
              <a:rPr lang="cs-CZ" sz="2400" dirty="0" smtClean="0"/>
              <a:t>s - </a:t>
            </a:r>
            <a:r>
              <a:rPr lang="en-US" sz="2400" dirty="0" smtClean="0"/>
              <a:t> other living species at the site</a:t>
            </a:r>
          </a:p>
          <a:p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herbivores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pollinators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competitors for resources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human disturbance – e</a:t>
            </a:r>
            <a:r>
              <a:rPr lang="cs-CZ" sz="2400" dirty="0" smtClean="0"/>
              <a:t>.</a:t>
            </a:r>
            <a:r>
              <a:rPr lang="en-US" sz="2400" dirty="0" smtClean="0"/>
              <a:t>g. herbicides, weeding…</a:t>
            </a:r>
            <a:endParaRPr lang="en-US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3021" y="894525"/>
            <a:ext cx="86409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rgbClr val="00B050"/>
                </a:solidFill>
              </a:rPr>
              <a:t>WILL THEY GROW WHEREVER  THE ABIOTIC FACTORS MEET  THEIR NEEDS?</a:t>
            </a:r>
          </a:p>
          <a:p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where can plants grow.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751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2852936"/>
            <a:ext cx="7560839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biotic and abiotic factors can change - suddenly, long-term process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other plants and species may colonize the site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/>
          </a:p>
          <a:p>
            <a:r>
              <a:rPr lang="en-US" sz="2400" dirty="0" smtClean="0"/>
              <a:t>→ dandelion will be gradually replaced by other species </a:t>
            </a:r>
            <a:r>
              <a:rPr lang="cs-CZ" sz="2400" dirty="0" smtClean="0"/>
              <a:t>- </a:t>
            </a:r>
            <a:r>
              <a:rPr lang="en-US" sz="2400" dirty="0" smtClean="0"/>
              <a:t> ecological succession</a:t>
            </a:r>
            <a:endParaRPr lang="en-US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59" y="208981"/>
            <a:ext cx="81369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00B050"/>
                </a:solidFill>
              </a:rPr>
              <a:t>WILL THIS PLACE LOOK LIKE THAT IN A TWENTY YEAR TIME?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93465"/>
            <a:ext cx="4279888" cy="2502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where can plants grow.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448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16632"/>
            <a:ext cx="3904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Answer the questions: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0356" y="1052736"/>
            <a:ext cx="8627234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 algn="just">
              <a:buFont typeface="+mj-lt"/>
              <a:buAutoNum type="arabicParenR"/>
            </a:pPr>
            <a:r>
              <a:rPr lang="en-US" sz="2400" dirty="0" smtClean="0"/>
              <a:t>Write 3 true and 3 false statements concerning plant distribution</a:t>
            </a:r>
          </a:p>
          <a:p>
            <a:pPr marL="342900" indent="-342900" algn="just">
              <a:buFont typeface="+mj-lt"/>
              <a:buAutoNum type="arabicParenR"/>
            </a:pPr>
            <a:endParaRPr lang="cs-CZ" sz="2400" dirty="0" smtClean="0"/>
          </a:p>
          <a:p>
            <a:pPr marL="342900" indent="-342900" algn="just">
              <a:buFont typeface="+mj-lt"/>
              <a:buAutoNum type="arabicParenR"/>
            </a:pPr>
            <a:endParaRPr lang="en-US" sz="2400" dirty="0" smtClean="0"/>
          </a:p>
          <a:p>
            <a:pPr marL="342900" indent="-342900" algn="just">
              <a:buFont typeface="+mj-lt"/>
              <a:buAutoNum type="arabicParenR"/>
            </a:pPr>
            <a:r>
              <a:rPr lang="en-US" sz="2400" dirty="0" smtClean="0"/>
              <a:t>Have you got any pets? What do you have to provide them with</a:t>
            </a:r>
          </a:p>
          <a:p>
            <a:pPr algn="just"/>
            <a:r>
              <a:rPr lang="en-US" sz="2400" dirty="0" smtClean="0"/>
              <a:t>       if you want them to survive? If you want them to be happy?</a:t>
            </a:r>
          </a:p>
          <a:p>
            <a:pPr algn="just"/>
            <a:endParaRPr lang="cs-CZ" sz="2400" dirty="0" smtClean="0"/>
          </a:p>
          <a:p>
            <a:pPr algn="just"/>
            <a:endParaRPr lang="en-US" sz="2400" dirty="0" smtClean="0"/>
          </a:p>
          <a:p>
            <a:pPr marL="342900" indent="-342900" algn="just">
              <a:buAutoNum type="arabicParenR" startAt="3"/>
            </a:pPr>
            <a:r>
              <a:rPr lang="en-US" sz="2400" dirty="0" smtClean="0"/>
              <a:t>Can a theory of biotic and abiotic factors, influencing distribution</a:t>
            </a:r>
          </a:p>
          <a:p>
            <a:pPr algn="just"/>
            <a:r>
              <a:rPr lang="en-US" sz="2400" dirty="0" smtClean="0"/>
              <a:t>       of organisms, be used when talking about human population?</a:t>
            </a:r>
          </a:p>
          <a:p>
            <a:pPr algn="just"/>
            <a:endParaRPr lang="cs-CZ" sz="2400" dirty="0" smtClean="0"/>
          </a:p>
          <a:p>
            <a:pPr algn="just"/>
            <a:endParaRPr lang="en-US" sz="2400" dirty="0" smtClean="0"/>
          </a:p>
          <a:p>
            <a:pPr marL="342900" indent="-342900" algn="just">
              <a:buAutoNum type="arabicParenR" startAt="4"/>
            </a:pPr>
            <a:r>
              <a:rPr lang="en-US" sz="2400" dirty="0" smtClean="0"/>
              <a:t>Make a list of factors that you consider essential for your</a:t>
            </a:r>
          </a:p>
          <a:p>
            <a:pPr algn="just"/>
            <a:r>
              <a:rPr lang="en-US" sz="2400" dirty="0" smtClean="0"/>
              <a:t>       own life.</a:t>
            </a:r>
            <a:endParaRPr lang="en-US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where can plants grow.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98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11660" y="415731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002060"/>
                </a:solidFill>
              </a:rPr>
              <a:t>Find some factors that strongly influence</a:t>
            </a:r>
            <a:endParaRPr lang="cs-CZ" sz="2800" dirty="0" smtClean="0">
              <a:solidFill>
                <a:srgbClr val="002060"/>
              </a:solidFill>
            </a:endParaRPr>
          </a:p>
          <a:p>
            <a:pPr algn="ctr"/>
            <a:r>
              <a:rPr lang="en-US" sz="2800" dirty="0" smtClean="0">
                <a:solidFill>
                  <a:srgbClr val="002060"/>
                </a:solidFill>
              </a:rPr>
              <a:t> distribution of plants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and animals:</a:t>
            </a:r>
            <a:endParaRPr lang="en-US" sz="2800" dirty="0">
              <a:solidFill>
                <a:srgbClr val="002060"/>
              </a:solidFill>
            </a:endParaRPr>
          </a:p>
          <a:p>
            <a:endParaRPr lang="en-US" sz="2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183986" y="1916832"/>
            <a:ext cx="46085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600" dirty="0" smtClean="0"/>
              <a:t> E G Y X O 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dirty="0" smtClean="0"/>
              <a:t> T E R A W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dirty="0" smtClean="0"/>
              <a:t> P O </a:t>
            </a:r>
            <a:r>
              <a:rPr lang="cs-CZ" sz="3600" dirty="0" err="1" smtClean="0"/>
              <a:t>O</a:t>
            </a:r>
            <a:r>
              <a:rPr lang="cs-CZ" sz="3600" dirty="0" smtClean="0"/>
              <a:t> L R A T I N 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dirty="0" smtClean="0"/>
              <a:t> R U B I T D A N C E 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dirty="0" smtClean="0"/>
              <a:t> T E M P O S I T C O 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dirty="0" smtClean="0"/>
              <a:t> C A T U T I O N F U 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dirty="0" smtClean="0"/>
              <a:t> G I L T H N U S</a:t>
            </a:r>
            <a:endParaRPr lang="en-US" sz="36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where can plants grow.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14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916832"/>
            <a:ext cx="33123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EGYXON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TERAW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POOLRATINL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RUBITDANCES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TEMPOSITCOR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CATUTIONFUL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GILTHNUS</a:t>
            </a:r>
            <a:endParaRPr lang="en-US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8116" y="277197"/>
            <a:ext cx="1885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2060"/>
                </a:solidFill>
              </a:rPr>
              <a:t>Answers:</a:t>
            </a:r>
            <a:endParaRPr lang="en-US" sz="36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3951" y="1916832"/>
            <a:ext cx="297414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OXYGEN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WATER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POLLINATOR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DISTURBANCE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COMPETITORS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FLUCTUATION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SUNLIGHT</a:t>
            </a:r>
            <a:endParaRPr lang="en-US" sz="32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where can plants grow.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3480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633</Words>
  <Application>Microsoft Office PowerPoint</Application>
  <PresentationFormat>Předvádění na obrazovce (4:3)</PresentationFormat>
  <Paragraphs>126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</cp:revision>
  <dcterms:created xsi:type="dcterms:W3CDTF">2013-09-06T10:10:02Z</dcterms:created>
  <dcterms:modified xsi:type="dcterms:W3CDTF">2013-09-06T10:14:21Z</dcterms:modified>
</cp:coreProperties>
</file>